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5" r:id="rId1"/>
  </p:sldMasterIdLst>
  <p:notesMasterIdLst>
    <p:notesMasterId r:id="rId77"/>
  </p:notesMasterIdLst>
  <p:sldIdLst>
    <p:sldId id="256" r:id="rId2"/>
    <p:sldId id="465" r:id="rId3"/>
    <p:sldId id="259" r:id="rId4"/>
    <p:sldId id="308" r:id="rId5"/>
    <p:sldId id="309" r:id="rId6"/>
    <p:sldId id="310" r:id="rId7"/>
    <p:sldId id="311" r:id="rId8"/>
    <p:sldId id="312" r:id="rId9"/>
    <p:sldId id="313" r:id="rId10"/>
    <p:sldId id="314" r:id="rId11"/>
    <p:sldId id="315" r:id="rId12"/>
    <p:sldId id="316" r:id="rId13"/>
    <p:sldId id="318" r:id="rId14"/>
    <p:sldId id="319" r:id="rId15"/>
    <p:sldId id="320" r:id="rId16"/>
    <p:sldId id="321" r:id="rId17"/>
    <p:sldId id="322" r:id="rId18"/>
    <p:sldId id="323" r:id="rId19"/>
    <p:sldId id="324" r:id="rId20"/>
    <p:sldId id="325" r:id="rId21"/>
    <p:sldId id="326" r:id="rId22"/>
    <p:sldId id="327" r:id="rId23"/>
    <p:sldId id="334" r:id="rId24"/>
    <p:sldId id="476" r:id="rId25"/>
    <p:sldId id="477" r:id="rId26"/>
    <p:sldId id="478" r:id="rId27"/>
    <p:sldId id="302" r:id="rId28"/>
    <p:sldId id="480" r:id="rId29"/>
    <p:sldId id="481" r:id="rId30"/>
    <p:sldId id="482" r:id="rId31"/>
    <p:sldId id="483" r:id="rId32"/>
    <p:sldId id="484" r:id="rId33"/>
    <p:sldId id="485" r:id="rId34"/>
    <p:sldId id="486" r:id="rId35"/>
    <p:sldId id="307" r:id="rId36"/>
    <p:sldId id="487" r:id="rId37"/>
    <p:sldId id="488" r:id="rId38"/>
    <p:sldId id="260" r:id="rId39"/>
    <p:sldId id="261" r:id="rId40"/>
    <p:sldId id="263" r:id="rId41"/>
    <p:sldId id="264" r:id="rId42"/>
    <p:sldId id="268" r:id="rId43"/>
    <p:sldId id="265" r:id="rId44"/>
    <p:sldId id="286" r:id="rId45"/>
    <p:sldId id="287" r:id="rId46"/>
    <p:sldId id="288" r:id="rId47"/>
    <p:sldId id="269" r:id="rId48"/>
    <p:sldId id="270" r:id="rId49"/>
    <p:sldId id="290" r:id="rId50"/>
    <p:sldId id="289" r:id="rId51"/>
    <p:sldId id="291" r:id="rId52"/>
    <p:sldId id="475" r:id="rId53"/>
    <p:sldId id="292" r:id="rId54"/>
    <p:sldId id="293" r:id="rId55"/>
    <p:sldId id="294" r:id="rId56"/>
    <p:sldId id="295" r:id="rId57"/>
    <p:sldId id="272" r:id="rId58"/>
    <p:sldId id="273" r:id="rId59"/>
    <p:sldId id="274" r:id="rId60"/>
    <p:sldId id="275" r:id="rId61"/>
    <p:sldId id="276" r:id="rId62"/>
    <p:sldId id="278" r:id="rId63"/>
    <p:sldId id="279" r:id="rId64"/>
    <p:sldId id="280" r:id="rId65"/>
    <p:sldId id="281" r:id="rId66"/>
    <p:sldId id="282" r:id="rId67"/>
    <p:sldId id="283" r:id="rId68"/>
    <p:sldId id="284" r:id="rId69"/>
    <p:sldId id="296" r:id="rId70"/>
    <p:sldId id="297" r:id="rId71"/>
    <p:sldId id="298" r:id="rId72"/>
    <p:sldId id="299" r:id="rId73"/>
    <p:sldId id="300" r:id="rId74"/>
    <p:sldId id="301" r:id="rId75"/>
    <p:sldId id="393"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0495" autoAdjust="0"/>
  </p:normalViewPr>
  <p:slideViewPr>
    <p:cSldViewPr snapToGrid="0" snapToObjects="1">
      <p:cViewPr varScale="1">
        <p:scale>
          <a:sx n="59" d="100"/>
          <a:sy n="59" d="100"/>
        </p:scale>
        <p:origin x="1032" y="6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9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9D906C-315E-F94F-8697-D5B0B4B283E4}"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DE651E31-BB0B-4D44-BC1B-8CA1919D321A}">
      <dgm:prSet phldrT="[Text]"/>
      <dgm:spPr/>
      <dgm:t>
        <a:bodyPr/>
        <a:lstStyle/>
        <a:p>
          <a:r>
            <a:rPr lang="en-US" dirty="0"/>
            <a:t>Contaminated wound</a:t>
          </a:r>
        </a:p>
      </dgm:t>
    </dgm:pt>
    <dgm:pt modelId="{2A20004A-3A2E-444B-9A9D-31D31BF98508}" type="parTrans" cxnId="{EFD932DE-FD58-6F4B-B0DA-F53B15B2CB02}">
      <dgm:prSet/>
      <dgm:spPr/>
      <dgm:t>
        <a:bodyPr/>
        <a:lstStyle/>
        <a:p>
          <a:endParaRPr lang="en-US"/>
        </a:p>
      </dgm:t>
    </dgm:pt>
    <dgm:pt modelId="{B1E58F86-D6B2-EF48-8C6F-AC43FEF9F74A}" type="sibTrans" cxnId="{EFD932DE-FD58-6F4B-B0DA-F53B15B2CB02}">
      <dgm:prSet/>
      <dgm:spPr/>
      <dgm:t>
        <a:bodyPr/>
        <a:lstStyle/>
        <a:p>
          <a:endParaRPr lang="en-US"/>
        </a:p>
      </dgm:t>
    </dgm:pt>
    <dgm:pt modelId="{67943FAF-F65E-9B46-A075-3C5AAB54B0CE}">
      <dgm:prSet phldrT="[Text]"/>
      <dgm:spPr/>
      <dgm:t>
        <a:bodyPr/>
        <a:lstStyle/>
        <a:p>
          <a:r>
            <a:rPr lang="en-US" dirty="0"/>
            <a:t>Invasion of clostridial spores</a:t>
          </a:r>
        </a:p>
      </dgm:t>
    </dgm:pt>
    <dgm:pt modelId="{5E76CDC2-97F4-5A46-BB3A-BB9C27F69AD1}" type="parTrans" cxnId="{23F5CC47-11A1-1348-ADCE-AE808A62E520}">
      <dgm:prSet/>
      <dgm:spPr/>
      <dgm:t>
        <a:bodyPr/>
        <a:lstStyle/>
        <a:p>
          <a:endParaRPr lang="en-US"/>
        </a:p>
      </dgm:t>
    </dgm:pt>
    <dgm:pt modelId="{9F368C13-5583-344A-9266-305D4B0CE311}" type="sibTrans" cxnId="{23F5CC47-11A1-1348-ADCE-AE808A62E520}">
      <dgm:prSet/>
      <dgm:spPr/>
      <dgm:t>
        <a:bodyPr/>
        <a:lstStyle/>
        <a:p>
          <a:endParaRPr lang="en-US"/>
        </a:p>
      </dgm:t>
    </dgm:pt>
    <dgm:pt modelId="{81D7E04E-F930-6E43-AE78-2BDA9D999E23}">
      <dgm:prSet phldrT="[Text]"/>
      <dgm:spPr/>
      <dgm:t>
        <a:bodyPr/>
        <a:lstStyle/>
        <a:p>
          <a:r>
            <a:rPr lang="en-US" dirty="0"/>
            <a:t>Myonecrosis</a:t>
          </a:r>
        </a:p>
      </dgm:t>
    </dgm:pt>
    <dgm:pt modelId="{6F21AA54-FB55-8A44-9EBE-A93FB1FDBF0D}" type="parTrans" cxnId="{100A73C6-A67F-CF40-B243-D4479F875CFA}">
      <dgm:prSet/>
      <dgm:spPr/>
      <dgm:t>
        <a:bodyPr/>
        <a:lstStyle/>
        <a:p>
          <a:endParaRPr lang="en-US"/>
        </a:p>
      </dgm:t>
    </dgm:pt>
    <dgm:pt modelId="{C4E44ED4-0362-0C44-9184-BB1BA94EE97D}" type="sibTrans" cxnId="{100A73C6-A67F-CF40-B243-D4479F875CFA}">
      <dgm:prSet/>
      <dgm:spPr/>
      <dgm:t>
        <a:bodyPr/>
        <a:lstStyle/>
        <a:p>
          <a:endParaRPr lang="en-US"/>
        </a:p>
      </dgm:t>
    </dgm:pt>
    <dgm:pt modelId="{1ABB60D5-DA34-514B-A341-6FF6C8973789}">
      <dgm:prSet phldrT="[Text]"/>
      <dgm:spPr/>
      <dgm:t>
        <a:bodyPr/>
        <a:lstStyle/>
        <a:p>
          <a:r>
            <a:rPr lang="en-US" dirty="0"/>
            <a:t>Alpha toxin (</a:t>
          </a:r>
          <a:r>
            <a:rPr lang="en-US" dirty="0" err="1"/>
            <a:t>Lecithinase</a:t>
          </a:r>
          <a:r>
            <a:rPr lang="en-US" dirty="0"/>
            <a:t>), hemolysins, proteases, collagenase, hyaluronidase, DNase, neuraminidase</a:t>
          </a:r>
        </a:p>
      </dgm:t>
    </dgm:pt>
    <dgm:pt modelId="{A8307703-E5F7-1E4B-8610-DFEABC76A1D5}" type="parTrans" cxnId="{952400F9-BCCF-2144-BFED-C9CDBEFF06EC}">
      <dgm:prSet/>
      <dgm:spPr/>
      <dgm:t>
        <a:bodyPr/>
        <a:lstStyle/>
        <a:p>
          <a:endParaRPr lang="en-US"/>
        </a:p>
      </dgm:t>
    </dgm:pt>
    <dgm:pt modelId="{CDA40029-BE3B-974D-9564-A4E69228FB80}" type="sibTrans" cxnId="{952400F9-BCCF-2144-BFED-C9CDBEFF06EC}">
      <dgm:prSet/>
      <dgm:spPr/>
      <dgm:t>
        <a:bodyPr/>
        <a:lstStyle/>
        <a:p>
          <a:endParaRPr lang="en-US"/>
        </a:p>
      </dgm:t>
    </dgm:pt>
    <dgm:pt modelId="{5CE5A9C8-D9D9-4F4A-A674-63DDA5DA1C90}" type="pres">
      <dgm:prSet presAssocID="{2A9D906C-315E-F94F-8697-D5B0B4B283E4}" presName="Name0" presStyleCnt="0">
        <dgm:presLayoutVars>
          <dgm:chMax val="7"/>
          <dgm:chPref val="7"/>
          <dgm:dir/>
          <dgm:animLvl val="lvl"/>
        </dgm:presLayoutVars>
      </dgm:prSet>
      <dgm:spPr/>
    </dgm:pt>
    <dgm:pt modelId="{B9D00F00-783F-4848-926D-EEB293624E34}" type="pres">
      <dgm:prSet presAssocID="{DE651E31-BB0B-4D44-BC1B-8CA1919D321A}" presName="Accent1" presStyleCnt="0"/>
      <dgm:spPr/>
    </dgm:pt>
    <dgm:pt modelId="{A9ED85CB-0E47-AF48-A59B-D9B51A7B7198}" type="pres">
      <dgm:prSet presAssocID="{DE651E31-BB0B-4D44-BC1B-8CA1919D321A}" presName="Accent" presStyleLbl="node1" presStyleIdx="0" presStyleCnt="3"/>
      <dgm:spPr/>
    </dgm:pt>
    <dgm:pt modelId="{0BD32B56-583C-2B4F-9E38-8568297A3564}" type="pres">
      <dgm:prSet presAssocID="{DE651E31-BB0B-4D44-BC1B-8CA1919D321A}" presName="Parent1" presStyleLbl="revTx" presStyleIdx="0" presStyleCnt="4">
        <dgm:presLayoutVars>
          <dgm:chMax val="1"/>
          <dgm:chPref val="1"/>
          <dgm:bulletEnabled val="1"/>
        </dgm:presLayoutVars>
      </dgm:prSet>
      <dgm:spPr/>
    </dgm:pt>
    <dgm:pt modelId="{ED4ED2A2-9A10-D848-AAD2-3772BCA07B0F}" type="pres">
      <dgm:prSet presAssocID="{67943FAF-F65E-9B46-A075-3C5AAB54B0CE}" presName="Accent2" presStyleCnt="0"/>
      <dgm:spPr/>
    </dgm:pt>
    <dgm:pt modelId="{67287B86-7169-1C43-B132-98D4712DA3E7}" type="pres">
      <dgm:prSet presAssocID="{67943FAF-F65E-9B46-A075-3C5AAB54B0CE}" presName="Accent" presStyleLbl="node1" presStyleIdx="1" presStyleCnt="3"/>
      <dgm:spPr/>
    </dgm:pt>
    <dgm:pt modelId="{4C1686E6-ADA9-C344-9473-707BCD80C7FB}" type="pres">
      <dgm:prSet presAssocID="{67943FAF-F65E-9B46-A075-3C5AAB54B0CE}" presName="Child2" presStyleLbl="revTx" presStyleIdx="1" presStyleCnt="4">
        <dgm:presLayoutVars>
          <dgm:chMax val="0"/>
          <dgm:chPref val="0"/>
          <dgm:bulletEnabled val="1"/>
        </dgm:presLayoutVars>
      </dgm:prSet>
      <dgm:spPr/>
    </dgm:pt>
    <dgm:pt modelId="{DAF55207-E81F-C946-AEBA-7905990972A0}" type="pres">
      <dgm:prSet presAssocID="{67943FAF-F65E-9B46-A075-3C5AAB54B0CE}" presName="Parent2" presStyleLbl="revTx" presStyleIdx="2" presStyleCnt="4">
        <dgm:presLayoutVars>
          <dgm:chMax val="1"/>
          <dgm:chPref val="1"/>
          <dgm:bulletEnabled val="1"/>
        </dgm:presLayoutVars>
      </dgm:prSet>
      <dgm:spPr/>
    </dgm:pt>
    <dgm:pt modelId="{8FC4501F-CC75-0447-92CC-582F6AC673AD}" type="pres">
      <dgm:prSet presAssocID="{81D7E04E-F930-6E43-AE78-2BDA9D999E23}" presName="Accent3" presStyleCnt="0"/>
      <dgm:spPr/>
    </dgm:pt>
    <dgm:pt modelId="{1FB25976-15BF-B74A-A217-9A0FAF9F11B8}" type="pres">
      <dgm:prSet presAssocID="{81D7E04E-F930-6E43-AE78-2BDA9D999E23}" presName="Accent" presStyleLbl="node1" presStyleIdx="2" presStyleCnt="3"/>
      <dgm:spPr/>
    </dgm:pt>
    <dgm:pt modelId="{39E244E3-89E6-444E-B4A9-2119AA40151E}" type="pres">
      <dgm:prSet presAssocID="{81D7E04E-F930-6E43-AE78-2BDA9D999E23}" presName="Parent3" presStyleLbl="revTx" presStyleIdx="3" presStyleCnt="4">
        <dgm:presLayoutVars>
          <dgm:chMax val="1"/>
          <dgm:chPref val="1"/>
          <dgm:bulletEnabled val="1"/>
        </dgm:presLayoutVars>
      </dgm:prSet>
      <dgm:spPr/>
    </dgm:pt>
  </dgm:ptLst>
  <dgm:cxnLst>
    <dgm:cxn modelId="{53CDEA0B-6E7F-9049-BEF2-5C55C84A57CF}" type="presOf" srcId="{81D7E04E-F930-6E43-AE78-2BDA9D999E23}" destId="{39E244E3-89E6-444E-B4A9-2119AA40151E}" srcOrd="0" destOrd="0" presId="urn:microsoft.com/office/officeart/2009/layout/CircleArrowProcess"/>
    <dgm:cxn modelId="{EE9ADC3D-0329-C94B-AD99-7FDAEA4F9C90}" type="presOf" srcId="{DE651E31-BB0B-4D44-BC1B-8CA1919D321A}" destId="{0BD32B56-583C-2B4F-9E38-8568297A3564}" srcOrd="0" destOrd="0" presId="urn:microsoft.com/office/officeart/2009/layout/CircleArrowProcess"/>
    <dgm:cxn modelId="{C3C7535E-32B4-FA4C-8919-99A98C68A70C}" type="presOf" srcId="{67943FAF-F65E-9B46-A075-3C5AAB54B0CE}" destId="{DAF55207-E81F-C946-AEBA-7905990972A0}" srcOrd="0" destOrd="0" presId="urn:microsoft.com/office/officeart/2009/layout/CircleArrowProcess"/>
    <dgm:cxn modelId="{23F5CC47-11A1-1348-ADCE-AE808A62E520}" srcId="{2A9D906C-315E-F94F-8697-D5B0B4B283E4}" destId="{67943FAF-F65E-9B46-A075-3C5AAB54B0CE}" srcOrd="1" destOrd="0" parTransId="{5E76CDC2-97F4-5A46-BB3A-BB9C27F69AD1}" sibTransId="{9F368C13-5583-344A-9266-305D4B0CE311}"/>
    <dgm:cxn modelId="{100A73C6-A67F-CF40-B243-D4479F875CFA}" srcId="{2A9D906C-315E-F94F-8697-D5B0B4B283E4}" destId="{81D7E04E-F930-6E43-AE78-2BDA9D999E23}" srcOrd="2" destOrd="0" parTransId="{6F21AA54-FB55-8A44-9EBE-A93FB1FDBF0D}" sibTransId="{C4E44ED4-0362-0C44-9184-BB1BA94EE97D}"/>
    <dgm:cxn modelId="{EFD932DE-FD58-6F4B-B0DA-F53B15B2CB02}" srcId="{2A9D906C-315E-F94F-8697-D5B0B4B283E4}" destId="{DE651E31-BB0B-4D44-BC1B-8CA1919D321A}" srcOrd="0" destOrd="0" parTransId="{2A20004A-3A2E-444B-9A9D-31D31BF98508}" sibTransId="{B1E58F86-D6B2-EF48-8C6F-AC43FEF9F74A}"/>
    <dgm:cxn modelId="{D42E6AE1-42CC-4047-B020-905068EF3332}" type="presOf" srcId="{1ABB60D5-DA34-514B-A341-6FF6C8973789}" destId="{4C1686E6-ADA9-C344-9473-707BCD80C7FB}" srcOrd="0" destOrd="0" presId="urn:microsoft.com/office/officeart/2009/layout/CircleArrowProcess"/>
    <dgm:cxn modelId="{EE8BB8EE-99F3-F549-9E54-7D4D1F7ECF6F}" type="presOf" srcId="{2A9D906C-315E-F94F-8697-D5B0B4B283E4}" destId="{5CE5A9C8-D9D9-4F4A-A674-63DDA5DA1C90}" srcOrd="0" destOrd="0" presId="urn:microsoft.com/office/officeart/2009/layout/CircleArrowProcess"/>
    <dgm:cxn modelId="{952400F9-BCCF-2144-BFED-C9CDBEFF06EC}" srcId="{67943FAF-F65E-9B46-A075-3C5AAB54B0CE}" destId="{1ABB60D5-DA34-514B-A341-6FF6C8973789}" srcOrd="0" destOrd="0" parTransId="{A8307703-E5F7-1E4B-8610-DFEABC76A1D5}" sibTransId="{CDA40029-BE3B-974D-9564-A4E69228FB80}"/>
    <dgm:cxn modelId="{C169DE0C-9244-0B44-942E-A4B94E6A4C98}" type="presParOf" srcId="{5CE5A9C8-D9D9-4F4A-A674-63DDA5DA1C90}" destId="{B9D00F00-783F-4848-926D-EEB293624E34}" srcOrd="0" destOrd="0" presId="urn:microsoft.com/office/officeart/2009/layout/CircleArrowProcess"/>
    <dgm:cxn modelId="{E34E9209-D8FA-9C44-9713-61F9AFE59902}" type="presParOf" srcId="{B9D00F00-783F-4848-926D-EEB293624E34}" destId="{A9ED85CB-0E47-AF48-A59B-D9B51A7B7198}" srcOrd="0" destOrd="0" presId="urn:microsoft.com/office/officeart/2009/layout/CircleArrowProcess"/>
    <dgm:cxn modelId="{257AB3C9-581B-C94C-9F76-9ED3A00AAA55}" type="presParOf" srcId="{5CE5A9C8-D9D9-4F4A-A674-63DDA5DA1C90}" destId="{0BD32B56-583C-2B4F-9E38-8568297A3564}" srcOrd="1" destOrd="0" presId="urn:microsoft.com/office/officeart/2009/layout/CircleArrowProcess"/>
    <dgm:cxn modelId="{C77B25E0-099F-1145-B5EA-B67007659EE3}" type="presParOf" srcId="{5CE5A9C8-D9D9-4F4A-A674-63DDA5DA1C90}" destId="{ED4ED2A2-9A10-D848-AAD2-3772BCA07B0F}" srcOrd="2" destOrd="0" presId="urn:microsoft.com/office/officeart/2009/layout/CircleArrowProcess"/>
    <dgm:cxn modelId="{46A67F62-18D3-8D42-94E6-534BDEE677D5}" type="presParOf" srcId="{ED4ED2A2-9A10-D848-AAD2-3772BCA07B0F}" destId="{67287B86-7169-1C43-B132-98D4712DA3E7}" srcOrd="0" destOrd="0" presId="urn:microsoft.com/office/officeart/2009/layout/CircleArrowProcess"/>
    <dgm:cxn modelId="{BFFF4582-A68A-C44E-A3FA-9D9DE54FBFF1}" type="presParOf" srcId="{5CE5A9C8-D9D9-4F4A-A674-63DDA5DA1C90}" destId="{4C1686E6-ADA9-C344-9473-707BCD80C7FB}" srcOrd="3" destOrd="0" presId="urn:microsoft.com/office/officeart/2009/layout/CircleArrowProcess"/>
    <dgm:cxn modelId="{5BB6C88C-A96F-B246-8467-4801B9B484A4}" type="presParOf" srcId="{5CE5A9C8-D9D9-4F4A-A674-63DDA5DA1C90}" destId="{DAF55207-E81F-C946-AEBA-7905990972A0}" srcOrd="4" destOrd="0" presId="urn:microsoft.com/office/officeart/2009/layout/CircleArrowProcess"/>
    <dgm:cxn modelId="{8897C28B-3D8B-154F-9EC9-AFF358A23787}" type="presParOf" srcId="{5CE5A9C8-D9D9-4F4A-A674-63DDA5DA1C90}" destId="{8FC4501F-CC75-0447-92CC-582F6AC673AD}" srcOrd="5" destOrd="0" presId="urn:microsoft.com/office/officeart/2009/layout/CircleArrowProcess"/>
    <dgm:cxn modelId="{3EAE78DB-2A55-4748-B055-EC0DC6DE9A9C}" type="presParOf" srcId="{8FC4501F-CC75-0447-92CC-582F6AC673AD}" destId="{1FB25976-15BF-B74A-A217-9A0FAF9F11B8}" srcOrd="0" destOrd="0" presId="urn:microsoft.com/office/officeart/2009/layout/CircleArrowProcess"/>
    <dgm:cxn modelId="{28CC736E-A973-B446-AAFF-F1BBCA1CE5D4}" type="presParOf" srcId="{5CE5A9C8-D9D9-4F4A-A674-63DDA5DA1C90}" destId="{39E244E3-89E6-444E-B4A9-2119AA40151E}" srcOrd="6"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D85CB-0E47-AF48-A59B-D9B51A7B7198}">
      <dsp:nvSpPr>
        <dsp:cNvPr id="0" name=""/>
        <dsp:cNvSpPr/>
      </dsp:nvSpPr>
      <dsp:spPr>
        <a:xfrm>
          <a:off x="941988" y="257825"/>
          <a:ext cx="2260516" cy="226086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32B56-583C-2B4F-9E38-8568297A3564}">
      <dsp:nvSpPr>
        <dsp:cNvPr id="0" name=""/>
        <dsp:cNvSpPr/>
      </dsp:nvSpPr>
      <dsp:spPr>
        <a:xfrm>
          <a:off x="1441636" y="1074064"/>
          <a:ext cx="1256125" cy="627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Contaminated wound</a:t>
          </a:r>
        </a:p>
      </dsp:txBody>
      <dsp:txXfrm>
        <a:off x="1441636" y="1074064"/>
        <a:ext cx="1256125" cy="627912"/>
      </dsp:txXfrm>
    </dsp:sp>
    <dsp:sp modelId="{67287B86-7169-1C43-B132-98D4712DA3E7}">
      <dsp:nvSpPr>
        <dsp:cNvPr id="0" name=""/>
        <dsp:cNvSpPr/>
      </dsp:nvSpPr>
      <dsp:spPr>
        <a:xfrm>
          <a:off x="314137" y="1556857"/>
          <a:ext cx="2260516" cy="226086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1686E6-ADA9-C344-9473-707BCD80C7FB}">
      <dsp:nvSpPr>
        <dsp:cNvPr id="0" name=""/>
        <dsp:cNvSpPr/>
      </dsp:nvSpPr>
      <dsp:spPr>
        <a:xfrm>
          <a:off x="2574654" y="2238309"/>
          <a:ext cx="1356310" cy="90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57150" lvl="1" indent="-57150" algn="l" defTabSz="444500">
            <a:lnSpc>
              <a:spcPct val="90000"/>
            </a:lnSpc>
            <a:spcBef>
              <a:spcPct val="0"/>
            </a:spcBef>
            <a:spcAft>
              <a:spcPct val="15000"/>
            </a:spcAft>
            <a:buChar char="•"/>
          </a:pPr>
          <a:r>
            <a:rPr lang="en-US" sz="1000" kern="1200" dirty="0"/>
            <a:t>Alpha toxin (</a:t>
          </a:r>
          <a:r>
            <a:rPr lang="en-US" sz="1000" kern="1200" dirty="0" err="1"/>
            <a:t>Lecithinase</a:t>
          </a:r>
          <a:r>
            <a:rPr lang="en-US" sz="1000" kern="1200" dirty="0"/>
            <a:t>), hemolysins, proteases, collagenase, hyaluronidase, DNase, neuraminidase</a:t>
          </a:r>
        </a:p>
      </dsp:txBody>
      <dsp:txXfrm>
        <a:off x="2574654" y="2238309"/>
        <a:ext cx="1356310" cy="904532"/>
      </dsp:txXfrm>
    </dsp:sp>
    <dsp:sp modelId="{DAF55207-E81F-C946-AEBA-7905990972A0}">
      <dsp:nvSpPr>
        <dsp:cNvPr id="0" name=""/>
        <dsp:cNvSpPr/>
      </dsp:nvSpPr>
      <dsp:spPr>
        <a:xfrm>
          <a:off x="816333" y="2380611"/>
          <a:ext cx="1256125" cy="627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Invasion of clostridial spores</a:t>
          </a:r>
        </a:p>
      </dsp:txBody>
      <dsp:txXfrm>
        <a:off x="816333" y="2380611"/>
        <a:ext cx="1256125" cy="627912"/>
      </dsp:txXfrm>
    </dsp:sp>
    <dsp:sp modelId="{1FB25976-15BF-B74A-A217-9A0FAF9F11B8}">
      <dsp:nvSpPr>
        <dsp:cNvPr id="0" name=""/>
        <dsp:cNvSpPr/>
      </dsp:nvSpPr>
      <dsp:spPr>
        <a:xfrm>
          <a:off x="1102877" y="3011341"/>
          <a:ext cx="1942134" cy="194291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244E3-89E6-444E-B4A9-2119AA40151E}">
      <dsp:nvSpPr>
        <dsp:cNvPr id="0" name=""/>
        <dsp:cNvSpPr/>
      </dsp:nvSpPr>
      <dsp:spPr>
        <a:xfrm>
          <a:off x="1444608" y="3689036"/>
          <a:ext cx="1256125" cy="627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Myonecrosis</a:t>
          </a:r>
        </a:p>
      </dsp:txBody>
      <dsp:txXfrm>
        <a:off x="1444608" y="3689036"/>
        <a:ext cx="1256125" cy="62791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491B7-2885-CC40-8271-7C3FE83DFCCB}" type="datetimeFigureOut">
              <a:rPr lang="en-US" smtClean="0"/>
              <a:t>5/29/2025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3ADC5-8AF1-F746-BDA2-F2725B52D9AE}" type="slidenum">
              <a:rPr lang="en-US" smtClean="0"/>
              <a:t>‹#›</a:t>
            </a:fld>
            <a:endParaRPr lang="en-US"/>
          </a:p>
        </p:txBody>
      </p:sp>
    </p:spTree>
    <p:extLst>
      <p:ext uri="{BB962C8B-B14F-4D97-AF65-F5344CB8AC3E}">
        <p14:creationId xmlns:p14="http://schemas.microsoft.com/office/powerpoint/2010/main" val="3999687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 colleagues. In this module, we will be discussing the bacteriology of spore forming and non spore forming gram positive bacilli</a:t>
            </a:r>
          </a:p>
        </p:txBody>
      </p:sp>
      <p:sp>
        <p:nvSpPr>
          <p:cNvPr id="4" name="Slide Number Placeholder 3"/>
          <p:cNvSpPr>
            <a:spLocks noGrp="1"/>
          </p:cNvSpPr>
          <p:nvPr>
            <p:ph type="sldNum" sz="quarter" idx="5"/>
          </p:nvPr>
        </p:nvSpPr>
        <p:spPr/>
        <p:txBody>
          <a:bodyPr/>
          <a:lstStyle/>
          <a:p>
            <a:fld id="{C2C3ADC5-8AF1-F746-BDA2-F2725B52D9AE}" type="slidenum">
              <a:rPr lang="en-US" smtClean="0"/>
              <a:t>1</a:t>
            </a:fld>
            <a:endParaRPr lang="en-US"/>
          </a:p>
        </p:txBody>
      </p:sp>
    </p:spTree>
    <p:extLst>
      <p:ext uri="{BB962C8B-B14F-4D97-AF65-F5344CB8AC3E}">
        <p14:creationId xmlns:p14="http://schemas.microsoft.com/office/powerpoint/2010/main" val="91522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The most common is cutaneous anthrax which comprises 95% of cases. Mortality rates decreased to less than 5% after penicillin was introduced. The spores are inoculated into the skin due to trivial trauma. Incubation period ranges from 2-5 days although it can be as long as 19 days. The initial lesion at the site of inoculation is a small pruritic non-tender nodule. This will then develop into vesicles with serosanguinous fluid after 1-2 days. The fluid when cultured will reveal numerous bacilli and cultures can yield bacillus anthracis.</a:t>
            </a:r>
          </a:p>
        </p:txBody>
      </p:sp>
      <p:sp>
        <p:nvSpPr>
          <p:cNvPr id="4" name="Slide Number Placeholder 3"/>
          <p:cNvSpPr>
            <a:spLocks noGrp="1"/>
          </p:cNvSpPr>
          <p:nvPr>
            <p:ph type="sldNum" sz="quarter" idx="5"/>
          </p:nvPr>
        </p:nvSpPr>
        <p:spPr/>
        <p:txBody>
          <a:bodyPr/>
          <a:lstStyle/>
          <a:p>
            <a:fld id="{0D49A31A-A823-4B88-AF60-ABDA2A961566}" type="slidenum">
              <a:rPr lang="en-PH" smtClean="0"/>
              <a:t>10</a:t>
            </a:fld>
            <a:endParaRPr lang="en-PH"/>
          </a:p>
        </p:txBody>
      </p:sp>
    </p:spTree>
    <p:extLst>
      <p:ext uri="{BB962C8B-B14F-4D97-AF65-F5344CB8AC3E}">
        <p14:creationId xmlns:p14="http://schemas.microsoft.com/office/powerpoint/2010/main" val="186046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When the vesicles rupture, they produce a dark brown eschar which turns into a black base with shallow ulcer surrounded by induration and edema.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Uncomplicated cases heal over 3 weeks without leaving a scar.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Other symptoms may include headache, body malaise, and low grade fevers. Severe disease can produce extensive edema termed as malignant edema. This is due to inflammation of overlying skin with pain, toxemia, seeding to other sites and bacteremia. Fatality rates increase to up to 20% is left untreated.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11</a:t>
            </a:fld>
            <a:endParaRPr lang="en-US"/>
          </a:p>
        </p:txBody>
      </p:sp>
    </p:spTree>
    <p:extLst>
      <p:ext uri="{BB962C8B-B14F-4D97-AF65-F5344CB8AC3E}">
        <p14:creationId xmlns:p14="http://schemas.microsoft.com/office/powerpoint/2010/main" val="841242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Clues to cutaneous anthrax: painless lesion, edema out of proportion to the size of lesion, and gram stain of the vesicular fluid with gram positive rods and rare </a:t>
            </a:r>
            <a:r>
              <a:rPr lang="en-PH" dirty="0" err="1"/>
              <a:t>wbc</a:t>
            </a:r>
            <a:r>
              <a:rPr lang="en-PH" dirty="0"/>
              <a: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The differential diagnosis to cutaneous anthrax are spider bites, tularemia, scrub typhus, rat-bite  fever, blastomycosis, cutaneous fungus and mycobacterium </a:t>
            </a:r>
            <a:r>
              <a:rPr lang="en-PH" dirty="0" err="1"/>
              <a:t>marinum</a:t>
            </a:r>
            <a:r>
              <a:rPr lang="en-PH" dirty="0"/>
              <a:t> infection</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12</a:t>
            </a:fld>
            <a:endParaRPr lang="en-US"/>
          </a:p>
        </p:txBody>
      </p:sp>
    </p:spTree>
    <p:extLst>
      <p:ext uri="{BB962C8B-B14F-4D97-AF65-F5344CB8AC3E}">
        <p14:creationId xmlns:p14="http://schemas.microsoft.com/office/powerpoint/2010/main" val="70040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Prior to initiation of antibiotics, cultures should be collected. Specimens that can be taken for GS and culture are fluid from vesicles, swab from the edge of the base of an eschar, punch biopsy of the vesicle or center of eschar. Other forms of identification are from detection of bacterial lysis in the presence of a gamma phage, capsule detection by direct fluorescent antibody test and PCR. Serological tests can be done using acute and convalescent samples taken on Day 0 to 7 and day 14 to 28 respectively. Antibodies can be detected by ELISA 1 week after the start of symptoms. </a:t>
            </a:r>
          </a:p>
        </p:txBody>
      </p:sp>
      <p:sp>
        <p:nvSpPr>
          <p:cNvPr id="4" name="Slide Number Placeholder 3"/>
          <p:cNvSpPr>
            <a:spLocks noGrp="1"/>
          </p:cNvSpPr>
          <p:nvPr>
            <p:ph type="sldNum" sz="quarter" idx="5"/>
          </p:nvPr>
        </p:nvSpPr>
        <p:spPr/>
        <p:txBody>
          <a:bodyPr/>
          <a:lstStyle/>
          <a:p>
            <a:fld id="{C2C3ADC5-8AF1-F746-BDA2-F2725B52D9AE}" type="slidenum">
              <a:rPr lang="en-US" smtClean="0"/>
              <a:t>13</a:t>
            </a:fld>
            <a:endParaRPr lang="en-US"/>
          </a:p>
        </p:txBody>
      </p:sp>
    </p:spTree>
    <p:extLst>
      <p:ext uri="{BB962C8B-B14F-4D97-AF65-F5344CB8AC3E}">
        <p14:creationId xmlns:p14="http://schemas.microsoft.com/office/powerpoint/2010/main" val="3141190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Here is a table depicting the summary of the specimens used and how to properly transport them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14</a:t>
            </a:fld>
            <a:endParaRPr lang="en-US"/>
          </a:p>
        </p:txBody>
      </p:sp>
    </p:spTree>
    <p:extLst>
      <p:ext uri="{BB962C8B-B14F-4D97-AF65-F5344CB8AC3E}">
        <p14:creationId xmlns:p14="http://schemas.microsoft.com/office/powerpoint/2010/main" val="3065913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Injectional anthrax is rare and is usually seen in patients who use IV drugs or contaminated heroin. It manifests as a localized soft tissue infection such as necrotizing fasciitis. Occasionally, patients do not have a localized infection but have systemic disease and deteriorates rapidly. Treatment consists of prompt surgical debridement, antibiotics and IV immunoglobulin.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15</a:t>
            </a:fld>
            <a:endParaRPr lang="en-US"/>
          </a:p>
        </p:txBody>
      </p:sp>
    </p:spTree>
    <p:extLst>
      <p:ext uri="{BB962C8B-B14F-4D97-AF65-F5344CB8AC3E}">
        <p14:creationId xmlns:p14="http://schemas.microsoft.com/office/powerpoint/2010/main" val="262441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Inhalational or pulmonary anthrax is also known as </a:t>
            </a:r>
            <a:r>
              <a:rPr lang="en-PH" dirty="0" err="1"/>
              <a:t>woolsorter’s</a:t>
            </a:r>
            <a:r>
              <a:rPr lang="en-PH" dirty="0"/>
              <a:t> disease. Presence of a case should raise the possibility of a deliberate spread of spores because naturally occurring inhalational disease is extremely rare. The 3 stages of inhalational anthrax are: early prodromal stage, immediate progressive stage, and late fulminant stage</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16</a:t>
            </a:fld>
            <a:endParaRPr lang="en-US"/>
          </a:p>
        </p:txBody>
      </p:sp>
    </p:spTree>
    <p:extLst>
      <p:ext uri="{BB962C8B-B14F-4D97-AF65-F5344CB8AC3E}">
        <p14:creationId xmlns:p14="http://schemas.microsoft.com/office/powerpoint/2010/main" val="33491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Early prodromal stage begins upon inhalation of spores and phagocytosis by alveolar cells and then transported to the lymph nodes. Incubation period is said to last from 1-6 days. Patients usually develop flu like symptoms such as low grade fever, malaise, fatigue, headache, blurred vision, and photophobia. The progressive stage is characterized by high grade fevers, respiratory distress, pleuritic chest pain, and sensorial changes. Blood CS will also be positive and abnormalities in the CXR can be seen such as a widened mediastinum and pleural effusion. In the late fulminant phase, respiratory failure might ensue with sepsis, meningitis, organ failure and overwhelming bacteremia and toxemia. Death happens within 24 hours and management for the fulminant phase involves aggressive antibiotics, antitoxins, and ICU admission.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17</a:t>
            </a:fld>
            <a:endParaRPr lang="en-US"/>
          </a:p>
        </p:txBody>
      </p:sp>
    </p:spTree>
    <p:extLst>
      <p:ext uri="{BB962C8B-B14F-4D97-AF65-F5344CB8AC3E}">
        <p14:creationId xmlns:p14="http://schemas.microsoft.com/office/powerpoint/2010/main" val="396811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Laboratory diagnosis for inhalational anthrax will show a widened mediastinum and bilateral effusion in the </a:t>
            </a:r>
            <a:r>
              <a:rPr lang="en-PH" dirty="0" err="1"/>
              <a:t>xrays</a:t>
            </a:r>
            <a:r>
              <a:rPr lang="en-PH" dirty="0"/>
              <a:t>. The table above shows the summary of the specimens that can be used for cultures in inhalational anthrax.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18</a:t>
            </a:fld>
            <a:endParaRPr lang="en-US"/>
          </a:p>
        </p:txBody>
      </p:sp>
    </p:spTree>
    <p:extLst>
      <p:ext uri="{BB962C8B-B14F-4D97-AF65-F5344CB8AC3E}">
        <p14:creationId xmlns:p14="http://schemas.microsoft.com/office/powerpoint/2010/main" val="395186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Gastrointestinal anthrax can be divided into oropharyngeal or intestinal. This is common in those grazing herbivores which are the usual host for anthrax. GI anthrax is associated with bacteremia, sepsis, and seeding to other sites. Mortality rate is high at 40% without treatment. Most cases are due to ingestion of undercooked meat from an infected animal. </a:t>
            </a:r>
          </a:p>
          <a:p>
            <a:endParaRPr lang="en-PH"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19</a:t>
            </a:fld>
            <a:endParaRPr lang="en-US"/>
          </a:p>
        </p:txBody>
      </p:sp>
    </p:spTree>
    <p:extLst>
      <p:ext uri="{BB962C8B-B14F-4D97-AF65-F5344CB8AC3E}">
        <p14:creationId xmlns:p14="http://schemas.microsoft.com/office/powerpoint/2010/main" val="174185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start the module with our spore forming gram positive bacilli </a:t>
            </a:r>
          </a:p>
        </p:txBody>
      </p:sp>
      <p:sp>
        <p:nvSpPr>
          <p:cNvPr id="4" name="Slide Number Placeholder 3"/>
          <p:cNvSpPr>
            <a:spLocks noGrp="1"/>
          </p:cNvSpPr>
          <p:nvPr>
            <p:ph type="sldNum" sz="quarter" idx="5"/>
          </p:nvPr>
        </p:nvSpPr>
        <p:spPr/>
        <p:txBody>
          <a:bodyPr/>
          <a:lstStyle/>
          <a:p>
            <a:fld id="{C2C3ADC5-8AF1-F746-BDA2-F2725B52D9AE}" type="slidenum">
              <a:rPr lang="en-US" smtClean="0"/>
              <a:t>2</a:t>
            </a:fld>
            <a:endParaRPr lang="en-US"/>
          </a:p>
        </p:txBody>
      </p:sp>
    </p:spTree>
    <p:extLst>
      <p:ext uri="{BB962C8B-B14F-4D97-AF65-F5344CB8AC3E}">
        <p14:creationId xmlns:p14="http://schemas.microsoft.com/office/powerpoint/2010/main" val="283449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Incubation period for GI anthrax is 1-5 days. Oropharynx anthrax causes pharyngitis, dysphagia, odynophagia, fever, and respiratory distress. </a:t>
            </a:r>
            <a:r>
              <a:rPr lang="en-PH" dirty="0" err="1"/>
              <a:t>Pseudomembranes</a:t>
            </a:r>
            <a:r>
              <a:rPr lang="en-PH" dirty="0"/>
              <a:t> appear after the 1</a:t>
            </a:r>
            <a:r>
              <a:rPr lang="en-PH" baseline="30000" dirty="0"/>
              <a:t>st</a:t>
            </a:r>
            <a:r>
              <a:rPr lang="en-PH" dirty="0"/>
              <a:t> week. Intestinal anthrax causes nausea, vomiting, fever, abdominal pain, hematemesis, </a:t>
            </a:r>
            <a:r>
              <a:rPr lang="en-PH" dirty="0" err="1"/>
              <a:t>ascities</a:t>
            </a:r>
            <a:r>
              <a:rPr lang="en-PH" dirty="0"/>
              <a:t>, and bloody diarrhea. Specimens that can be used  for culture and PCR are blood, stool, and ascitic fluid.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20</a:t>
            </a:fld>
            <a:endParaRPr lang="en-US"/>
          </a:p>
        </p:txBody>
      </p:sp>
    </p:spTree>
    <p:extLst>
      <p:ext uri="{BB962C8B-B14F-4D97-AF65-F5344CB8AC3E}">
        <p14:creationId xmlns:p14="http://schemas.microsoft.com/office/powerpoint/2010/main" val="3585021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Anthrax meningitis is a rare sequalae of cutaneous anthrax and more common in inhalational or GI disease. Symptoms include severe headache, altered mental status and meningeal signs. The spread to the CNS is due to the hemorrhagic necrosis that permits the bacilli to pass the meninges. Hallmark lesion is a hemorrhagic component associated with large gram positive bacilli on gram stain. Death may occur within 24 hours and early initiation of 3 or more antibiotics is associated with greater potential for survival.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21</a:t>
            </a:fld>
            <a:endParaRPr lang="en-US"/>
          </a:p>
        </p:txBody>
      </p:sp>
    </p:spTree>
    <p:extLst>
      <p:ext uri="{BB962C8B-B14F-4D97-AF65-F5344CB8AC3E}">
        <p14:creationId xmlns:p14="http://schemas.microsoft.com/office/powerpoint/2010/main" val="130409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Treatment includes rapid initiation of antibiotics especially in severe non-cutaneous cases. Drug of choice is </a:t>
            </a:r>
            <a:r>
              <a:rPr lang="en-PH" b="1" dirty="0"/>
              <a:t>penicillin. </a:t>
            </a:r>
            <a:r>
              <a:rPr lang="en-PH" dirty="0"/>
              <a:t>Other drugs with known sensitivity are tetracyclines, macrolides, aminoglycosides, fluoroquinolones, carbapenems, linezolid, clindamycin, rifampicin, cephalosporins, and chloramphenicol. Bacillus anthracis are known to be resistant to 3</a:t>
            </a:r>
            <a:r>
              <a:rPr lang="en-PH" baseline="30000" dirty="0"/>
              <a:t>rd</a:t>
            </a:r>
            <a:r>
              <a:rPr lang="en-PH" dirty="0"/>
              <a:t> gen cephalosporins, aztreonam and cotrimoxazole.  Most strains have inducible Beta lactamase and cephalosporinases.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For bioterrorism associated anthrax, fluoroquinolones, carbapenem, and </a:t>
            </a:r>
            <a:r>
              <a:rPr lang="en-PH" dirty="0" err="1"/>
              <a:t>doxycyclines</a:t>
            </a:r>
            <a:r>
              <a:rPr lang="en-PH" dirty="0"/>
              <a:t> can be given pending resistance testing. 3 antibiotics are recommended, 2 bactericidal and a protein synthesis inhibitor. Antibiotics should be given for at least 2 weeks or until patient becomes stable.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22</a:t>
            </a:fld>
            <a:endParaRPr lang="en-US"/>
          </a:p>
        </p:txBody>
      </p:sp>
    </p:spTree>
    <p:extLst>
      <p:ext uri="{BB962C8B-B14F-4D97-AF65-F5344CB8AC3E}">
        <p14:creationId xmlns:p14="http://schemas.microsoft.com/office/powerpoint/2010/main" val="2300571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As an agent of bioterrorism, </a:t>
            </a:r>
            <a:r>
              <a:rPr lang="en-PH" dirty="0" err="1"/>
              <a:t>antrax</a:t>
            </a:r>
            <a:r>
              <a:rPr lang="en-PH" dirty="0"/>
              <a:t> spores have been placed in letters sent using US postal service to recipients in new York and Washington in 2001 where 22 people developed anthrax, mostly inhalational and 5 died. Anthrax spores can be dispersed or sprayed as a powder or liquid and animals can be infected and released to infect others; hence, it is often used as a bioterrorist agent. </a:t>
            </a:r>
          </a:p>
          <a:p>
            <a:endParaRPr lang="en-PH" dirty="0"/>
          </a:p>
        </p:txBody>
      </p:sp>
      <p:sp>
        <p:nvSpPr>
          <p:cNvPr id="4" name="Slide Number Placeholder 3"/>
          <p:cNvSpPr>
            <a:spLocks noGrp="1"/>
          </p:cNvSpPr>
          <p:nvPr>
            <p:ph type="sldNum" sz="quarter" idx="5"/>
          </p:nvPr>
        </p:nvSpPr>
        <p:spPr/>
        <p:txBody>
          <a:bodyPr/>
          <a:lstStyle/>
          <a:p>
            <a:fld id="{0D49A31A-A823-4B88-AF60-ABDA2A961566}" type="slidenum">
              <a:rPr lang="en-PH" smtClean="0"/>
              <a:t>23</a:t>
            </a:fld>
            <a:endParaRPr lang="en-PH"/>
          </a:p>
        </p:txBody>
      </p:sp>
    </p:spTree>
    <p:extLst>
      <p:ext uri="{BB962C8B-B14F-4D97-AF65-F5344CB8AC3E}">
        <p14:creationId xmlns:p14="http://schemas.microsoft.com/office/powerpoint/2010/main" val="3060276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than Bacillus anthracis, the following are the other medically important bacillus species.</a:t>
            </a:r>
          </a:p>
        </p:txBody>
      </p:sp>
      <p:sp>
        <p:nvSpPr>
          <p:cNvPr id="4" name="Slide Number Placeholder 3"/>
          <p:cNvSpPr>
            <a:spLocks noGrp="1"/>
          </p:cNvSpPr>
          <p:nvPr>
            <p:ph type="sldNum" sz="quarter" idx="5"/>
          </p:nvPr>
        </p:nvSpPr>
        <p:spPr/>
        <p:txBody>
          <a:bodyPr/>
          <a:lstStyle/>
          <a:p>
            <a:fld id="{0D49A31A-A823-4B88-AF60-ABDA2A961566}" type="slidenum">
              <a:rPr lang="en-PH" smtClean="0"/>
              <a:t>24</a:t>
            </a:fld>
            <a:endParaRPr lang="en-PH"/>
          </a:p>
        </p:txBody>
      </p:sp>
    </p:spTree>
    <p:extLst>
      <p:ext uri="{BB962C8B-B14F-4D97-AF65-F5344CB8AC3E}">
        <p14:creationId xmlns:p14="http://schemas.microsoft.com/office/powerpoint/2010/main" val="1262729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Bacillus is a gram positive spore-forming bacilli particularly endospores. It is an  aerobic or facultatively anaerobic bacterium. It also exhibits Gram variability in which it is Gram positive on an early growth and variable or negative in old cultures. </a:t>
            </a:r>
          </a:p>
          <a:p>
            <a:endParaRPr lang="en-US" dirty="0"/>
          </a:p>
          <a:p>
            <a:r>
              <a:rPr lang="en-US" dirty="0"/>
              <a:t>As compared to B. </a:t>
            </a:r>
            <a:r>
              <a:rPr lang="en-US" dirty="0" err="1"/>
              <a:t>anthacis</a:t>
            </a:r>
            <a:r>
              <a:rPr lang="en-US" dirty="0"/>
              <a:t>, other species of Bacillus are motile and beta hemolytic in BAP</a:t>
            </a:r>
          </a:p>
          <a:p>
            <a:endParaRPr lang="en-US" dirty="0"/>
          </a:p>
        </p:txBody>
      </p:sp>
      <p:sp>
        <p:nvSpPr>
          <p:cNvPr id="4" name="Slide Number Placeholder 3"/>
          <p:cNvSpPr>
            <a:spLocks noGrp="1"/>
          </p:cNvSpPr>
          <p:nvPr>
            <p:ph type="sldNum" sz="quarter" idx="5"/>
          </p:nvPr>
        </p:nvSpPr>
        <p:spPr/>
        <p:txBody>
          <a:bodyPr/>
          <a:lstStyle/>
          <a:p>
            <a:fld id="{C46B2247-E4BF-44A2-9B7E-3D5994E571D4}" type="slidenum">
              <a:rPr lang="en-US" smtClean="0"/>
              <a:pPr/>
              <a:t>25</a:t>
            </a:fld>
            <a:endParaRPr lang="en-US"/>
          </a:p>
        </p:txBody>
      </p:sp>
    </p:spTree>
    <p:extLst>
      <p:ext uri="{BB962C8B-B14F-4D97-AF65-F5344CB8AC3E}">
        <p14:creationId xmlns:p14="http://schemas.microsoft.com/office/powerpoint/2010/main" val="1096926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ubiquitously found in soil and water.</a:t>
            </a:r>
          </a:p>
          <a:p>
            <a:r>
              <a:rPr lang="en-US" dirty="0"/>
              <a:t>Bacillus </a:t>
            </a:r>
            <a:r>
              <a:rPr lang="en-US" dirty="0" err="1"/>
              <a:t>sp</a:t>
            </a:r>
            <a:r>
              <a:rPr lang="en-US" dirty="0"/>
              <a:t> can survive in high concentration of ethyl alcohol up to 95%, the failure of alcohol to kill bacillus </a:t>
            </a:r>
            <a:r>
              <a:rPr lang="en-US" dirty="0" err="1"/>
              <a:t>sp</a:t>
            </a:r>
            <a:r>
              <a:rPr lang="en-US" dirty="0"/>
              <a:t> can lead to a serious problem.</a:t>
            </a:r>
          </a:p>
          <a:p>
            <a:endParaRPr lang="en-US" dirty="0"/>
          </a:p>
          <a:p>
            <a:r>
              <a:rPr lang="en-US" dirty="0"/>
              <a:t>These bacteria are able to tolerate extremes of temperature and moisture hence their hardiness under condition of </a:t>
            </a:r>
            <a:r>
              <a:rPr lang="en-US" dirty="0" err="1"/>
              <a:t>dessication</a:t>
            </a:r>
            <a:r>
              <a:rPr lang="en-US" dirty="0"/>
              <a:t> and heat has been used </a:t>
            </a:r>
          </a:p>
          <a:p>
            <a:pPr marL="228600" indent="-228600">
              <a:buAutoNum type="arabicPeriod"/>
            </a:pPr>
            <a:r>
              <a:rPr lang="en-US" dirty="0"/>
              <a:t>Determine the efficacy of heat sterilization using Bacillus stearothermophilus.</a:t>
            </a:r>
          </a:p>
          <a:p>
            <a:pPr marL="228600" indent="-228600">
              <a:buAutoNum type="arabicPeriod"/>
            </a:pPr>
            <a:r>
              <a:rPr lang="en-US" dirty="0"/>
              <a:t> Determine the efficacy of Fumigation procedures  using bacillus subtilis.</a:t>
            </a:r>
          </a:p>
        </p:txBody>
      </p:sp>
      <p:sp>
        <p:nvSpPr>
          <p:cNvPr id="4" name="Slide Number Placeholder 3"/>
          <p:cNvSpPr>
            <a:spLocks noGrp="1"/>
          </p:cNvSpPr>
          <p:nvPr>
            <p:ph type="sldNum" sz="quarter" idx="5"/>
          </p:nvPr>
        </p:nvSpPr>
        <p:spPr/>
        <p:txBody>
          <a:bodyPr/>
          <a:lstStyle/>
          <a:p>
            <a:fld id="{C46B2247-E4BF-44A2-9B7E-3D5994E571D4}" type="slidenum">
              <a:rPr lang="en-US" smtClean="0"/>
              <a:pPr/>
              <a:t>26</a:t>
            </a:fld>
            <a:endParaRPr lang="en-US"/>
          </a:p>
        </p:txBody>
      </p:sp>
    </p:spTree>
    <p:extLst>
      <p:ext uri="{BB962C8B-B14F-4D97-AF65-F5344CB8AC3E}">
        <p14:creationId xmlns:p14="http://schemas.microsoft.com/office/powerpoint/2010/main" val="3145256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Bacillus </a:t>
            </a:r>
            <a:r>
              <a:rPr lang="en-US" dirty="0" err="1"/>
              <a:t>spp</a:t>
            </a:r>
            <a:r>
              <a:rPr lang="en-US" dirty="0"/>
              <a:t> are able to adhere to plastic intravascular catheter  which may help account for the frequency with which bacillus </a:t>
            </a:r>
            <a:r>
              <a:rPr lang="en-US" dirty="0" err="1"/>
              <a:t>spp</a:t>
            </a:r>
            <a:r>
              <a:rPr lang="en-US" dirty="0"/>
              <a:t> infection presents as bacteremia.</a:t>
            </a:r>
          </a:p>
          <a:p>
            <a:r>
              <a:rPr lang="en-US" dirty="0"/>
              <a:t> </a:t>
            </a:r>
          </a:p>
          <a:p>
            <a:r>
              <a:rPr lang="en-US" dirty="0"/>
              <a:t>The spores of B. cereus are also sticky and have tendrils that stick out from the dense spore and provide a mode of attachment to various surfaces.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i="1" kern="1200" dirty="0">
                <a:solidFill>
                  <a:schemeClr val="tx1"/>
                </a:solidFill>
                <a:effectLst/>
                <a:latin typeface="+mn-lt"/>
                <a:ea typeface="+mn-ea"/>
                <a:cs typeface="+mn-cs"/>
              </a:rPr>
              <a:t>B. licheniformis </a:t>
            </a:r>
            <a:r>
              <a:rPr lang="en-PH" sz="1200" kern="1200" dirty="0">
                <a:solidFill>
                  <a:schemeClr val="tx1"/>
                </a:solidFill>
                <a:effectLst/>
                <a:latin typeface="+mn-lt"/>
                <a:ea typeface="+mn-ea"/>
                <a:cs typeface="+mn-cs"/>
              </a:rPr>
              <a:t>is often mucoid in colonial morphology, which may account in part for its ability to cause somewhat indolent but difficult-to-treat infections in patients with long-term indwelling vascular catheters. </a:t>
            </a:r>
            <a:endParaRPr lang="en-PH" dirty="0"/>
          </a:p>
          <a:p>
            <a:endParaRPr lang="en-US" dirty="0"/>
          </a:p>
        </p:txBody>
      </p:sp>
      <p:sp>
        <p:nvSpPr>
          <p:cNvPr id="4" name="Slide Number Placeholder 3"/>
          <p:cNvSpPr>
            <a:spLocks noGrp="1"/>
          </p:cNvSpPr>
          <p:nvPr>
            <p:ph type="sldNum" sz="quarter" idx="5"/>
          </p:nvPr>
        </p:nvSpPr>
        <p:spPr/>
        <p:txBody>
          <a:bodyPr/>
          <a:lstStyle/>
          <a:p>
            <a:fld id="{C46B2247-E4BF-44A2-9B7E-3D5994E571D4}" type="slidenum">
              <a:rPr lang="en-US" smtClean="0"/>
              <a:pPr/>
              <a:t>27</a:t>
            </a:fld>
            <a:endParaRPr lang="en-US"/>
          </a:p>
        </p:txBody>
      </p:sp>
    </p:spTree>
    <p:extLst>
      <p:ext uri="{BB962C8B-B14F-4D97-AF65-F5344CB8AC3E}">
        <p14:creationId xmlns:p14="http://schemas.microsoft.com/office/powerpoint/2010/main" val="2490957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Cereus is commonly found within the soil and widely distributed in nature and often associated with food-borne illness.</a:t>
            </a:r>
          </a:p>
          <a:p>
            <a:endParaRPr lang="en-US" dirty="0"/>
          </a:p>
          <a:p>
            <a:r>
              <a:rPr lang="en-US" dirty="0"/>
              <a:t>There are 2 Toxins related to B. cereus</a:t>
            </a:r>
          </a:p>
          <a:p>
            <a:pPr marL="228600" indent="-228600">
              <a:buAutoNum type="arabicPeriod"/>
            </a:pPr>
            <a:r>
              <a:rPr lang="en-US" dirty="0"/>
              <a:t>Emetic Toxin is a small peptide  that is a heat stable and is associated with starchy foods such as rice. </a:t>
            </a:r>
          </a:p>
          <a:p>
            <a:pPr marL="228600" indent="-228600">
              <a:buAutoNum type="arabicPeriod"/>
            </a:pPr>
            <a:endParaRPr lang="en-US" dirty="0"/>
          </a:p>
          <a:p>
            <a:pPr marL="228600" indent="-228600">
              <a:buAutoNum type="arabicPeriod"/>
            </a:pPr>
            <a:r>
              <a:rPr lang="en-US" dirty="0"/>
              <a:t>Diarrheal toxins which are: Hemolysin BL, Nonhemolytic Enterotoxin and Cytotoxin K. Among the 3, Nonhemolytic Enterotoxin is responsible for the major symptoms in diarrheal presentation of infection.</a:t>
            </a:r>
          </a:p>
        </p:txBody>
      </p:sp>
      <p:sp>
        <p:nvSpPr>
          <p:cNvPr id="4" name="Slide Number Placeholder 3"/>
          <p:cNvSpPr>
            <a:spLocks noGrp="1"/>
          </p:cNvSpPr>
          <p:nvPr>
            <p:ph type="sldNum" sz="quarter" idx="5"/>
          </p:nvPr>
        </p:nvSpPr>
        <p:spPr/>
        <p:txBody>
          <a:bodyPr/>
          <a:lstStyle/>
          <a:p>
            <a:fld id="{0D49A31A-A823-4B88-AF60-ABDA2A961566}" type="slidenum">
              <a:rPr lang="en-PH" smtClean="0"/>
              <a:t>28</a:t>
            </a:fld>
            <a:endParaRPr lang="en-PH"/>
          </a:p>
        </p:txBody>
      </p:sp>
    </p:spTree>
    <p:extLst>
      <p:ext uri="{BB962C8B-B14F-4D97-AF65-F5344CB8AC3E}">
        <p14:creationId xmlns:p14="http://schemas.microsoft.com/office/powerpoint/2010/main" val="1604604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Specimen for isolation of bacillus </a:t>
            </a:r>
            <a:r>
              <a:rPr lang="en-US" dirty="0" err="1"/>
              <a:t>spp</a:t>
            </a:r>
            <a:r>
              <a:rPr lang="en-US" dirty="0"/>
              <a:t> other than B. anthracis and B. cereus may be handled safely under normal standard laboratory practices.</a:t>
            </a:r>
          </a:p>
          <a:p>
            <a:endParaRPr lang="en-US" dirty="0"/>
          </a:p>
          <a:p>
            <a:r>
              <a:rPr lang="en-US" dirty="0"/>
              <a:t>Pretreatment with heat or alcohol shock removes contaminating organisms and only spore-forming bacteria survive.</a:t>
            </a:r>
          </a:p>
          <a:p>
            <a:endParaRPr lang="en-US" dirty="0"/>
          </a:p>
        </p:txBody>
      </p:sp>
      <p:sp>
        <p:nvSpPr>
          <p:cNvPr id="4" name="Slide Number Placeholder 3"/>
          <p:cNvSpPr>
            <a:spLocks noGrp="1"/>
          </p:cNvSpPr>
          <p:nvPr>
            <p:ph type="sldNum" sz="quarter" idx="5"/>
          </p:nvPr>
        </p:nvSpPr>
        <p:spPr/>
        <p:txBody>
          <a:bodyPr/>
          <a:lstStyle/>
          <a:p>
            <a:fld id="{0D49A31A-A823-4B88-AF60-ABDA2A961566}" type="slidenum">
              <a:rPr lang="en-PH" smtClean="0"/>
              <a:t>29</a:t>
            </a:fld>
            <a:endParaRPr lang="en-PH"/>
          </a:p>
        </p:txBody>
      </p:sp>
    </p:spTree>
    <p:extLst>
      <p:ext uri="{BB962C8B-B14F-4D97-AF65-F5344CB8AC3E}">
        <p14:creationId xmlns:p14="http://schemas.microsoft.com/office/powerpoint/2010/main" val="57971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with the BACILLUS species, </a:t>
            </a:r>
            <a:r>
              <a:rPr lang="en-US" dirty="0" err="1"/>
              <a:t>particulary</a:t>
            </a:r>
            <a:r>
              <a:rPr lang="en-US" dirty="0"/>
              <a:t> the most common among the group which is Bacillus anthracis</a:t>
            </a:r>
          </a:p>
        </p:txBody>
      </p:sp>
      <p:sp>
        <p:nvSpPr>
          <p:cNvPr id="4" name="Slide Number Placeholder 3"/>
          <p:cNvSpPr>
            <a:spLocks noGrp="1"/>
          </p:cNvSpPr>
          <p:nvPr>
            <p:ph type="sldNum" sz="quarter" idx="5"/>
          </p:nvPr>
        </p:nvSpPr>
        <p:spPr/>
        <p:txBody>
          <a:bodyPr/>
          <a:lstStyle/>
          <a:p>
            <a:fld id="{C2C3ADC5-8AF1-F746-BDA2-F2725B52D9AE}" type="slidenum">
              <a:rPr lang="en-US" smtClean="0"/>
              <a:t>3</a:t>
            </a:fld>
            <a:endParaRPr lang="en-US"/>
          </a:p>
        </p:txBody>
      </p:sp>
    </p:spTree>
    <p:extLst>
      <p:ext uri="{BB962C8B-B14F-4D97-AF65-F5344CB8AC3E}">
        <p14:creationId xmlns:p14="http://schemas.microsoft.com/office/powerpoint/2010/main" val="263858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Gram Staining morphology of Bacillus </a:t>
            </a:r>
            <a:r>
              <a:rPr lang="en-US" dirty="0" err="1"/>
              <a:t>spp</a:t>
            </a:r>
            <a:r>
              <a:rPr lang="en-US" dirty="0"/>
              <a:t> are large gram positive rods that can be arranged in singles, pairs or serpentine chains.</a:t>
            </a:r>
          </a:p>
          <a:p>
            <a:endParaRPr lang="en-US" dirty="0"/>
          </a:p>
          <a:p>
            <a:r>
              <a:rPr lang="en-US" dirty="0"/>
              <a:t>Special stain for endospores stains green from malachite green and the vegetative cells will appear pink from safranin .</a:t>
            </a:r>
          </a:p>
        </p:txBody>
      </p:sp>
      <p:sp>
        <p:nvSpPr>
          <p:cNvPr id="4" name="Slide Number Placeholder 3"/>
          <p:cNvSpPr>
            <a:spLocks noGrp="1"/>
          </p:cNvSpPr>
          <p:nvPr>
            <p:ph type="sldNum" sz="quarter" idx="5"/>
          </p:nvPr>
        </p:nvSpPr>
        <p:spPr/>
        <p:txBody>
          <a:bodyPr/>
          <a:lstStyle/>
          <a:p>
            <a:fld id="{0D49A31A-A823-4B88-AF60-ABDA2A961566}" type="slidenum">
              <a:rPr lang="en-PH" smtClean="0"/>
              <a:t>30</a:t>
            </a:fld>
            <a:endParaRPr lang="en-PH"/>
          </a:p>
        </p:txBody>
      </p:sp>
    </p:spTree>
    <p:extLst>
      <p:ext uri="{BB962C8B-B14F-4D97-AF65-F5344CB8AC3E}">
        <p14:creationId xmlns:p14="http://schemas.microsoft.com/office/powerpoint/2010/main" val="623675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medium can be used in isolating Bacillus spp.</a:t>
            </a:r>
          </a:p>
          <a:p>
            <a:r>
              <a:rPr lang="en-US" dirty="0"/>
              <a:t>But Selective medium is also available like MEYP (  Mannitol, egg yolk and Polymyxin B agar)  or BCM: B cereus medium. It contains Pyruvate or polymyxin as selective agent.</a:t>
            </a:r>
          </a:p>
          <a:p>
            <a:endParaRPr lang="en-US" dirty="0"/>
          </a:p>
          <a:p>
            <a:r>
              <a:rPr lang="en-US" dirty="0"/>
              <a:t>For Serodiagnosis, B. cereus toxin in food and feces is also available.</a:t>
            </a:r>
          </a:p>
          <a:p>
            <a:endParaRPr lang="en-US" dirty="0"/>
          </a:p>
        </p:txBody>
      </p:sp>
      <p:sp>
        <p:nvSpPr>
          <p:cNvPr id="4" name="Slide Number Placeholder 3"/>
          <p:cNvSpPr>
            <a:spLocks noGrp="1"/>
          </p:cNvSpPr>
          <p:nvPr>
            <p:ph type="sldNum" sz="quarter" idx="5"/>
          </p:nvPr>
        </p:nvSpPr>
        <p:spPr/>
        <p:txBody>
          <a:bodyPr/>
          <a:lstStyle/>
          <a:p>
            <a:fld id="{0D49A31A-A823-4B88-AF60-ABDA2A961566}" type="slidenum">
              <a:rPr lang="en-PH" smtClean="0"/>
              <a:t>31</a:t>
            </a:fld>
            <a:endParaRPr lang="en-PH"/>
          </a:p>
        </p:txBody>
      </p:sp>
    </p:spTree>
    <p:extLst>
      <p:ext uri="{BB962C8B-B14F-4D97-AF65-F5344CB8AC3E}">
        <p14:creationId xmlns:p14="http://schemas.microsoft.com/office/powerpoint/2010/main" val="2383886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colonial appearance of different bacillus.</a:t>
            </a:r>
          </a:p>
        </p:txBody>
      </p:sp>
      <p:sp>
        <p:nvSpPr>
          <p:cNvPr id="4" name="Slide Number Placeholder 3"/>
          <p:cNvSpPr>
            <a:spLocks noGrp="1"/>
          </p:cNvSpPr>
          <p:nvPr>
            <p:ph type="sldNum" sz="quarter" idx="5"/>
          </p:nvPr>
        </p:nvSpPr>
        <p:spPr/>
        <p:txBody>
          <a:bodyPr/>
          <a:lstStyle/>
          <a:p>
            <a:fld id="{0D49A31A-A823-4B88-AF60-ABDA2A961566}" type="slidenum">
              <a:rPr lang="en-PH" smtClean="0"/>
              <a:t>32</a:t>
            </a:fld>
            <a:endParaRPr lang="en-PH"/>
          </a:p>
        </p:txBody>
      </p:sp>
    </p:spTree>
    <p:extLst>
      <p:ext uri="{BB962C8B-B14F-4D97-AF65-F5344CB8AC3E}">
        <p14:creationId xmlns:p14="http://schemas.microsoft.com/office/powerpoint/2010/main" val="1295748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33</a:t>
            </a:fld>
            <a:endParaRPr lang="en-US"/>
          </a:p>
        </p:txBody>
      </p:sp>
    </p:spTree>
    <p:extLst>
      <p:ext uri="{BB962C8B-B14F-4D97-AF65-F5344CB8AC3E}">
        <p14:creationId xmlns:p14="http://schemas.microsoft.com/office/powerpoint/2010/main" val="1271089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B. anthracis, B. cereus can cause several clinical diseases such as bacteremia, osteomyelitis, endocarditis etc. Pneumonia can be caused by capsule, plasmid carriage of B. cereus strain.</a:t>
            </a:r>
          </a:p>
          <a:p>
            <a:r>
              <a:rPr lang="en-US" dirty="0"/>
              <a:t>Eye infection caused by bacillus cereus is usually associated with contact lens wears .</a:t>
            </a:r>
          </a:p>
          <a:p>
            <a:r>
              <a:rPr lang="en-US" dirty="0"/>
              <a:t>Most prominently B. cereus is known for causing food poisoning which can occur within 24 hours of eating, often within a few hours of the offending meal.</a:t>
            </a:r>
          </a:p>
          <a:p>
            <a:r>
              <a:rPr lang="en-US" dirty="0"/>
              <a:t>Diarrheal syndrome caused by B. cereus is usually profuse and associated with crampy abdominal pain and rarely vomiting or fever.</a:t>
            </a:r>
          </a:p>
          <a:p>
            <a:r>
              <a:rPr lang="en-US" dirty="0"/>
              <a:t>-&gt; Diarrheal form occurs within 8-16 </a:t>
            </a:r>
            <a:r>
              <a:rPr lang="en-US" dirty="0" err="1"/>
              <a:t>hrs</a:t>
            </a:r>
            <a:r>
              <a:rPr lang="en-US" dirty="0"/>
              <a:t> with median duration of 24 </a:t>
            </a:r>
            <a:r>
              <a:rPr lang="en-US" dirty="0" err="1"/>
              <a:t>hrs</a:t>
            </a:r>
            <a:endParaRPr lang="en-US" dirty="0"/>
          </a:p>
        </p:txBody>
      </p:sp>
      <p:sp>
        <p:nvSpPr>
          <p:cNvPr id="4" name="Slide Number Placeholder 3"/>
          <p:cNvSpPr>
            <a:spLocks noGrp="1"/>
          </p:cNvSpPr>
          <p:nvPr>
            <p:ph type="sldNum" sz="quarter" idx="5"/>
          </p:nvPr>
        </p:nvSpPr>
        <p:spPr/>
        <p:txBody>
          <a:bodyPr/>
          <a:lstStyle/>
          <a:p>
            <a:fld id="{0D49A31A-A823-4B88-AF60-ABDA2A961566}" type="slidenum">
              <a:rPr lang="en-PH" smtClean="0"/>
              <a:t>34</a:t>
            </a:fld>
            <a:endParaRPr lang="en-PH"/>
          </a:p>
        </p:txBody>
      </p:sp>
    </p:spTree>
    <p:extLst>
      <p:ext uri="{BB962C8B-B14F-4D97-AF65-F5344CB8AC3E}">
        <p14:creationId xmlns:p14="http://schemas.microsoft.com/office/powerpoint/2010/main" val="2993683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Emetic form of B. cereus infection occurs within 1-5 </a:t>
            </a:r>
            <a:r>
              <a:rPr lang="en-US" dirty="0" err="1"/>
              <a:t>hrs</a:t>
            </a:r>
            <a:r>
              <a:rPr lang="en-US" dirty="0"/>
              <a:t> and resolves within 24 hrs. It presents with nausea, vomiting, cramps and associated with heating or reheating of starchy foods which may eliminate viable bacillus and diarrheal toxin but not the heat stable EMETIC TOXIN.</a:t>
            </a:r>
          </a:p>
          <a:p>
            <a:endParaRPr lang="en-US" dirty="0"/>
          </a:p>
          <a:p>
            <a:r>
              <a:rPr lang="en-US" dirty="0"/>
              <a:t>The following in the table are the other Bacillus </a:t>
            </a:r>
            <a:r>
              <a:rPr lang="en-US" dirty="0" err="1"/>
              <a:t>spp</a:t>
            </a:r>
            <a:r>
              <a:rPr lang="en-US" dirty="0"/>
              <a:t> with their associated clinical syndrome.</a:t>
            </a:r>
          </a:p>
        </p:txBody>
      </p:sp>
      <p:sp>
        <p:nvSpPr>
          <p:cNvPr id="4" name="Slide Number Placeholder 3"/>
          <p:cNvSpPr>
            <a:spLocks noGrp="1"/>
          </p:cNvSpPr>
          <p:nvPr>
            <p:ph type="sldNum" sz="quarter" idx="5"/>
          </p:nvPr>
        </p:nvSpPr>
        <p:spPr/>
        <p:txBody>
          <a:bodyPr/>
          <a:lstStyle/>
          <a:p>
            <a:fld id="{0D49A31A-A823-4B88-AF60-ABDA2A961566}" type="slidenum">
              <a:rPr lang="en-PH" smtClean="0"/>
              <a:t>35</a:t>
            </a:fld>
            <a:endParaRPr lang="en-PH"/>
          </a:p>
        </p:txBody>
      </p:sp>
    </p:spTree>
    <p:extLst>
      <p:ext uri="{BB962C8B-B14F-4D97-AF65-F5344CB8AC3E}">
        <p14:creationId xmlns:p14="http://schemas.microsoft.com/office/powerpoint/2010/main" val="3087961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Bacillus subtilis can cause meningitis after Lumbar puncture or head trauma. It is usually with short incubation period, a median of 2.5 hours.</a:t>
            </a:r>
          </a:p>
        </p:txBody>
      </p:sp>
      <p:sp>
        <p:nvSpPr>
          <p:cNvPr id="4" name="Slide Number Placeholder 3"/>
          <p:cNvSpPr>
            <a:spLocks noGrp="1"/>
          </p:cNvSpPr>
          <p:nvPr>
            <p:ph type="sldNum" sz="quarter" idx="5"/>
          </p:nvPr>
        </p:nvSpPr>
        <p:spPr/>
        <p:txBody>
          <a:bodyPr/>
          <a:lstStyle/>
          <a:p>
            <a:fld id="{0D49A31A-A823-4B88-AF60-ABDA2A961566}" type="slidenum">
              <a:rPr lang="en-PH" smtClean="0"/>
              <a:t>36</a:t>
            </a:fld>
            <a:endParaRPr lang="en-PH"/>
          </a:p>
        </p:txBody>
      </p:sp>
    </p:spTree>
    <p:extLst>
      <p:ext uri="{BB962C8B-B14F-4D97-AF65-F5344CB8AC3E}">
        <p14:creationId xmlns:p14="http://schemas.microsoft.com/office/powerpoint/2010/main" val="4211506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Bacillus infection is usually treated with supportive therapy except for deep tissue infection wherein debridement is needed or removal of prosthetic material if present is warranted.</a:t>
            </a:r>
          </a:p>
          <a:p>
            <a:endParaRPr lang="en-US" dirty="0"/>
          </a:p>
          <a:p>
            <a:r>
              <a:rPr lang="en-US" dirty="0"/>
              <a:t>But it must be noted that most bacillus </a:t>
            </a:r>
            <a:r>
              <a:rPr lang="en-US" dirty="0" err="1"/>
              <a:t>spp</a:t>
            </a:r>
            <a:r>
              <a:rPr lang="en-US" dirty="0"/>
              <a:t> are susceptible to vancomycin, clindamycin, fluoroquinolones, aminoglycosides, carbapenems  and MOST B. cereus is resistant to Beta lactam and uniformly susceptible to vancomycin, Ciprofloxacin, levofloxacin, Linezolid and Gentamycin</a:t>
            </a:r>
          </a:p>
          <a:p>
            <a:endParaRPr lang="en-US" dirty="0"/>
          </a:p>
        </p:txBody>
      </p:sp>
      <p:sp>
        <p:nvSpPr>
          <p:cNvPr id="4" name="Slide Number Placeholder 3"/>
          <p:cNvSpPr>
            <a:spLocks noGrp="1"/>
          </p:cNvSpPr>
          <p:nvPr>
            <p:ph type="sldNum" sz="quarter" idx="5"/>
          </p:nvPr>
        </p:nvSpPr>
        <p:spPr/>
        <p:txBody>
          <a:bodyPr/>
          <a:lstStyle/>
          <a:p>
            <a:fld id="{0D49A31A-A823-4B88-AF60-ABDA2A961566}" type="slidenum">
              <a:rPr lang="en-PH" smtClean="0"/>
              <a:t>37</a:t>
            </a:fld>
            <a:endParaRPr lang="en-PH"/>
          </a:p>
        </p:txBody>
      </p:sp>
    </p:spTree>
    <p:extLst>
      <p:ext uri="{BB962C8B-B14F-4D97-AF65-F5344CB8AC3E}">
        <p14:creationId xmlns:p14="http://schemas.microsoft.com/office/powerpoint/2010/main" val="1516978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proceed to Clostridium Species</a:t>
            </a:r>
          </a:p>
        </p:txBody>
      </p:sp>
      <p:sp>
        <p:nvSpPr>
          <p:cNvPr id="4" name="Slide Number Placeholder 3"/>
          <p:cNvSpPr>
            <a:spLocks noGrp="1"/>
          </p:cNvSpPr>
          <p:nvPr>
            <p:ph type="sldNum" sz="quarter" idx="5"/>
          </p:nvPr>
        </p:nvSpPr>
        <p:spPr/>
        <p:txBody>
          <a:bodyPr/>
          <a:lstStyle/>
          <a:p>
            <a:fld id="{C2C3ADC5-8AF1-F746-BDA2-F2725B52D9AE}" type="slidenum">
              <a:rPr lang="en-US" smtClean="0"/>
              <a:t>38</a:t>
            </a:fld>
            <a:endParaRPr lang="en-US"/>
          </a:p>
        </p:txBody>
      </p:sp>
    </p:spTree>
    <p:extLst>
      <p:ext uri="{BB962C8B-B14F-4D97-AF65-F5344CB8AC3E}">
        <p14:creationId xmlns:p14="http://schemas.microsoft.com/office/powerpoint/2010/main" val="2156830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kern="1200" dirty="0">
                <a:solidFill>
                  <a:schemeClr val="tx1"/>
                </a:solidFill>
                <a:effectLst/>
                <a:latin typeface="+mn-lt"/>
                <a:ea typeface="+mn-ea"/>
                <a:cs typeface="+mn-cs"/>
              </a:rPr>
              <a:t>First in our Clostridium species is C. difficile. These are </a:t>
            </a:r>
            <a:r>
              <a:rPr lang="en-PH" sz="1200" kern="1200" dirty="0">
                <a:solidFill>
                  <a:schemeClr val="tx1"/>
                </a:solidFill>
                <a:effectLst/>
                <a:latin typeface="+mn-lt"/>
                <a:ea typeface="+mn-ea"/>
                <a:cs typeface="+mn-cs"/>
              </a:rPr>
              <a:t>are obligate gram-positive anaerobic bacteria that can survive in environments under aerobic conditions by forming spores. The majority of strains produce two toxins, A and B, that are thought to be responsible for many of the disease characteristics. A third toxin, binary toxin, is produced by recent epidemic strains that have caused outbreaks with increased severity and mortality. </a:t>
            </a:r>
            <a:endParaRPr lang="en-PH" dirty="0">
              <a:effectLst/>
            </a:endParaRPr>
          </a:p>
          <a:p>
            <a:r>
              <a:rPr lang="en-PH" sz="1200" kern="1200" dirty="0">
                <a:solidFill>
                  <a:schemeClr val="tx1"/>
                </a:solidFill>
                <a:effectLst/>
                <a:latin typeface="+mn-lt"/>
                <a:ea typeface="+mn-ea"/>
                <a:cs typeface="+mn-cs"/>
              </a:rPr>
              <a:t>Some strains of C. difficile lack the genes for toxin production and are nontoxigenic, and are not thought to cause CDI. </a:t>
            </a:r>
            <a:endParaRPr lang="en-PH" dirty="0">
              <a:effectLst/>
            </a:endParaRP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39</a:t>
            </a:fld>
            <a:endParaRPr lang="en-US"/>
          </a:p>
        </p:txBody>
      </p:sp>
    </p:spTree>
    <p:extLst>
      <p:ext uri="{BB962C8B-B14F-4D97-AF65-F5344CB8AC3E}">
        <p14:creationId xmlns:p14="http://schemas.microsoft.com/office/powerpoint/2010/main" val="3230219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Bacillus anthracis is a gram positive bacilli that appears as non-hemolytic colonies on BAP. Macroscopically, the colonies can be described to have a medusa’s head appearance or comet tail being slightly curved at the periphery. They appear white or gray-white with a  whipped egg white appearance when a loop is passed through a colony.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a:t>
            </a:fld>
            <a:endParaRPr lang="en-US"/>
          </a:p>
        </p:txBody>
      </p:sp>
    </p:spTree>
    <p:extLst>
      <p:ext uri="{BB962C8B-B14F-4D97-AF65-F5344CB8AC3E}">
        <p14:creationId xmlns:p14="http://schemas.microsoft.com/office/powerpoint/2010/main" val="1294190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toxin called</a:t>
            </a:r>
            <a:r>
              <a:rPr lang="en-PH" sz="1200" kern="1200" dirty="0">
                <a:solidFill>
                  <a:schemeClr val="tx1"/>
                </a:solidFill>
                <a:effectLst/>
                <a:latin typeface="+mn-lt"/>
                <a:ea typeface="+mn-ea"/>
                <a:cs typeface="+mn-cs"/>
              </a:rPr>
              <a:t> binary toxin is a two-part toxin that is an ADP-</a:t>
            </a:r>
            <a:r>
              <a:rPr lang="en-PH" sz="1200" kern="1200" dirty="0" err="1">
                <a:solidFill>
                  <a:schemeClr val="tx1"/>
                </a:solidFill>
                <a:effectLst/>
                <a:latin typeface="+mn-lt"/>
                <a:ea typeface="+mn-ea"/>
                <a:cs typeface="+mn-cs"/>
              </a:rPr>
              <a:t>ribosyltransferase</a:t>
            </a:r>
            <a:r>
              <a:rPr lang="en-PH" sz="1200" kern="1200" dirty="0">
                <a:solidFill>
                  <a:schemeClr val="tx1"/>
                </a:solidFill>
                <a:effectLst/>
                <a:latin typeface="+mn-lt"/>
                <a:ea typeface="+mn-ea"/>
                <a:cs typeface="+mn-cs"/>
              </a:rPr>
              <a:t> specific for actin monomers, thus disrupting the actin cytoskeleton. CDT is produced by only a small fraction of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strains, and thus its role in pathogenesis is unclear.</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In addition to the three toxins, multiple other potential virulence factors for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have been studied, including surface layer proteins, surface polysaccharides, flagella, and various adhesins </a:t>
            </a: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40</a:t>
            </a:fld>
            <a:endParaRPr lang="en-US"/>
          </a:p>
        </p:txBody>
      </p:sp>
    </p:spTree>
    <p:extLst>
      <p:ext uri="{BB962C8B-B14F-4D97-AF65-F5344CB8AC3E}">
        <p14:creationId xmlns:p14="http://schemas.microsoft.com/office/powerpoint/2010/main" val="1473217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The major disease entity caused by </a:t>
            </a:r>
            <a:r>
              <a:rPr lang="en-PH" sz="1200" kern="1200" dirty="0" err="1">
                <a:solidFill>
                  <a:schemeClr val="tx1"/>
                </a:solidFill>
                <a:effectLst/>
                <a:latin typeface="+mn-lt"/>
                <a:ea typeface="+mn-ea"/>
                <a:cs typeface="+mn-cs"/>
              </a:rPr>
              <a:t>Clostrodium</a:t>
            </a:r>
            <a:r>
              <a:rPr lang="en-PH" sz="1200" kern="1200" dirty="0">
                <a:solidFill>
                  <a:schemeClr val="tx1"/>
                </a:solidFill>
                <a:effectLst/>
                <a:latin typeface="+mn-lt"/>
                <a:ea typeface="+mn-ea"/>
                <a:cs typeface="+mn-cs"/>
              </a:rPr>
              <a:t> or </a:t>
            </a:r>
            <a:r>
              <a:rPr lang="en-PH" sz="1200" kern="1200" dirty="0" err="1">
                <a:solidFill>
                  <a:schemeClr val="tx1"/>
                </a:solidFill>
                <a:effectLst/>
                <a:latin typeface="+mn-lt"/>
                <a:ea typeface="+mn-ea"/>
                <a:cs typeface="+mn-cs"/>
              </a:rPr>
              <a:t>Clostridum</a:t>
            </a:r>
            <a:r>
              <a:rPr lang="en-PH" sz="1200" kern="1200" dirty="0">
                <a:solidFill>
                  <a:schemeClr val="tx1"/>
                </a:solidFill>
                <a:effectLst/>
                <a:latin typeface="+mn-lt"/>
                <a:ea typeface="+mn-ea"/>
                <a:cs typeface="+mn-cs"/>
              </a:rPr>
              <a:t> difficile infection is diagnosed based on the following: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PH" sz="1200" kern="1200" dirty="0">
                <a:solidFill>
                  <a:schemeClr val="tx1"/>
                </a:solidFill>
                <a:effectLst/>
                <a:latin typeface="+mn-lt"/>
                <a:ea typeface="+mn-ea"/>
                <a:cs typeface="+mn-cs"/>
              </a:rPr>
              <a:t>presence of clinical symptoms (usually defined as </a:t>
            </a:r>
            <a:r>
              <a:rPr lang="en-PH" sz="1200" b="0" kern="1200" dirty="0">
                <a:solidFill>
                  <a:schemeClr val="tx1"/>
                </a:solidFill>
                <a:effectLst/>
                <a:latin typeface="+mn-lt"/>
                <a:ea typeface="+mn-ea"/>
                <a:cs typeface="+mn-cs"/>
              </a:rPr>
              <a:t>≥</a:t>
            </a:r>
            <a:r>
              <a:rPr lang="en-PH" sz="1200" kern="1200" dirty="0">
                <a:solidFill>
                  <a:schemeClr val="tx1"/>
                </a:solidFill>
                <a:effectLst/>
                <a:latin typeface="+mn-lt"/>
                <a:ea typeface="+mn-ea"/>
                <a:cs typeface="+mn-cs"/>
              </a:rPr>
              <a:t>3 watery, loose, or unformed stools within a period of 24 hours or less) coupled with 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PH" sz="1200" kern="1200" dirty="0">
                <a:solidFill>
                  <a:schemeClr val="tx1"/>
                </a:solidFill>
                <a:effectLst/>
                <a:latin typeface="+mn-lt"/>
                <a:ea typeface="+mn-ea"/>
                <a:cs typeface="+mn-cs"/>
              </a:rPr>
              <a:t>diagnostic test (usually of a stool specimen) that detects the presence of either the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organism or its toxin genes, or detection of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toxin using an enzyme immunoassay or cell cytotoxin assay</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PH" sz="1200" kern="1200" dirty="0">
                <a:solidFill>
                  <a:schemeClr val="tx1"/>
                </a:solidFill>
                <a:effectLst/>
                <a:latin typeface="+mn-lt"/>
                <a:ea typeface="+mn-ea"/>
                <a:cs typeface="+mn-cs"/>
              </a:rPr>
              <a:t>Lastly, diagnosis can also be made in patients with diarrheal symptoms by the use of lower gastrointestinal endoscopy to visualize </a:t>
            </a:r>
            <a:r>
              <a:rPr lang="en-PH" sz="1200" kern="1200" dirty="0" err="1">
                <a:solidFill>
                  <a:schemeClr val="tx1"/>
                </a:solidFill>
                <a:effectLst/>
                <a:latin typeface="+mn-lt"/>
                <a:ea typeface="+mn-ea"/>
                <a:cs typeface="+mn-cs"/>
              </a:rPr>
              <a:t>pseudomembranes</a:t>
            </a:r>
            <a:r>
              <a:rPr lang="en-PH" sz="1200" kern="1200" dirty="0">
                <a:solidFill>
                  <a:schemeClr val="tx1"/>
                </a:solidFill>
                <a:effectLst/>
                <a:latin typeface="+mn-lt"/>
                <a:ea typeface="+mn-ea"/>
                <a:cs typeface="+mn-cs"/>
              </a:rPr>
              <a:t> in the colon (but this method is used sparingly and is far more costly and less sensitive than a variety of stool diagnostics)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PH"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presence of appropriate symptoms prior to stool testing is critical because </a:t>
            </a:r>
            <a:r>
              <a:rPr lang="en-US" sz="1200" i="1" kern="1200" dirty="0">
                <a:solidFill>
                  <a:schemeClr val="tx1"/>
                </a:solidFill>
                <a:effectLst/>
                <a:latin typeface="+mn-lt"/>
                <a:ea typeface="+mn-ea"/>
                <a:cs typeface="+mn-cs"/>
              </a:rPr>
              <a:t>C. difficile </a:t>
            </a:r>
            <a:r>
              <a:rPr lang="en-US" sz="1200" kern="1200" dirty="0">
                <a:solidFill>
                  <a:schemeClr val="tx1"/>
                </a:solidFill>
                <a:effectLst/>
                <a:latin typeface="+mn-lt"/>
                <a:ea typeface="+mn-ea"/>
                <a:cs typeface="+mn-cs"/>
              </a:rPr>
              <a:t>can be carried asymptomatically, especially by hospitalized patients. Since the pathogen and its toxins can be readily detected with most of the available tests, detection of </a:t>
            </a:r>
            <a:r>
              <a:rPr lang="en-US" sz="1200" i="1" kern="1200" dirty="0">
                <a:solidFill>
                  <a:schemeClr val="tx1"/>
                </a:solidFill>
                <a:effectLst/>
                <a:latin typeface="+mn-lt"/>
                <a:ea typeface="+mn-ea"/>
                <a:cs typeface="+mn-cs"/>
              </a:rPr>
              <a:t>C. difficile </a:t>
            </a:r>
            <a:r>
              <a:rPr lang="en-US" sz="1200" kern="1200" dirty="0">
                <a:solidFill>
                  <a:schemeClr val="tx1"/>
                </a:solidFill>
                <a:effectLst/>
                <a:latin typeface="+mn-lt"/>
                <a:ea typeface="+mn-ea"/>
                <a:cs typeface="+mn-cs"/>
              </a:rPr>
              <a:t>in the absence of symptoms does not meet the criteria for a CDI diagnosis. </a:t>
            </a:r>
          </a:p>
          <a:p>
            <a:endParaRPr lang="en-US" dirty="0"/>
          </a:p>
        </p:txBody>
      </p:sp>
      <p:sp>
        <p:nvSpPr>
          <p:cNvPr id="4" name="Slide Number Placeholder 3"/>
          <p:cNvSpPr>
            <a:spLocks noGrp="1"/>
          </p:cNvSpPr>
          <p:nvPr>
            <p:ph type="sldNum" sz="quarter" idx="10"/>
          </p:nvPr>
        </p:nvSpPr>
        <p:spPr/>
        <p:txBody>
          <a:bodyPr/>
          <a:lstStyle/>
          <a:p>
            <a:fld id="{C2C3ADC5-8AF1-F746-BDA2-F2725B52D9AE}" type="slidenum">
              <a:rPr lang="en-US" smtClean="0"/>
              <a:t>41</a:t>
            </a:fld>
            <a:endParaRPr lang="en-US"/>
          </a:p>
        </p:txBody>
      </p:sp>
    </p:spTree>
    <p:extLst>
      <p:ext uri="{BB962C8B-B14F-4D97-AF65-F5344CB8AC3E}">
        <p14:creationId xmlns:p14="http://schemas.microsoft.com/office/powerpoint/2010/main" val="3245094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risk factors associated with CDI.</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The overall risk for developing CDI is dominated by antimicrobial exposure, including duration, number, and class of antimicrobials (with clindamycin, </a:t>
            </a:r>
            <a:r>
              <a:rPr lang="en-PH" sz="1200" kern="1200" dirty="0" err="1">
                <a:solidFill>
                  <a:schemeClr val="tx1"/>
                </a:solidFill>
                <a:effectLst/>
                <a:latin typeface="+mn-lt"/>
                <a:ea typeface="+mn-ea"/>
                <a:cs typeface="+mn-cs"/>
              </a:rPr>
              <a:t>fluoroqinolone</a:t>
            </a:r>
            <a:r>
              <a:rPr lang="en-PH" sz="1200" kern="1200" dirty="0">
                <a:solidFill>
                  <a:schemeClr val="tx1"/>
                </a:solidFill>
                <a:effectLst/>
                <a:latin typeface="+mn-lt"/>
                <a:ea typeface="+mn-ea"/>
                <a:cs typeface="+mn-cs"/>
              </a:rPr>
              <a:t>, cephalosporin of second generation higher conferring the highest risk). Risk is also highest during therapy and in the first month after cessation of antimicrobial therapy and decreases between 1 and 3 months posttherapy. In addition, stomach acid–inhibiting agents such as PPIs and histamine type 2 antagonists have also been associated with increased risk for CDI, although some studies fail to make this association. It is likely that the combination of an antimicrobial and a PPI increases the risk for CDI. Patient factors are also important CDI risks, with advanced age, immunosuppression, prior hospitalization, and severity of underlying illness contributing to increased risk. </a:t>
            </a:r>
            <a:endParaRPr lang="en-PH"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42</a:t>
            </a:fld>
            <a:endParaRPr lang="en-US"/>
          </a:p>
        </p:txBody>
      </p:sp>
    </p:spTree>
    <p:extLst>
      <p:ext uri="{BB962C8B-B14F-4D97-AF65-F5344CB8AC3E}">
        <p14:creationId xmlns:p14="http://schemas.microsoft.com/office/powerpoint/2010/main" val="811396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different diagnostic modalities to test for </a:t>
            </a:r>
            <a:r>
              <a:rPr lang="en-US" dirty="0" err="1"/>
              <a:t>Clostriodioides</a:t>
            </a:r>
            <a:r>
              <a:rPr lang="en-US" dirty="0"/>
              <a:t> difficile and its toxins.</a:t>
            </a:r>
          </a:p>
          <a:p>
            <a:endParaRPr lang="en-US" dirty="0"/>
          </a:p>
          <a:p>
            <a:r>
              <a:rPr lang="en-US" dirty="0"/>
              <a:t>The two gold standards are cell cytotoxicity assay and stool culture for toxigenic C. difficile, the latter being more sensitive than the former. </a:t>
            </a:r>
          </a:p>
          <a:p>
            <a:endParaRPr lang="en-US" dirty="0"/>
          </a:p>
          <a:p>
            <a:r>
              <a:rPr lang="en-US" dirty="0"/>
              <a:t>Enzyme linked Immunosorbent Assay (EIA) for toxin A/B may not nearly be as sensitive as the two gold standards, but it is less labor intensive and provided more rapid turn around of test results. </a:t>
            </a:r>
          </a:p>
          <a:p>
            <a:endParaRPr lang="en-US" dirty="0"/>
          </a:p>
          <a:p>
            <a:r>
              <a:rPr lang="en-US" dirty="0"/>
              <a:t>The use of glutamate dehydrogenase (GDH), which is not specific to C. difficile and is present in both toxigenic and non toxigenic C. </a:t>
            </a:r>
            <a:r>
              <a:rPr lang="en-US" dirty="0" err="1"/>
              <a:t>difficle</a:t>
            </a:r>
            <a:r>
              <a:rPr lang="en-US" dirty="0"/>
              <a:t> isolates, as part of </a:t>
            </a:r>
            <a:r>
              <a:rPr lang="en-PH" sz="1200" kern="1200" dirty="0">
                <a:solidFill>
                  <a:schemeClr val="tx1"/>
                </a:solidFill>
                <a:effectLst/>
                <a:latin typeface="+mn-lt"/>
                <a:ea typeface="+mn-ea"/>
                <a:cs typeface="+mn-cs"/>
              </a:rPr>
              <a:t>a two-step or three-step test algorithm has become one of the choices to replace toxin EIA alone with more sensitive tests. Utilizing the high negative predictive value of the GDH EIA test and the level of test positivity in the laboratory, 80% to 95% of specimens can be reported as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negative with rapid turnaround of results in the laboratory.  However, confirmation that a positive GDH specimen is due to a toxigenic strain requires doing a cell cytotoxin assay of the stool to confirm presence of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toxin, and this adds 2 to 3 days to the test reporting. </a:t>
            </a:r>
          </a:p>
          <a:p>
            <a:endParaRPr lang="en-PH"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When results of GDH and toxin A/B EIA are discrepant (13%–19% of tests), the difference can be resolved by NAAT, which results in rapid turnaround of results (the so-called three-step algorithm) and is less expensive than testing all specimens with NAAT. NAAT targets to amplify conserved regions of either toxin A or toxin B genes using either PCR or loop-mediated isothermal amplification technology. It detects the presence of a toxin gene in stool and thus is a test for detection of the presence of toxigenic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similar to doing a toxigenic culture, but is not a test for toxin in the stool. </a:t>
            </a: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43</a:t>
            </a:fld>
            <a:endParaRPr lang="en-US"/>
          </a:p>
        </p:txBody>
      </p:sp>
    </p:spTree>
    <p:extLst>
      <p:ext uri="{BB962C8B-B14F-4D97-AF65-F5344CB8AC3E}">
        <p14:creationId xmlns:p14="http://schemas.microsoft.com/office/powerpoint/2010/main" val="2306378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Infection with a toxin-producing strain of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can be asymptomatic, especially in certain populations, including infants and patients in hospitals and chronic care facilities. In patients who develop symptomatic disease during a course of therapeutic antibiotics, symptoms can occur concurrently with the initiation of antibiotics or even several weeks after the discontinuation of therapy. </a:t>
            </a:r>
          </a:p>
          <a:p>
            <a:endParaRPr lang="en-PH" dirty="0"/>
          </a:p>
          <a:p>
            <a:r>
              <a:rPr lang="en-PH" sz="1200" kern="1200" dirty="0">
                <a:solidFill>
                  <a:schemeClr val="tx1"/>
                </a:solidFill>
                <a:effectLst/>
                <a:latin typeface="+mn-lt"/>
                <a:ea typeface="+mn-ea"/>
                <a:cs typeface="+mn-cs"/>
              </a:rPr>
              <a:t>Diarrhea due to CDI can range in severity from minimal, self-limited disease to profuse, with 20 or more episodes a day. About 20% to 25% of patients can be expected to resolve symptoms by stopping the offending antibiotics without using specific CDI treatment. Associated signs and symptoms can include fever, abdominal pain, and tenesmus. </a:t>
            </a: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44</a:t>
            </a:fld>
            <a:endParaRPr lang="en-US"/>
          </a:p>
        </p:txBody>
      </p:sp>
    </p:spTree>
    <p:extLst>
      <p:ext uri="{BB962C8B-B14F-4D97-AF65-F5344CB8AC3E}">
        <p14:creationId xmlns:p14="http://schemas.microsoft.com/office/powerpoint/2010/main" val="2130817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Significant WBC count elevation can serve as a marker of severe disease, along with hypoalbuminemia and elevation of baseline serum creatinine levels.179 Complications of the most severe forms of CDI include hypotension or shock, the development of toxic megacolon (suggested by radiographic evidence of acute dilatation of the colon to </a:t>
            </a:r>
            <a:r>
              <a:rPr lang="en-PH" sz="1200" b="0" kern="1200" dirty="0">
                <a:solidFill>
                  <a:schemeClr val="tx1"/>
                </a:solidFill>
                <a:effectLst/>
                <a:latin typeface="+mn-lt"/>
                <a:ea typeface="+mn-ea"/>
                <a:cs typeface="+mn-cs"/>
              </a:rPr>
              <a:t>&gt;</a:t>
            </a:r>
            <a:r>
              <a:rPr lang="en-PH" sz="1200" kern="1200" dirty="0">
                <a:solidFill>
                  <a:schemeClr val="tx1"/>
                </a:solidFill>
                <a:effectLst/>
                <a:latin typeface="+mn-lt"/>
                <a:ea typeface="+mn-ea"/>
                <a:cs typeface="+mn-cs"/>
              </a:rPr>
              <a:t>6 cm), intestinal perforation, and acute peritonitis. </a:t>
            </a:r>
            <a:r>
              <a:rPr lang="en-PH" sz="1200" kern="1200" dirty="0" err="1">
                <a:solidFill>
                  <a:schemeClr val="tx1"/>
                </a:solidFill>
                <a:effectLst/>
                <a:latin typeface="+mn-lt"/>
                <a:ea typeface="+mn-ea"/>
                <a:cs typeface="+mn-cs"/>
              </a:rPr>
              <a:t>Extraintestinal</a:t>
            </a:r>
            <a:r>
              <a:rPr lang="en-PH" sz="1200" kern="1200" dirty="0">
                <a:solidFill>
                  <a:schemeClr val="tx1"/>
                </a:solidFill>
                <a:effectLst/>
                <a:latin typeface="+mn-lt"/>
                <a:ea typeface="+mn-ea"/>
                <a:cs typeface="+mn-cs"/>
              </a:rPr>
              <a:t> manifestations of CDI are surprisingly rare, including very infrequent evidence of bacteremia or peritonitis in the absence of perforation. </a:t>
            </a:r>
            <a:endParaRPr lang="en-PH"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45</a:t>
            </a:fld>
            <a:endParaRPr lang="en-US"/>
          </a:p>
        </p:txBody>
      </p:sp>
    </p:spTree>
    <p:extLst>
      <p:ext uri="{BB962C8B-B14F-4D97-AF65-F5344CB8AC3E}">
        <p14:creationId xmlns:p14="http://schemas.microsoft.com/office/powerpoint/2010/main" val="185790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By endoscopic examination, the initial lesions of PMC initially appear as 1- to 2-mm whitish-yellow plaques that appear on a background of normal-appearing mucosa. As the disease progresses, these plaques coalesce and, as they become confluent, form the typical </a:t>
            </a:r>
            <a:r>
              <a:rPr lang="en-PH" sz="1200" kern="1200" dirty="0" err="1">
                <a:solidFill>
                  <a:schemeClr val="tx1"/>
                </a:solidFill>
                <a:effectLst/>
                <a:latin typeface="+mn-lt"/>
                <a:ea typeface="+mn-ea"/>
                <a:cs typeface="+mn-cs"/>
              </a:rPr>
              <a:t>pseudomembrane</a:t>
            </a:r>
            <a:r>
              <a:rPr lang="en-PH" sz="1200" kern="1200" dirty="0">
                <a:solidFill>
                  <a:schemeClr val="tx1"/>
                </a:solidFill>
                <a:effectLst/>
                <a:latin typeface="+mn-lt"/>
                <a:ea typeface="+mn-ea"/>
                <a:cs typeface="+mn-cs"/>
              </a:rPr>
              <a:t> covering the entire colon wall. Generally the entire colon is involved, but 10% of patients have rectal sparing. Although endoscopy is not part of the typical diagnostic strategy for diagnosis of CDI, it can be useful when there is an acute abdomen or coexisting conditions such as inflammatory bowel disease. </a:t>
            </a:r>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46</a:t>
            </a:fld>
            <a:endParaRPr lang="en-US"/>
          </a:p>
        </p:txBody>
      </p:sp>
    </p:spTree>
    <p:extLst>
      <p:ext uri="{BB962C8B-B14F-4D97-AF65-F5344CB8AC3E}">
        <p14:creationId xmlns:p14="http://schemas.microsoft.com/office/powerpoint/2010/main" val="3806445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Treatment recommendations for CDI have been developed for mild, moderate, severe, and severe complicated (also called fulminant) CDI, and for first and multiple recurrences of CDI. Recommendations adapted from the IDSA/SHEA Guidelines are shown on this table, together with alternative treatments that may also be effective. </a:t>
            </a: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For all </a:t>
            </a:r>
            <a:r>
              <a:rPr lang="en-PH" sz="1200" kern="1200" dirty="0" err="1">
                <a:solidFill>
                  <a:schemeClr val="tx1"/>
                </a:solidFill>
                <a:effectLst/>
                <a:latin typeface="+mn-lt"/>
                <a:ea typeface="+mn-ea"/>
                <a:cs typeface="+mn-cs"/>
              </a:rPr>
              <a:t>ther</a:t>
            </a:r>
            <a:r>
              <a:rPr lang="en-PH" sz="1200" kern="1200" dirty="0">
                <a:solidFill>
                  <a:schemeClr val="tx1"/>
                </a:solidFill>
                <a:effectLst/>
                <a:latin typeface="+mn-lt"/>
                <a:ea typeface="+mn-ea"/>
                <a:cs typeface="+mn-cs"/>
              </a:rPr>
              <a:t> treatments, the primary goal of successful treatment is the elimination of symptoms, and the secondary goal is prevention of recurrent CDI. Microbiologic persistence of </a:t>
            </a:r>
            <a:r>
              <a:rPr lang="en-PH" sz="1200" i="1" kern="1200" dirty="0">
                <a:solidFill>
                  <a:schemeClr val="tx1"/>
                </a:solidFill>
                <a:effectLst/>
                <a:latin typeface="+mn-lt"/>
                <a:ea typeface="+mn-ea"/>
                <a:cs typeface="+mn-cs"/>
              </a:rPr>
              <a:t>C. difficile </a:t>
            </a:r>
            <a:r>
              <a:rPr lang="en-PH" sz="1200" kern="1200" dirty="0">
                <a:solidFill>
                  <a:schemeClr val="tx1"/>
                </a:solidFill>
                <a:effectLst/>
                <a:latin typeface="+mn-lt"/>
                <a:ea typeface="+mn-ea"/>
                <a:cs typeface="+mn-cs"/>
              </a:rPr>
              <a:t>in stool occurs in the majority of patients following successful treatment, peaking at about 2 weeks posttreatment and persisting in about 5% for 6 months. Repeat stool testing following treatment as a “test of cure” should </a:t>
            </a:r>
            <a:r>
              <a:rPr lang="en-PH" sz="1200" i="1" kern="1200" dirty="0">
                <a:solidFill>
                  <a:schemeClr val="tx1"/>
                </a:solidFill>
                <a:effectLst/>
                <a:latin typeface="+mn-lt"/>
                <a:ea typeface="+mn-ea"/>
                <a:cs typeface="+mn-cs"/>
              </a:rPr>
              <a:t>not </a:t>
            </a:r>
            <a:r>
              <a:rPr lang="en-PH" sz="1200" kern="1200" dirty="0">
                <a:solidFill>
                  <a:schemeClr val="tx1"/>
                </a:solidFill>
                <a:effectLst/>
                <a:latin typeface="+mn-lt"/>
                <a:ea typeface="+mn-ea"/>
                <a:cs typeface="+mn-cs"/>
              </a:rPr>
              <a:t>be done because it is not a predictor of either treatment success or failure, and will lead to unnecessary treatments, testing, and likely morbidity. </a:t>
            </a: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47</a:t>
            </a:fld>
            <a:endParaRPr lang="en-US"/>
          </a:p>
        </p:txBody>
      </p:sp>
    </p:spTree>
    <p:extLst>
      <p:ext uri="{BB962C8B-B14F-4D97-AF65-F5344CB8AC3E}">
        <p14:creationId xmlns:p14="http://schemas.microsoft.com/office/powerpoint/2010/main" val="2114216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now proceed to our 2</a:t>
            </a:r>
            <a:r>
              <a:rPr lang="en-US" baseline="30000" dirty="0"/>
              <a:t>nd</a:t>
            </a:r>
            <a:r>
              <a:rPr lang="en-US" dirty="0"/>
              <a:t> microorganism under Clostridium species, which is,  Clostridium tetani.</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Clostridium tetani is an </a:t>
            </a:r>
            <a:r>
              <a:rPr lang="en-US" sz="1200" dirty="0"/>
              <a:t>obligately anaerobic bacillus that is gram positive in fresh cultures but may have variable staining in older cultures or tissue samples. It is present in soil, especially heavily manured soil, and in the intestinal tract and feces of various animals. </a:t>
            </a:r>
            <a:r>
              <a:rPr lang="en-PH" sz="1200" kern="1200" dirty="0">
                <a:solidFill>
                  <a:schemeClr val="tx1"/>
                </a:solidFill>
                <a:effectLst/>
                <a:latin typeface="+mn-lt"/>
                <a:ea typeface="+mn-ea"/>
                <a:cs typeface="+mn-cs"/>
              </a:rPr>
              <a:t>It is believed to be transiently present in the human gastrointestinal tract, perhaps dependent on recent ingestion.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PH" sz="1200" i="0" kern="1200" dirty="0">
                <a:solidFill>
                  <a:schemeClr val="tx1"/>
                </a:solidFill>
                <a:effectLst/>
                <a:latin typeface="+mn-lt"/>
                <a:ea typeface="+mn-ea"/>
                <a:cs typeface="+mn-cs"/>
              </a:rPr>
              <a:t>Two toxins, tetanospasmin (commonly called tetanus toxin) and </a:t>
            </a:r>
            <a:r>
              <a:rPr lang="en-PH" sz="1200" i="0" kern="1200" dirty="0" err="1">
                <a:solidFill>
                  <a:schemeClr val="tx1"/>
                </a:solidFill>
                <a:effectLst/>
                <a:latin typeface="+mn-lt"/>
                <a:ea typeface="+mn-ea"/>
                <a:cs typeface="+mn-cs"/>
              </a:rPr>
              <a:t>tetanolysin</a:t>
            </a:r>
            <a:r>
              <a:rPr lang="en-PH" sz="1200" i="0" kern="1200" dirty="0">
                <a:solidFill>
                  <a:schemeClr val="tx1"/>
                </a:solidFill>
                <a:effectLst/>
                <a:latin typeface="+mn-lt"/>
                <a:ea typeface="+mn-ea"/>
                <a:cs typeface="+mn-cs"/>
              </a:rPr>
              <a:t>, are produced during the growth phase. Tetanospasmin is encoded on a plasmid that is present in all toxigenic </a:t>
            </a:r>
            <a:r>
              <a:rPr lang="en-PH" sz="1200" i="0" kern="1200" dirty="0" err="1">
                <a:solidFill>
                  <a:schemeClr val="tx1"/>
                </a:solidFill>
                <a:effectLst/>
                <a:latin typeface="+mn-lt"/>
                <a:ea typeface="+mn-ea"/>
                <a:cs typeface="+mn-cs"/>
              </a:rPr>
              <a:t>starins</a:t>
            </a:r>
            <a:r>
              <a:rPr lang="en-PH" sz="1200" i="0" kern="1200" dirty="0">
                <a:solidFill>
                  <a:schemeClr val="tx1"/>
                </a:solidFill>
                <a:effectLst/>
                <a:latin typeface="+mn-lt"/>
                <a:ea typeface="+mn-ea"/>
                <a:cs typeface="+mn-cs"/>
              </a:rPr>
              <a:t>, </a:t>
            </a:r>
            <a:r>
              <a:rPr lang="en-PH" sz="1200" i="0" kern="1200" dirty="0" err="1">
                <a:solidFill>
                  <a:schemeClr val="tx1"/>
                </a:solidFill>
                <a:effectLst/>
                <a:latin typeface="+mn-lt"/>
                <a:ea typeface="+mn-ea"/>
                <a:cs typeface="+mn-cs"/>
              </a:rPr>
              <a:t>Tetanolysin</a:t>
            </a:r>
            <a:r>
              <a:rPr lang="en-PH" sz="1200" i="0" kern="1200" dirty="0">
                <a:solidFill>
                  <a:schemeClr val="tx1"/>
                </a:solidFill>
                <a:effectLst/>
                <a:latin typeface="+mn-lt"/>
                <a:ea typeface="+mn-ea"/>
                <a:cs typeface="+mn-cs"/>
              </a:rPr>
              <a:t> is of uncertain importance in the pathogenesis of tetanus.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48</a:t>
            </a:fld>
            <a:endParaRPr lang="en-US"/>
          </a:p>
        </p:txBody>
      </p:sp>
    </p:spTree>
    <p:extLst>
      <p:ext uri="{BB962C8B-B14F-4D97-AF65-F5344CB8AC3E}">
        <p14:creationId xmlns:p14="http://schemas.microsoft.com/office/powerpoint/2010/main" val="1678707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During growth, the bacilli possess </a:t>
            </a:r>
            <a:r>
              <a:rPr lang="en-PH" sz="1200" kern="1200" dirty="0" err="1">
                <a:solidFill>
                  <a:schemeClr val="tx1"/>
                </a:solidFill>
                <a:effectLst/>
                <a:latin typeface="+mn-lt"/>
                <a:ea typeface="+mn-ea"/>
                <a:cs typeface="+mn-cs"/>
              </a:rPr>
              <a:t>abdundant</a:t>
            </a:r>
            <a:r>
              <a:rPr lang="en-PH" sz="1200" kern="1200" dirty="0">
                <a:solidFill>
                  <a:schemeClr val="tx1"/>
                </a:solidFill>
                <a:effectLst/>
                <a:latin typeface="+mn-lt"/>
                <a:ea typeface="+mn-ea"/>
                <a:cs typeface="+mn-cs"/>
              </a:rPr>
              <a:t> flagella and are sluggishly motile. Later on, m</a:t>
            </a:r>
            <a:r>
              <a:rPr lang="en-US" dirty="0" err="1"/>
              <a:t>ature</a:t>
            </a:r>
            <a:r>
              <a:rPr lang="en-US" dirty="0"/>
              <a:t> organisms lose their flagella, develop a terminal spore and begin to resemble a squash racquet. Spores are extremely stable in the environment, retaining the ability to germinate and cause disease indefinitely.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They withstand exposure to ethanol, phenol, or </a:t>
            </a:r>
            <a:r>
              <a:rPr lang="en-US" dirty="0" err="1"/>
              <a:t>fomralin</a:t>
            </a:r>
            <a:r>
              <a:rPr lang="en-US" dirty="0"/>
              <a:t> but can be rendered non infectious by iodine, glutaraldehyde, hydrogen peroxide, or autoclaving at 121</a:t>
            </a:r>
            <a:r>
              <a:rPr lang="en-US" baseline="30000" dirty="0"/>
              <a:t>o</a:t>
            </a:r>
            <a:r>
              <a:rPr lang="en-US" dirty="0"/>
              <a:t>C and 103 kilopascals (15 psi) for 15 minutes. </a:t>
            </a:r>
            <a:endParaRPr lang="en-PH"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Growth in culture is optimal at 37</a:t>
            </a:r>
            <a:r>
              <a:rPr lang="en-PH" sz="1200" kern="1200" baseline="30000" dirty="0">
                <a:solidFill>
                  <a:schemeClr val="tx1"/>
                </a:solidFill>
                <a:effectLst/>
                <a:latin typeface="+mn-lt"/>
                <a:ea typeface="+mn-ea"/>
                <a:cs typeface="+mn-cs"/>
              </a:rPr>
              <a:t>o</a:t>
            </a:r>
            <a:r>
              <a:rPr lang="en-PH" sz="1200" kern="1200" dirty="0">
                <a:solidFill>
                  <a:schemeClr val="tx1"/>
                </a:solidFill>
                <a:effectLst/>
                <a:latin typeface="+mn-lt"/>
                <a:ea typeface="+mn-ea"/>
                <a:cs typeface="+mn-cs"/>
              </a:rPr>
              <a:t>C under strictly anaerobic conditions, but culture results are of no diagnostic value. </a:t>
            </a:r>
          </a:p>
          <a:p>
            <a:endParaRPr lang="en-US" dirty="0"/>
          </a:p>
          <a:p>
            <a:endParaRPr lang="en-US" dirty="0"/>
          </a:p>
        </p:txBody>
      </p:sp>
      <p:sp>
        <p:nvSpPr>
          <p:cNvPr id="4" name="Slide Number Placeholder 3"/>
          <p:cNvSpPr>
            <a:spLocks noGrp="1"/>
          </p:cNvSpPr>
          <p:nvPr>
            <p:ph type="sldNum" sz="quarter" idx="10"/>
          </p:nvPr>
        </p:nvSpPr>
        <p:spPr/>
        <p:txBody>
          <a:bodyPr/>
          <a:lstStyle/>
          <a:p>
            <a:fld id="{C2C3ADC5-8AF1-F746-BDA2-F2725B52D9AE}" type="slidenum">
              <a:rPr lang="en-US" smtClean="0"/>
              <a:t>49</a:t>
            </a:fld>
            <a:endParaRPr lang="en-US"/>
          </a:p>
        </p:txBody>
      </p:sp>
    </p:spTree>
    <p:extLst>
      <p:ext uri="{BB962C8B-B14F-4D97-AF65-F5344CB8AC3E}">
        <p14:creationId xmlns:p14="http://schemas.microsoft.com/office/powerpoint/2010/main" val="3395663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Gram stain from cultures will show long chains with prominent central or paracentral spores. If directly from a specimen, the bacilli will be smaller with no spores. They are capsulated in the presence of carbon or bicarbonate. They are positive for catalase and are usually non-motile. </a:t>
            </a:r>
          </a:p>
          <a:p>
            <a:endParaRPr lang="en-PH" dirty="0"/>
          </a:p>
        </p:txBody>
      </p:sp>
      <p:sp>
        <p:nvSpPr>
          <p:cNvPr id="4" name="Slide Number Placeholder 3"/>
          <p:cNvSpPr>
            <a:spLocks noGrp="1"/>
          </p:cNvSpPr>
          <p:nvPr>
            <p:ph type="sldNum" sz="quarter" idx="5"/>
          </p:nvPr>
        </p:nvSpPr>
        <p:spPr/>
        <p:txBody>
          <a:bodyPr/>
          <a:lstStyle/>
          <a:p>
            <a:fld id="{0D49A31A-A823-4B88-AF60-ABDA2A961566}" type="slidenum">
              <a:rPr lang="en-PH" smtClean="0"/>
              <a:t>5</a:t>
            </a:fld>
            <a:endParaRPr lang="en-PH"/>
          </a:p>
        </p:txBody>
      </p:sp>
    </p:spTree>
    <p:extLst>
      <p:ext uri="{BB962C8B-B14F-4D97-AF65-F5344CB8AC3E}">
        <p14:creationId xmlns:p14="http://schemas.microsoft.com/office/powerpoint/2010/main" val="1639144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Tetanus is a disease of the nervous system characterized by persistent tonic spasm, with violent brief exacerbations. The spasm almost always commences in the muscles of the neck and jaw, causing closure of the jaws (trismus, lockjaw), and involves the muscles of the trunk more than those of the limbs. It is always acute in onset, and a very large proportion of those affected die. The incubation period ranges 3 to 21 days.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50</a:t>
            </a:fld>
            <a:endParaRPr lang="en-US"/>
          </a:p>
        </p:txBody>
      </p:sp>
    </p:spTree>
    <p:extLst>
      <p:ext uri="{BB962C8B-B14F-4D97-AF65-F5344CB8AC3E}">
        <p14:creationId xmlns:p14="http://schemas.microsoft.com/office/powerpoint/2010/main" val="139037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Tetanus is classically divided in to four clinical types: generalized, localized, cephalic, and neonatal:</a:t>
            </a:r>
          </a:p>
          <a:p>
            <a:endParaRPr lang="en-US" dirty="0"/>
          </a:p>
          <a:p>
            <a:r>
              <a:rPr lang="en-US" dirty="0"/>
              <a:t>GENERALIZED tetanus is the most commonly recognized form and often begins with </a:t>
            </a:r>
            <a:r>
              <a:rPr lang="en-US" dirty="0" err="1"/>
              <a:t>risus</a:t>
            </a:r>
            <a:r>
              <a:rPr lang="en-US" dirty="0"/>
              <a:t> </a:t>
            </a:r>
            <a:r>
              <a:rPr lang="en-US" dirty="0" err="1"/>
              <a:t>sardonicus</a:t>
            </a:r>
            <a:r>
              <a:rPr lang="en-US" dirty="0"/>
              <a:t> (increased tone in the orbicularis </a:t>
            </a:r>
            <a:r>
              <a:rPr lang="en-US" dirty="0" err="1"/>
              <a:t>oris</a:t>
            </a:r>
            <a:r>
              <a:rPr lang="en-US" dirty="0"/>
              <a:t>) and trismus (lockjaw). The generalized spasm resembles decorticate posturing and consists of </a:t>
            </a:r>
            <a:r>
              <a:rPr lang="en-US" dirty="0" err="1"/>
              <a:t>opisthotonic</a:t>
            </a:r>
            <a:r>
              <a:rPr lang="en-US" dirty="0"/>
              <a:t> posturing with flexion of the arms and extension of the legs. The patient does not lose consciousness and experiences severe pain during each spasm. The spams are often triggered by sensory stimuli.  </a:t>
            </a:r>
          </a:p>
        </p:txBody>
      </p:sp>
      <p:sp>
        <p:nvSpPr>
          <p:cNvPr id="4" name="Slide Number Placeholder 3"/>
          <p:cNvSpPr>
            <a:spLocks noGrp="1"/>
          </p:cNvSpPr>
          <p:nvPr>
            <p:ph type="sldNum" sz="quarter" idx="5"/>
          </p:nvPr>
        </p:nvSpPr>
        <p:spPr/>
        <p:txBody>
          <a:bodyPr/>
          <a:lstStyle/>
          <a:p>
            <a:fld id="{C2C3ADC5-8AF1-F746-BDA2-F2725B52D9AE}" type="slidenum">
              <a:rPr lang="en-US" smtClean="0"/>
              <a:t>51</a:t>
            </a:fld>
            <a:endParaRPr lang="en-US"/>
          </a:p>
        </p:txBody>
      </p:sp>
    </p:spTree>
    <p:extLst>
      <p:ext uri="{BB962C8B-B14F-4D97-AF65-F5344CB8AC3E}">
        <p14:creationId xmlns:p14="http://schemas.microsoft.com/office/powerpoint/2010/main" val="4280809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LOCALIZED tetanus involves rigidity of the muscles associated with the site of spore inoculation. This may be mild and persistent and often resolves spontaneously. Lower motor neuron dysfunction is often present in the most involved muscle. This is more commonly a prodrome of generalized tetanus, how=ever, which occurs when enough toxin gains access to the CNS.</a:t>
            </a:r>
          </a:p>
          <a:p>
            <a:endParaRPr lang="en-US" dirty="0"/>
          </a:p>
          <a:p>
            <a:r>
              <a:rPr lang="en-US" dirty="0"/>
              <a:t>3) CEPHALIC tetanus is a special form of localized disease affecting the cranial nerve musculature, almost always after an apparent head wound. A lower motor neuron lesion, frequently producing facial nerve weakness, is often apparent. Extraocular muscle involvement is occasionally noted.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4) NEONATAL tetanus follows infection </a:t>
            </a:r>
            <a:r>
              <a:rPr lang="en-US" sz="1200" dirty="0"/>
              <a:t>of the umbilical stump, most commonly caused by a failure of aseptic technique if mothers are inadequately immunized</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52</a:t>
            </a:fld>
            <a:endParaRPr lang="en-US"/>
          </a:p>
        </p:txBody>
      </p:sp>
    </p:spTree>
    <p:extLst>
      <p:ext uri="{BB962C8B-B14F-4D97-AF65-F5344CB8AC3E}">
        <p14:creationId xmlns:p14="http://schemas.microsoft.com/office/powerpoint/2010/main" val="32714160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Tetanus is diagnosed by clinical observation and has a limited differential diagnosis. Laboratory testing cannot confirm or exclude the condition and is primarily useful for excluding intoxications that may mimic tetanus.</a:t>
            </a:r>
            <a:br>
              <a:rPr lang="en-PH" sz="1200" kern="1200" dirty="0">
                <a:solidFill>
                  <a:schemeClr val="tx1"/>
                </a:solidFill>
                <a:effectLst/>
                <a:latin typeface="+mn-lt"/>
                <a:ea typeface="+mn-ea"/>
                <a:cs typeface="+mn-cs"/>
              </a:rPr>
            </a:br>
            <a:br>
              <a:rPr lang="en-PH" sz="1200" kern="1200" dirty="0">
                <a:solidFill>
                  <a:schemeClr val="tx1"/>
                </a:solidFill>
                <a:effectLst/>
                <a:latin typeface="+mn-lt"/>
                <a:ea typeface="+mn-ea"/>
                <a:cs typeface="+mn-cs"/>
              </a:rPr>
            </a:br>
            <a:r>
              <a:rPr lang="en-PH" sz="1200" kern="1200" dirty="0">
                <a:solidFill>
                  <a:schemeClr val="tx1"/>
                </a:solidFill>
                <a:effectLst/>
                <a:latin typeface="+mn-lt"/>
                <a:ea typeface="+mn-ea"/>
                <a:cs typeface="+mn-cs"/>
              </a:rPr>
              <a:t>Attempts to culture C. tetani from wounds are not useful in diagnosis because (1) even carefully performed anaerobic cultures are frequently negative; (2) a positive culture does not indicate whether the organism contains the toxin-producing plasmid; and (3) a positive culture may be present without disease in patients with adequate immunity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lang="en-PH" sz="1200" kern="1200" dirty="0">
                <a:solidFill>
                  <a:schemeClr val="tx1"/>
                </a:solidFill>
                <a:effectLst/>
                <a:latin typeface="+mn-lt"/>
                <a:ea typeface="+mn-ea"/>
                <a:cs typeface="+mn-cs"/>
              </a:rPr>
            </a:br>
            <a:br>
              <a:rPr lang="en-PH" sz="1200" kern="1200" dirty="0">
                <a:solidFill>
                  <a:schemeClr val="tx1"/>
                </a:solidFill>
                <a:effectLst/>
                <a:latin typeface="+mn-lt"/>
                <a:ea typeface="+mn-ea"/>
                <a:cs typeface="+mn-cs"/>
              </a:rPr>
            </a:br>
            <a:endParaRPr lang="en-P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2C3ADC5-8AF1-F746-BDA2-F2725B52D9AE}" type="slidenum">
              <a:rPr lang="en-US" smtClean="0"/>
              <a:t>53</a:t>
            </a:fld>
            <a:endParaRPr lang="en-US"/>
          </a:p>
        </p:txBody>
      </p:sp>
    </p:spTree>
    <p:extLst>
      <p:ext uri="{BB962C8B-B14F-4D97-AF65-F5344CB8AC3E}">
        <p14:creationId xmlns:p14="http://schemas.microsoft.com/office/powerpoint/2010/main" val="4062867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includes:</a:t>
            </a:r>
          </a:p>
          <a:p>
            <a:endParaRPr lang="en-US" dirty="0"/>
          </a:p>
          <a:p>
            <a:pPr marL="228600" indent="-228600">
              <a:buAutoNum type="arabicParenR"/>
            </a:pPr>
            <a:r>
              <a:rPr lang="en-US" dirty="0"/>
              <a:t>STABILIZATION of airway: tetanic spams demand that airway be secured before other lines of therapy are possible. Because the endotracheal tube may stimulate spasms, an early tracheostomy is usually beneficial. </a:t>
            </a:r>
          </a:p>
          <a:p>
            <a:pPr marL="228600" indent="-228600">
              <a:buAutoNum type="arabicParen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US" dirty="0"/>
              <a:t>MANAGEMENT OF MUSCLE SPASMS: </a:t>
            </a:r>
            <a:r>
              <a:rPr lang="en-PH" sz="1200" kern="1200" dirty="0">
                <a:solidFill>
                  <a:schemeClr val="tx1"/>
                </a:solidFill>
                <a:effectLst/>
                <a:latin typeface="+mn-lt"/>
                <a:ea typeface="+mn-ea"/>
                <a:cs typeface="+mn-cs"/>
              </a:rPr>
              <a:t>Benzodiazepines have emerged as the mainstay of symptomatic therapy for tetanus. These drugs are GABA-A agonists and thereby indirectly antagonize the effect of the toxin. They do not restore glycinergic inhibition. </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lang="en-PH" sz="1200" kern="1200" dirty="0">
              <a:solidFill>
                <a:schemeClr val="tx1"/>
              </a:solidFill>
              <a:effectLst/>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PH" sz="1200" kern="1200" dirty="0">
                <a:solidFill>
                  <a:schemeClr val="tx1"/>
                </a:solidFill>
                <a:effectLst/>
                <a:latin typeface="+mn-lt"/>
                <a:ea typeface="+mn-ea"/>
                <a:cs typeface="+mn-cs"/>
              </a:rPr>
              <a:t>WOUND MANAGEMENT: Most tetanus patients still have the portal of entry apparent when they present. If the wound requires surgical attention, this may be performed after spasms are controlled. However, the course of tetanus is not affected by wound </a:t>
            </a:r>
            <a:r>
              <a:rPr lang="en-PH" sz="1200" kern="1200" dirty="0" err="1">
                <a:solidFill>
                  <a:schemeClr val="tx1"/>
                </a:solidFill>
                <a:effectLst/>
                <a:latin typeface="+mn-lt"/>
                <a:ea typeface="+mn-ea"/>
                <a:cs typeface="+mn-cs"/>
              </a:rPr>
              <a:t>débridement</a:t>
            </a:r>
            <a:r>
              <a:rPr lang="en-PH" sz="1200" kern="1200" dirty="0">
                <a:solidFill>
                  <a:schemeClr val="tx1"/>
                </a:solidFill>
                <a:effectLst/>
                <a:latin typeface="+mn-lt"/>
                <a:ea typeface="+mn-ea"/>
                <a:cs typeface="+mn-cs"/>
              </a:rPr>
              <a:t>.</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lang="en-PH" sz="1200" kern="1200" dirty="0">
              <a:solidFill>
                <a:schemeClr val="tx1"/>
              </a:solidFill>
              <a:effectLst/>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en-PH" sz="1200" kern="1200" dirty="0">
                <a:solidFill>
                  <a:schemeClr val="tx1"/>
                </a:solidFill>
                <a:effectLst/>
                <a:latin typeface="+mn-lt"/>
                <a:ea typeface="+mn-ea"/>
                <a:cs typeface="+mn-cs"/>
              </a:rPr>
              <a:t>PASSIVE IMMUNIZATION: Passive immunization with human tetanus immune globulin (HTIG) shortens the course of tetanus and may lessen its severity. A dose of 500 units appears as effective as larger doses</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lang="en-PH" sz="1200" kern="1200" dirty="0">
              <a:solidFill>
                <a:schemeClr val="tx1"/>
              </a:solidFill>
              <a:effectLst/>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54</a:t>
            </a:fld>
            <a:endParaRPr lang="en-US"/>
          </a:p>
        </p:txBody>
      </p:sp>
    </p:spTree>
    <p:extLst>
      <p:ext uri="{BB962C8B-B14F-4D97-AF65-F5344CB8AC3E}">
        <p14:creationId xmlns:p14="http://schemas.microsoft.com/office/powerpoint/2010/main" val="1539494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ANTIMICROBIAL THERAPY: </a:t>
            </a:r>
            <a:r>
              <a:rPr lang="en-PH" sz="1200" kern="1200" dirty="0">
                <a:solidFill>
                  <a:schemeClr val="tx1"/>
                </a:solidFill>
                <a:effectLst/>
                <a:latin typeface="+mn-lt"/>
                <a:ea typeface="+mn-ea"/>
                <a:cs typeface="+mn-cs"/>
              </a:rPr>
              <a:t>The in vitro susceptibilities of C. tetani include metronidazole, </a:t>
            </a:r>
            <a:r>
              <a:rPr lang="en-PH" sz="1200" kern="1200" dirty="0" err="1">
                <a:solidFill>
                  <a:schemeClr val="tx1"/>
                </a:solidFill>
                <a:effectLst/>
                <a:latin typeface="+mn-lt"/>
                <a:ea typeface="+mn-ea"/>
                <a:cs typeface="+mn-cs"/>
              </a:rPr>
              <a:t>penicillins</a:t>
            </a:r>
            <a:r>
              <a:rPr lang="en-PH" sz="1200" kern="1200" dirty="0">
                <a:solidFill>
                  <a:schemeClr val="tx1"/>
                </a:solidFill>
                <a:effectLst/>
                <a:latin typeface="+mn-lt"/>
                <a:ea typeface="+mn-ea"/>
                <a:cs typeface="+mn-cs"/>
              </a:rPr>
              <a:t>, cephalosporins, imipenem, macrolides, and tetracycline. A study comparing oral metronidazole to intramuscular penicillin showed better survival, shorter hospitalization, and less progression of disease in the metronidazole group. This may reflect a true advantage of metronidazole over penicillin, but it more likely corresponds to a negative effect of penicillin, a potent GABAA antagonist.</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55</a:t>
            </a:fld>
            <a:endParaRPr lang="en-US"/>
          </a:p>
        </p:txBody>
      </p:sp>
    </p:spTree>
    <p:extLst>
      <p:ext uri="{BB962C8B-B14F-4D97-AF65-F5344CB8AC3E}">
        <p14:creationId xmlns:p14="http://schemas.microsoft.com/office/powerpoint/2010/main" val="1352627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AUTONOMIC DYSFUNCTION: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Autonomic dysfunction generally reflects excessive catecholamine release and may respond to combined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adrenergic and </a:t>
            </a:r>
            <a:r>
              <a:rPr lang="el-GR" sz="1200" kern="1200" dirty="0">
                <a:solidFill>
                  <a:schemeClr val="tx1"/>
                </a:solidFill>
                <a:effectLst/>
                <a:latin typeface="+mn-lt"/>
                <a:ea typeface="+mn-ea"/>
                <a:cs typeface="+mn-cs"/>
              </a:rPr>
              <a:t>β-</a:t>
            </a:r>
            <a:r>
              <a:rPr lang="en-PH" sz="1200" kern="1200" dirty="0">
                <a:solidFill>
                  <a:schemeClr val="tx1"/>
                </a:solidFill>
                <a:effectLst/>
                <a:latin typeface="+mn-lt"/>
                <a:ea typeface="+mn-ea"/>
                <a:cs typeface="+mn-cs"/>
              </a:rPr>
              <a:t>adrenergic blockade with IV labetalol.73 </a:t>
            </a:r>
            <a:r>
              <a:rPr lang="el-GR" sz="1200" kern="1200" dirty="0">
                <a:solidFill>
                  <a:schemeClr val="tx1"/>
                </a:solidFill>
                <a:effectLst/>
                <a:latin typeface="+mn-lt"/>
                <a:ea typeface="+mn-ea"/>
                <a:cs typeface="+mn-cs"/>
              </a:rPr>
              <a:t>β-</a:t>
            </a:r>
            <a:r>
              <a:rPr lang="en-PH" sz="1200" kern="1200" dirty="0">
                <a:solidFill>
                  <a:schemeClr val="tx1"/>
                </a:solidFill>
                <a:effectLst/>
                <a:latin typeface="+mn-lt"/>
                <a:ea typeface="+mn-ea"/>
                <a:cs typeface="+mn-cs"/>
              </a:rPr>
              <a:t>Blockade alone is rarely used because the resulting unopposed </a:t>
            </a:r>
            <a:r>
              <a:rPr lang="el-GR" sz="1200" kern="1200" dirty="0">
                <a:solidFill>
                  <a:schemeClr val="tx1"/>
                </a:solidFill>
                <a:effectLst/>
                <a:latin typeface="+mn-lt"/>
                <a:ea typeface="+mn-ea"/>
                <a:cs typeface="+mn-cs"/>
              </a:rPr>
              <a:t>α </a:t>
            </a:r>
            <a:r>
              <a:rPr lang="en-PH" sz="1200" kern="1200" dirty="0">
                <a:solidFill>
                  <a:schemeClr val="tx1"/>
                </a:solidFill>
                <a:effectLst/>
                <a:latin typeface="+mn-lt"/>
                <a:ea typeface="+mn-ea"/>
                <a:cs typeface="+mn-cs"/>
              </a:rPr>
              <a:t>effect may produce severe hypertension. If </a:t>
            </a:r>
            <a:r>
              <a:rPr lang="el-GR" sz="1200" kern="1200" dirty="0">
                <a:solidFill>
                  <a:schemeClr val="tx1"/>
                </a:solidFill>
                <a:effectLst/>
                <a:latin typeface="+mn-lt"/>
                <a:ea typeface="+mn-ea"/>
                <a:cs typeface="+mn-cs"/>
              </a:rPr>
              <a:t>β-</a:t>
            </a:r>
            <a:r>
              <a:rPr lang="en-PH" sz="1200" kern="1200" dirty="0">
                <a:solidFill>
                  <a:schemeClr val="tx1"/>
                </a:solidFill>
                <a:effectLst/>
                <a:latin typeface="+mn-lt"/>
                <a:ea typeface="+mn-ea"/>
                <a:cs typeface="+mn-cs"/>
              </a:rPr>
              <a:t>blockade is chosen, the short-acting agent esmolol should be used</a:t>
            </a:r>
          </a:p>
          <a:p>
            <a:endParaRPr lang="en-US" dirty="0"/>
          </a:p>
          <a:p>
            <a:r>
              <a:rPr lang="en-US" dirty="0"/>
              <a:t>NUTRITIONAL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Nutritional support should be started as soon as the patient is stable. The volume of enteral feeding needed to meet the exceptionally high caloric and protein requirements of these patients may exceed the capacity of the GI system.</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56</a:t>
            </a:fld>
            <a:endParaRPr lang="en-US"/>
          </a:p>
        </p:txBody>
      </p:sp>
    </p:spTree>
    <p:extLst>
      <p:ext uri="{BB962C8B-B14F-4D97-AF65-F5344CB8AC3E}">
        <p14:creationId xmlns:p14="http://schemas.microsoft.com/office/powerpoint/2010/main" val="8533687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Clostridium botulinum is a large, gram-positive, strictly anaerobic bacillus that forms a subterminal spore. Its spores are found throughout the world in soil samples and marine sediments and are able to tolerate 100°C at 1 </a:t>
            </a:r>
            <a:r>
              <a:rPr lang="en-PH" sz="1200" kern="1200" dirty="0" err="1">
                <a:solidFill>
                  <a:schemeClr val="tx1"/>
                </a:solidFill>
                <a:effectLst/>
                <a:latin typeface="+mn-lt"/>
                <a:ea typeface="+mn-ea"/>
                <a:cs typeface="+mn-cs"/>
              </a:rPr>
              <a:t>atm</a:t>
            </a:r>
            <a:r>
              <a:rPr lang="en-PH" sz="1200" kern="1200" dirty="0">
                <a:solidFill>
                  <a:schemeClr val="tx1"/>
                </a:solidFill>
                <a:effectLst/>
                <a:latin typeface="+mn-lt"/>
                <a:ea typeface="+mn-ea"/>
                <a:cs typeface="+mn-cs"/>
              </a:rPr>
              <a:t> for several hours.</a:t>
            </a: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57</a:t>
            </a:fld>
            <a:endParaRPr lang="en-US"/>
          </a:p>
        </p:txBody>
      </p:sp>
    </p:spTree>
    <p:extLst>
      <p:ext uri="{BB962C8B-B14F-4D97-AF65-F5344CB8AC3E}">
        <p14:creationId xmlns:p14="http://schemas.microsoft.com/office/powerpoint/2010/main" val="3806764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The species is divided into four physiologic groups. Group I organisms are proteolytic in culture and can produce toxin types A, B, and F. Group II organisms are nonproteolytic and can produce toxin types B, E, and F. Group III organisms produce toxin types C and D, and group IV produces type G. A single strain almost always produces only one toxin type. Group II organisms grow optimally between 25°C and 30°C, and the other groups grow best between 30°C and 37°C. Although each strain of the organism typically contains several plasmids, only type G toxin is encoded on a plasmid.</a:t>
            </a:r>
          </a:p>
          <a:p>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58</a:t>
            </a:fld>
            <a:endParaRPr lang="en-US"/>
          </a:p>
        </p:txBody>
      </p:sp>
    </p:spTree>
    <p:extLst>
      <p:ext uri="{BB962C8B-B14F-4D97-AF65-F5344CB8AC3E}">
        <p14:creationId xmlns:p14="http://schemas.microsoft.com/office/powerpoint/2010/main" val="3453831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In foodborne botulism, toxin is ingested with the food in which it was produced. It is absorbed primarily in the duodenum and jejunum and passes into the bloodstream, by which it reaches peripheral cholinergic</a:t>
            </a:r>
          </a:p>
          <a:p>
            <a:r>
              <a:rPr lang="en-PH" sz="1200" kern="1200" dirty="0">
                <a:solidFill>
                  <a:schemeClr val="tx1"/>
                </a:solidFill>
                <a:effectLst/>
                <a:latin typeface="+mn-lt"/>
                <a:ea typeface="+mn-ea"/>
                <a:cs typeface="+mn-cs"/>
              </a:rPr>
              <a:t>synapses (including the neuromuscular junction). </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Infant botulism and adult botulism of unknown etiology have a somewhat different pathogenesis in that they are acquired through the ingestion of spores rather than preformed toxin. </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The infant’s intestinal microbiota is thought to be particularly permissive for the germination of spores, which leads to the production of toxin. The spores are acquired from environmental sources contaminated with soil in which botulinum spore counts are high. In adults, achlorhydria and antibiotic use may predispose to gastrointestinal colonization with C. botulinum. In cases of wound botulism, spores are introduced into a wound, where they germinate and produce toxin. Lastly, in inhalational botulism, the toxin crosses through the pulmonary alveolar epithelium to gain access to the bloodstream.</a:t>
            </a: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59</a:t>
            </a:fld>
            <a:endParaRPr lang="en-US"/>
          </a:p>
        </p:txBody>
      </p:sp>
    </p:spTree>
    <p:extLst>
      <p:ext uri="{BB962C8B-B14F-4D97-AF65-F5344CB8AC3E}">
        <p14:creationId xmlns:p14="http://schemas.microsoft.com/office/powerpoint/2010/main" val="140207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Spore formation does not occur until the bacilli are exposed to atmospheric levels of oxygen and the spores remain viable for many years and may remain dormant. The 2 main virulence factors are the capsule and the 2 exotoxins </a:t>
            </a:r>
            <a:r>
              <a:rPr lang="en-PH" dirty="0" err="1"/>
              <a:t>encdoded</a:t>
            </a:r>
            <a:r>
              <a:rPr lang="en-PH" dirty="0"/>
              <a:t> on its plasmid</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a:t>
            </a:fld>
            <a:endParaRPr lang="en-US"/>
          </a:p>
        </p:txBody>
      </p:sp>
    </p:spTree>
    <p:extLst>
      <p:ext uri="{BB962C8B-B14F-4D97-AF65-F5344CB8AC3E}">
        <p14:creationId xmlns:p14="http://schemas.microsoft.com/office/powerpoint/2010/main" val="18824034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Each toxin has a specific locus of activity. Tetanospasmin, along with botulinum neurotoxins B, D, F, and G, cleaves </a:t>
            </a:r>
            <a:r>
              <a:rPr lang="en-PH" sz="1200" kern="1200" dirty="0" err="1">
                <a:solidFill>
                  <a:schemeClr val="tx1"/>
                </a:solidFill>
                <a:effectLst/>
                <a:latin typeface="+mn-lt"/>
                <a:ea typeface="+mn-ea"/>
                <a:cs typeface="+mn-cs"/>
              </a:rPr>
              <a:t>synaptobrevin</a:t>
            </a:r>
            <a:r>
              <a:rPr lang="en-PH" sz="1200" kern="1200" dirty="0">
                <a:solidFill>
                  <a:schemeClr val="tx1"/>
                </a:solidFill>
                <a:effectLst/>
                <a:latin typeface="+mn-lt"/>
                <a:ea typeface="+mn-ea"/>
                <a:cs typeface="+mn-cs"/>
              </a:rPr>
              <a:t>.</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Tetanospasmin and botulinum neurotoxin B appear to share the same cleavage site on </a:t>
            </a:r>
            <a:r>
              <a:rPr lang="en-PH" sz="1200" kern="1200" dirty="0" err="1">
                <a:solidFill>
                  <a:schemeClr val="tx1"/>
                </a:solidFill>
                <a:effectLst/>
                <a:latin typeface="+mn-lt"/>
                <a:ea typeface="+mn-ea"/>
                <a:cs typeface="+mn-cs"/>
              </a:rPr>
              <a:t>synaptobrevin</a:t>
            </a:r>
            <a:r>
              <a:rPr lang="en-PH" sz="1200" kern="1200" dirty="0">
                <a:solidFill>
                  <a:schemeClr val="tx1"/>
                </a:solidFill>
                <a:effectLst/>
                <a:latin typeface="+mn-lt"/>
                <a:ea typeface="+mn-ea"/>
                <a:cs typeface="+mn-cs"/>
              </a:rPr>
              <a:t>. In contrast, botulinum toxins A69 and E act on the 25-kDa </a:t>
            </a:r>
            <a:r>
              <a:rPr lang="en-PH" sz="1200" kern="1200" dirty="0" err="1">
                <a:solidFill>
                  <a:schemeClr val="tx1"/>
                </a:solidFill>
                <a:effectLst/>
                <a:latin typeface="+mn-lt"/>
                <a:ea typeface="+mn-ea"/>
                <a:cs typeface="+mn-cs"/>
              </a:rPr>
              <a:t>synaptosomal</a:t>
            </a:r>
            <a:r>
              <a:rPr lang="en-PH" sz="1200" kern="1200" dirty="0">
                <a:solidFill>
                  <a:schemeClr val="tx1"/>
                </a:solidFill>
                <a:effectLst/>
                <a:latin typeface="+mn-lt"/>
                <a:ea typeface="+mn-ea"/>
                <a:cs typeface="+mn-cs"/>
              </a:rPr>
              <a:t>-associated protein 25 (SNAP25), and botulinum toxin C1 affects </a:t>
            </a:r>
            <a:r>
              <a:rPr lang="en-PH" sz="1200" kern="1200" dirty="0" err="1">
                <a:solidFill>
                  <a:schemeClr val="tx1"/>
                </a:solidFill>
                <a:effectLst/>
                <a:latin typeface="+mn-lt"/>
                <a:ea typeface="+mn-ea"/>
                <a:cs typeface="+mn-cs"/>
              </a:rPr>
              <a:t>syntaxin</a:t>
            </a:r>
            <a:r>
              <a:rPr lang="en-PH" sz="1200" kern="1200" dirty="0">
                <a:solidFill>
                  <a:schemeClr val="tx1"/>
                </a:solidFill>
                <a:effectLst/>
                <a:latin typeface="+mn-lt"/>
                <a:ea typeface="+mn-ea"/>
                <a:cs typeface="+mn-cs"/>
              </a:rPr>
              <a:t>. The toxins affect only the free proteins; once they have complexed to cause transmitter release, they are not subject to attack. The result is that stimulation of the presynaptic cell (e.g., the alpha motor neuron) fails to produce transmitter release, thus producing paralysis in the motor system or autonomic dysfunction</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60</a:t>
            </a:fld>
            <a:endParaRPr lang="en-US"/>
          </a:p>
        </p:txBody>
      </p:sp>
    </p:spTree>
    <p:extLst>
      <p:ext uri="{BB962C8B-B14F-4D97-AF65-F5344CB8AC3E}">
        <p14:creationId xmlns:p14="http://schemas.microsoft.com/office/powerpoint/2010/main" val="15677413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Once present at the synapse, the toxins prevent the release of acetylcholine (</a:t>
            </a:r>
            <a:r>
              <a:rPr lang="en-PH" sz="1200" kern="1200" dirty="0" err="1">
                <a:solidFill>
                  <a:schemeClr val="tx1"/>
                </a:solidFill>
                <a:effectLst/>
                <a:latin typeface="+mn-lt"/>
                <a:ea typeface="+mn-ea"/>
                <a:cs typeface="+mn-cs"/>
              </a:rPr>
              <a:t>ACh</a:t>
            </a:r>
            <a:r>
              <a:rPr lang="en-PH" sz="1200" kern="1200" dirty="0">
                <a:solidFill>
                  <a:schemeClr val="tx1"/>
                </a:solidFill>
                <a:effectLst/>
                <a:latin typeface="+mn-lt"/>
                <a:ea typeface="+mn-ea"/>
                <a:cs typeface="+mn-cs"/>
              </a:rPr>
              <a:t>). This appears to result from a three-stage process as follows:</a:t>
            </a:r>
          </a:p>
          <a:p>
            <a:pPr marL="228600" indent="-228600">
              <a:buAutoNum type="arabicPeriod"/>
            </a:pPr>
            <a:r>
              <a:rPr lang="en-PH" sz="1200" kern="1200" dirty="0">
                <a:solidFill>
                  <a:schemeClr val="tx1"/>
                </a:solidFill>
                <a:effectLst/>
                <a:latin typeface="+mn-lt"/>
                <a:ea typeface="+mn-ea"/>
                <a:cs typeface="+mn-cs"/>
              </a:rPr>
              <a:t>The heavy chain of the toxin mediates binding to presynaptic receptors. The nature of these receptors is uncertain; different toxin types bind to different receptors, with type B receptors outnumbering type A receptors by a factor of four.</a:t>
            </a:r>
          </a:p>
          <a:p>
            <a:pPr marL="228600" indent="-228600">
              <a:buAutoNum type="arabicPeriod"/>
            </a:pPr>
            <a:r>
              <a:rPr lang="en-PH" sz="1200" kern="1200" dirty="0">
                <a:solidFill>
                  <a:schemeClr val="tx1"/>
                </a:solidFill>
                <a:effectLst/>
                <a:latin typeface="+mn-lt"/>
                <a:ea typeface="+mn-ea"/>
                <a:cs typeface="+mn-cs"/>
              </a:rPr>
              <a:t>The toxin enters the cell by receptor-mediated endocytosis. Once inside the neuron, the toxin types differ in the mechanisms by which they inhibit </a:t>
            </a:r>
            <a:r>
              <a:rPr lang="en-PH" sz="1200" kern="1200" dirty="0" err="1">
                <a:solidFill>
                  <a:schemeClr val="tx1"/>
                </a:solidFill>
                <a:effectLst/>
                <a:latin typeface="+mn-lt"/>
                <a:ea typeface="+mn-ea"/>
                <a:cs typeface="+mn-cs"/>
              </a:rPr>
              <a:t>ACh</a:t>
            </a:r>
            <a:r>
              <a:rPr lang="en-PH" sz="1200" kern="1200" dirty="0">
                <a:solidFill>
                  <a:schemeClr val="tx1"/>
                </a:solidFill>
                <a:effectLst/>
                <a:latin typeface="+mn-lt"/>
                <a:ea typeface="+mn-ea"/>
                <a:cs typeface="+mn-cs"/>
              </a:rPr>
              <a:t> release.</a:t>
            </a:r>
          </a:p>
          <a:p>
            <a:pPr marL="228600" indent="-228600">
              <a:buAutoNum type="arabicPeriod"/>
            </a:pPr>
            <a:r>
              <a:rPr lang="en-PH" sz="1200" kern="1200" dirty="0">
                <a:solidFill>
                  <a:schemeClr val="tx1"/>
                </a:solidFill>
                <a:effectLst/>
                <a:latin typeface="+mn-lt"/>
                <a:ea typeface="+mn-ea"/>
                <a:cs typeface="+mn-cs"/>
              </a:rPr>
              <a:t> The release of synaptic vesicles by an action potential is initiated by an abrupt rise in the intracellular free Ca2+ concentration, mediated by voltage-dependent calcium channels.</a:t>
            </a:r>
          </a:p>
          <a:p>
            <a:r>
              <a:rPr lang="en-PH" sz="1200" kern="1200" dirty="0">
                <a:solidFill>
                  <a:schemeClr val="tx1"/>
                </a:solidFill>
                <a:effectLst/>
                <a:latin typeface="+mn-lt"/>
                <a:ea typeface="+mn-ea"/>
                <a:cs typeface="+mn-cs"/>
              </a:rPr>
              <a:t>This increase in free calcium triggers an interaction between </a:t>
            </a:r>
            <a:r>
              <a:rPr lang="en-PH" sz="1200" kern="1200" dirty="0" err="1">
                <a:solidFill>
                  <a:schemeClr val="tx1"/>
                </a:solidFill>
                <a:effectLst/>
                <a:latin typeface="+mn-lt"/>
                <a:ea typeface="+mn-ea"/>
                <a:cs typeface="+mn-cs"/>
              </a:rPr>
              <a:t>synaptotagmin</a:t>
            </a:r>
            <a:r>
              <a:rPr lang="en-PH" sz="1200" kern="1200" dirty="0">
                <a:solidFill>
                  <a:schemeClr val="tx1"/>
                </a:solidFill>
                <a:effectLst/>
                <a:latin typeface="+mn-lt"/>
                <a:ea typeface="+mn-ea"/>
                <a:cs typeface="+mn-cs"/>
              </a:rPr>
              <a:t> (in the vesicle membrane) and </a:t>
            </a:r>
            <a:r>
              <a:rPr lang="en-PH" sz="1200" kern="1200" dirty="0" err="1">
                <a:solidFill>
                  <a:schemeClr val="tx1"/>
                </a:solidFill>
                <a:effectLst/>
                <a:latin typeface="+mn-lt"/>
                <a:ea typeface="+mn-ea"/>
                <a:cs typeface="+mn-cs"/>
              </a:rPr>
              <a:t>syntaxin</a:t>
            </a:r>
            <a:r>
              <a:rPr lang="en-PH" sz="1200" kern="1200" dirty="0">
                <a:solidFill>
                  <a:schemeClr val="tx1"/>
                </a:solidFill>
                <a:effectLst/>
                <a:latin typeface="+mn-lt"/>
                <a:ea typeface="+mn-ea"/>
                <a:cs typeface="+mn-cs"/>
              </a:rPr>
              <a:t> (on the presynaptic cell membrane), clamping the vesicle to the presynaptic membrane.</a:t>
            </a:r>
          </a:p>
          <a:p>
            <a:endParaRPr lang="en-PH" sz="1200" kern="1200" dirty="0">
              <a:solidFill>
                <a:schemeClr val="tx1"/>
              </a:solidFill>
              <a:effectLst/>
              <a:latin typeface="+mn-lt"/>
              <a:ea typeface="+mn-ea"/>
              <a:cs typeface="+mn-cs"/>
            </a:endParaRPr>
          </a:p>
          <a:p>
            <a:r>
              <a:rPr lang="en-PH" sz="1200" kern="1200" dirty="0" err="1">
                <a:solidFill>
                  <a:schemeClr val="tx1"/>
                </a:solidFill>
                <a:effectLst/>
                <a:latin typeface="+mn-lt"/>
                <a:ea typeface="+mn-ea"/>
                <a:cs typeface="+mn-cs"/>
              </a:rPr>
              <a:t>Synaptobrevin</a:t>
            </a:r>
            <a:r>
              <a:rPr lang="en-PH" sz="1200" kern="1200" dirty="0">
                <a:solidFill>
                  <a:schemeClr val="tx1"/>
                </a:solidFill>
                <a:effectLst/>
                <a:latin typeface="+mn-lt"/>
                <a:ea typeface="+mn-ea"/>
                <a:cs typeface="+mn-cs"/>
              </a:rPr>
              <a:t> (also referred to as vesicle-associated membrane protein) also binds to </a:t>
            </a:r>
            <a:r>
              <a:rPr lang="en-PH" sz="1200" kern="1200" dirty="0" err="1">
                <a:solidFill>
                  <a:schemeClr val="tx1"/>
                </a:solidFill>
                <a:effectLst/>
                <a:latin typeface="+mn-lt"/>
                <a:ea typeface="+mn-ea"/>
                <a:cs typeface="+mn-cs"/>
              </a:rPr>
              <a:t>syntaxin</a:t>
            </a:r>
            <a:r>
              <a:rPr lang="en-PH" sz="1200" kern="1200" dirty="0">
                <a:solidFill>
                  <a:schemeClr val="tx1"/>
                </a:solidFill>
                <a:effectLst/>
                <a:latin typeface="+mn-lt"/>
                <a:ea typeface="+mn-ea"/>
                <a:cs typeface="+mn-cs"/>
              </a:rPr>
              <a:t> and appears to dock the vesicle to the membrane at the proper location for fusion.</a:t>
            </a:r>
          </a:p>
          <a:p>
            <a:endParaRPr lang="en-PH" sz="1200" kern="1200" dirty="0">
              <a:solidFill>
                <a:schemeClr val="tx1"/>
              </a:solidFill>
              <a:effectLst/>
              <a:latin typeface="+mn-lt"/>
              <a:ea typeface="+mn-ea"/>
              <a:cs typeface="+mn-cs"/>
            </a:endParaRPr>
          </a:p>
          <a:p>
            <a:pPr marL="228600" indent="-228600">
              <a:buAutoNum type="arabicPeriod"/>
            </a:pPr>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61</a:t>
            </a:fld>
            <a:endParaRPr lang="en-US"/>
          </a:p>
        </p:txBody>
      </p:sp>
    </p:spTree>
    <p:extLst>
      <p:ext uri="{BB962C8B-B14F-4D97-AF65-F5344CB8AC3E}">
        <p14:creationId xmlns:p14="http://schemas.microsoft.com/office/powerpoint/2010/main" val="1456434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The classic presentation of botulism is that of a patient who develops acute, bilateral cranial neuropathies associated with symmetrical descending weakness.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The CDC suggests attention to these cardinal features: (1) fever is absent (unless a complicating infection occurs), (2) the neurologic manifestations are symmetrical, (3) the patient remains responsive, (4) the heart rate is normal or slow in the absence of hypotension, and (5) sensory deficits do not occur (except for blurred vision).</a:t>
            </a: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62</a:t>
            </a:fld>
            <a:endParaRPr lang="en-US"/>
          </a:p>
        </p:txBody>
      </p:sp>
    </p:spTree>
    <p:extLst>
      <p:ext uri="{BB962C8B-B14F-4D97-AF65-F5344CB8AC3E}">
        <p14:creationId xmlns:p14="http://schemas.microsoft.com/office/powerpoint/2010/main" val="1916727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Recovery may not begin for up to 100 days. Type A is significantly more commonly associated with dysarthria, blurred vision, dyspnea, diarrhea, sore throat, dizziness, ptosis, ophthalmoplegia, facial paresis, and upper extremity weakness. Types B and E appear to produce more autonomic dysfunction. None of these differences is diagnostic of the toxin type, however, it is important to note that the pupils are either dilated or unreactive in less than 50% of patients; although these are useful signs when present, their absence in no way diminishes the likelihood of botulism.</a:t>
            </a: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63</a:t>
            </a:fld>
            <a:endParaRPr lang="en-US"/>
          </a:p>
        </p:txBody>
      </p:sp>
    </p:spTree>
    <p:extLst>
      <p:ext uri="{BB962C8B-B14F-4D97-AF65-F5344CB8AC3E}">
        <p14:creationId xmlns:p14="http://schemas.microsoft.com/office/powerpoint/2010/main" val="1880682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Infants with botulism present with constipation, which may be followed by feeding difficulties, hypotonia, increased drooling, and a weak cry. Upper airway obstruction may be the initial sign and is the major</a:t>
            </a:r>
          </a:p>
          <a:p>
            <a:r>
              <a:rPr lang="en-PH" sz="1200" kern="1200" dirty="0">
                <a:solidFill>
                  <a:schemeClr val="tx1"/>
                </a:solidFill>
                <a:effectLst/>
                <a:latin typeface="+mn-lt"/>
                <a:ea typeface="+mn-ea"/>
                <a:cs typeface="+mn-cs"/>
              </a:rPr>
              <a:t>indication for intubation. The condition progresses for 1 to 2 weeks and then stabilizes for another 2 to 3 weeks before recovery starts.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Wound botulism lacks the prodromal gastrointestinal disorder of the foodborne form but is otherwise similar in presentation. The reported incubation period varies from 4 to 14 days.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The signs and symptoms exhibited by victims of inhalational botulism are the same as those seen with ingestion. The latency between exposure and clinical disease after inhalation appears to be between 12 hours and 3 days, with maximal disease by about 5 days.</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64</a:t>
            </a:fld>
            <a:endParaRPr lang="en-US"/>
          </a:p>
        </p:txBody>
      </p:sp>
    </p:spTree>
    <p:extLst>
      <p:ext uri="{BB962C8B-B14F-4D97-AF65-F5344CB8AC3E}">
        <p14:creationId xmlns:p14="http://schemas.microsoft.com/office/powerpoint/2010/main" val="2358699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A screening tool has been suggested to help facilitate timely diagnosis of botulism, which is intended to aid physicians in identifying patients who may have botulism, although it is not intended for diagnosis. This tool uses three criteria: (1) afebrile status; (2) at least one of the following symptoms: blurred vision, double vision, difficulty speaking, change in sound of voice, dysphagia, or thick tongue; and (3) at least one of the following signs&gt;&gt; </a:t>
            </a:r>
            <a:r>
              <a:rPr lang="en-US" dirty="0"/>
              <a:t>Ptosis, extraocular palsy, facial paralysis, fixed pupils, descending paralysis</a:t>
            </a:r>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If botulinum toxin is used as a biologic weapon, the diagnosis would</a:t>
            </a:r>
          </a:p>
          <a:p>
            <a:r>
              <a:rPr lang="en-PH" sz="1200" kern="1200" dirty="0">
                <a:solidFill>
                  <a:schemeClr val="tx1"/>
                </a:solidFill>
                <a:effectLst/>
                <a:latin typeface="+mn-lt"/>
                <a:ea typeface="+mn-ea"/>
                <a:cs typeface="+mn-cs"/>
              </a:rPr>
              <a:t>depend on the route of exposure. Contaminated food or beverages</a:t>
            </a:r>
          </a:p>
          <a:p>
            <a:r>
              <a:rPr lang="en-PH" sz="1200" kern="1200" dirty="0">
                <a:solidFill>
                  <a:schemeClr val="tx1"/>
                </a:solidFill>
                <a:effectLst/>
                <a:latin typeface="+mn-lt"/>
                <a:ea typeface="+mn-ea"/>
                <a:cs typeface="+mn-cs"/>
              </a:rPr>
              <a:t>would result in an epidemic resembling that of a natural foodborne</a:t>
            </a:r>
          </a:p>
          <a:p>
            <a:r>
              <a:rPr lang="en-PH" sz="1200" kern="1200" dirty="0">
                <a:solidFill>
                  <a:schemeClr val="tx1"/>
                </a:solidFill>
                <a:effectLst/>
                <a:latin typeface="+mn-lt"/>
                <a:ea typeface="+mn-ea"/>
                <a:cs typeface="+mn-cs"/>
              </a:rPr>
              <a:t>outbreak. A deliberate release of botulinum toxin should be suspected</a:t>
            </a:r>
          </a:p>
          <a:p>
            <a:r>
              <a:rPr lang="en-PH" sz="1200" kern="1200" dirty="0">
                <a:solidFill>
                  <a:schemeClr val="tx1"/>
                </a:solidFill>
                <a:effectLst/>
                <a:latin typeface="+mn-lt"/>
                <a:ea typeface="+mn-ea"/>
                <a:cs typeface="+mn-cs"/>
              </a:rPr>
              <a:t>if patients with acute flaccid paralysis and prominent bulbar palsies</a:t>
            </a:r>
          </a:p>
          <a:p>
            <a:r>
              <a:rPr lang="en-PH" sz="1200" kern="1200" dirty="0">
                <a:solidFill>
                  <a:schemeClr val="tx1"/>
                </a:solidFill>
                <a:effectLst/>
                <a:latin typeface="+mn-lt"/>
                <a:ea typeface="+mn-ea"/>
                <a:cs typeface="+mn-cs"/>
              </a:rPr>
              <a:t>present in large numbers. An unusual toxin type (such as C, D, F, G, or</a:t>
            </a:r>
          </a:p>
          <a:p>
            <a:r>
              <a:rPr lang="en-PH" sz="1200" kern="1200" dirty="0">
                <a:solidFill>
                  <a:schemeClr val="tx1"/>
                </a:solidFill>
                <a:effectLst/>
                <a:latin typeface="+mn-lt"/>
                <a:ea typeface="+mn-ea"/>
                <a:cs typeface="+mn-cs"/>
              </a:rPr>
              <a:t>F/A Hybrid) or symptoms among patients with a common geographic</a:t>
            </a:r>
          </a:p>
          <a:p>
            <a:r>
              <a:rPr lang="en-PH" sz="1200" kern="1200" dirty="0">
                <a:solidFill>
                  <a:schemeClr val="tx1"/>
                </a:solidFill>
                <a:effectLst/>
                <a:latin typeface="+mn-lt"/>
                <a:ea typeface="+mn-ea"/>
                <a:cs typeface="+mn-cs"/>
              </a:rPr>
              <a:t>location may suggest an act of bioterrorism</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Conventional diagnosis of botulism relies on the demonstration of toxin in serum, gastric secretions, stool, or food samples. A Biosafety Level 2 containment facility is a minimum requirement for C. botulinum detection and evaluation, given its potency. Testing should be performed under the direction of</a:t>
            </a:r>
          </a:p>
          <a:p>
            <a:r>
              <a:rPr lang="en-PH" sz="1200" kern="1200" dirty="0">
                <a:solidFill>
                  <a:schemeClr val="tx1"/>
                </a:solidFill>
                <a:effectLst/>
                <a:latin typeface="+mn-lt"/>
                <a:ea typeface="+mn-ea"/>
                <a:cs typeface="+mn-cs"/>
              </a:rPr>
              <a:t>local state or health departments.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The most sensitive means of botulism toxin detection has traditionally been the mouse bioassay. Toxin type may be determined by injecting infected mice with type-specific botulism antitoxin. Botulism symptoms are absent from infected mice that receive the appropriate antitoxin. Confirmation and toxin typing are obtained in almost 75% of cases. However, the mouse bioassay is labor and resource intensive, and therefore the testing is performed in a limited number of public health laboratories.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A novel assay based on mass spectroscopy has been reported to have greater sensitivity than the mouse bioassay and detected botulinum toxin in an infant in whom polymerase chain reaction, bacterial cultures, and mouse bioassay were negative. This assay can be performed in 7 to 8 hours.</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65</a:t>
            </a:fld>
            <a:endParaRPr lang="en-US"/>
          </a:p>
        </p:txBody>
      </p:sp>
    </p:spTree>
    <p:extLst>
      <p:ext uri="{BB962C8B-B14F-4D97-AF65-F5344CB8AC3E}">
        <p14:creationId xmlns:p14="http://schemas.microsoft.com/office/powerpoint/2010/main" val="2693433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Anaerobic cultures of serum, stool, and the implicated food, if available, may assist in making the diagnosis. However, samples rarely yield C. botulinum because strict anaerobic conditions are required for growth, and competing fecal microbiota or nontoxigenic C. botulinum strains can make isolation difficult. Toxin excretion may continue up to 1 month after the onset of illness, and stool cultures may remain positive for a similar period.</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Enzyme-linked immunosorbent assay has been used to detect botulinum toxin in clinical specimens and in contaminated food samples, such as fish fillets, canned salmon and corned beef, pasta products, and</a:t>
            </a:r>
          </a:p>
          <a:p>
            <a:r>
              <a:rPr lang="en-PH" sz="1200" kern="1200" dirty="0">
                <a:solidFill>
                  <a:schemeClr val="tx1"/>
                </a:solidFill>
                <a:effectLst/>
                <a:latin typeface="+mn-lt"/>
                <a:ea typeface="+mn-ea"/>
                <a:cs typeface="+mn-cs"/>
              </a:rPr>
              <a:t>canned vegetables.</a:t>
            </a:r>
          </a:p>
          <a:p>
            <a:endParaRPr lang="en-PH" sz="1200" kern="1200" dirty="0">
              <a:solidFill>
                <a:schemeClr val="tx1"/>
              </a:solidFill>
              <a:effectLst/>
              <a:latin typeface="+mn-lt"/>
              <a:ea typeface="+mn-ea"/>
              <a:cs typeface="+mn-cs"/>
            </a:endParaRPr>
          </a:p>
          <a:p>
            <a:r>
              <a:rPr lang="en-US" dirty="0"/>
              <a:t>EPS </a:t>
            </a:r>
            <a:r>
              <a:rPr lang="en-US" dirty="0" err="1"/>
              <a:t>i</a:t>
            </a:r>
            <a:r>
              <a:rPr lang="en-PH" sz="1200" kern="1200" dirty="0">
                <a:solidFill>
                  <a:schemeClr val="tx1"/>
                </a:solidFill>
                <a:effectLst/>
                <a:latin typeface="+mn-lt"/>
                <a:ea typeface="+mn-ea"/>
                <a:cs typeface="+mn-cs"/>
              </a:rPr>
              <a:t>s very uncomfortable and should not be requested unless botulism or LEMS (Lambert Eaton </a:t>
            </a:r>
            <a:r>
              <a:rPr lang="en-PH" sz="1200" kern="1200" dirty="0" err="1">
                <a:solidFill>
                  <a:schemeClr val="tx1"/>
                </a:solidFill>
                <a:effectLst/>
                <a:latin typeface="+mn-lt"/>
                <a:ea typeface="+mn-ea"/>
                <a:cs typeface="+mn-cs"/>
              </a:rPr>
              <a:t>Mysathenic</a:t>
            </a:r>
            <a:r>
              <a:rPr lang="en-PH" sz="1200" kern="1200" dirty="0">
                <a:solidFill>
                  <a:schemeClr val="tx1"/>
                </a:solidFill>
                <a:effectLst/>
                <a:latin typeface="+mn-lt"/>
                <a:ea typeface="+mn-ea"/>
                <a:cs typeface="+mn-cs"/>
              </a:rPr>
              <a:t> Syndrome)  is a serious consideration.</a:t>
            </a: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66</a:t>
            </a:fld>
            <a:endParaRPr lang="en-US"/>
          </a:p>
        </p:txBody>
      </p:sp>
    </p:spTree>
    <p:extLst>
      <p:ext uri="{BB962C8B-B14F-4D97-AF65-F5344CB8AC3E}">
        <p14:creationId xmlns:p14="http://schemas.microsoft.com/office/powerpoint/2010/main" val="3362133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Myasthenia gravis and Lambert-Eaton myasthenic syndrome (LEMS) each share some of the</a:t>
            </a:r>
          </a:p>
          <a:p>
            <a:r>
              <a:rPr lang="en-PH" sz="1200" kern="1200" dirty="0">
                <a:solidFill>
                  <a:schemeClr val="tx1"/>
                </a:solidFill>
                <a:effectLst/>
                <a:latin typeface="+mn-lt"/>
                <a:ea typeface="+mn-ea"/>
                <a:cs typeface="+mn-cs"/>
              </a:rPr>
              <a:t>characteristics of botulism, but are rarely fulminant, and myasthenia lacks autonomic features. An edrophonium test may be considered, but an improvement in strength is not pathognomonic of myasthenia gravis and has been reported in botulism; however, </a:t>
            </a:r>
            <a:r>
              <a:rPr lang="en-PH" sz="1200" kern="1200" dirty="0" err="1">
                <a:solidFill>
                  <a:schemeClr val="tx1"/>
                </a:solidFill>
                <a:effectLst/>
                <a:latin typeface="+mn-lt"/>
                <a:ea typeface="+mn-ea"/>
                <a:cs typeface="+mn-cs"/>
              </a:rPr>
              <a:t>edrophoniumis</a:t>
            </a:r>
            <a:r>
              <a:rPr lang="en-PH" sz="1200" kern="1200" dirty="0">
                <a:solidFill>
                  <a:schemeClr val="tx1"/>
                </a:solidFill>
                <a:effectLst/>
                <a:latin typeface="+mn-lt"/>
                <a:ea typeface="+mn-ea"/>
                <a:cs typeface="+mn-cs"/>
              </a:rPr>
              <a:t> currently out of production. </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Tick paralysis is excluded by a careful physical examination because the </a:t>
            </a:r>
            <a:r>
              <a:rPr lang="en-PH" sz="1200" kern="1200" dirty="0" err="1">
                <a:solidFill>
                  <a:schemeClr val="tx1"/>
                </a:solidFill>
                <a:effectLst/>
                <a:latin typeface="+mn-lt"/>
                <a:ea typeface="+mn-ea"/>
                <a:cs typeface="+mn-cs"/>
              </a:rPr>
              <a:t>Dermacentor</a:t>
            </a:r>
            <a:r>
              <a:rPr lang="en-PH" sz="1200" kern="1200" dirty="0">
                <a:solidFill>
                  <a:schemeClr val="tx1"/>
                </a:solidFill>
                <a:effectLst/>
                <a:latin typeface="+mn-lt"/>
                <a:ea typeface="+mn-ea"/>
                <a:cs typeface="+mn-cs"/>
              </a:rPr>
              <a:t> tick will still be attached.</a:t>
            </a:r>
          </a:p>
          <a:p>
            <a:endParaRPr lang="en-US" dirty="0"/>
          </a:p>
          <a:p>
            <a:r>
              <a:rPr lang="en-PH" sz="1200" kern="1200" dirty="0">
                <a:solidFill>
                  <a:schemeClr val="tx1"/>
                </a:solidFill>
                <a:effectLst/>
                <a:latin typeface="+mn-lt"/>
                <a:ea typeface="+mn-ea"/>
                <a:cs typeface="+mn-cs"/>
              </a:rPr>
              <a:t>Classic acute inflammatory demyelinating polyneuropathy (Guillain-Barré</a:t>
            </a:r>
          </a:p>
          <a:p>
            <a:r>
              <a:rPr lang="en-PH" sz="1200" kern="1200" dirty="0">
                <a:solidFill>
                  <a:schemeClr val="tx1"/>
                </a:solidFill>
                <a:effectLst/>
                <a:latin typeface="+mn-lt"/>
                <a:ea typeface="+mn-ea"/>
                <a:cs typeface="+mn-cs"/>
              </a:rPr>
              <a:t>syndrome) frequently begins with sensory complaints, rapidly produces</a:t>
            </a:r>
          </a:p>
          <a:p>
            <a:r>
              <a:rPr lang="en-PH" sz="1200" kern="1200" dirty="0">
                <a:solidFill>
                  <a:schemeClr val="tx1"/>
                </a:solidFill>
                <a:effectLst/>
                <a:latin typeface="+mn-lt"/>
                <a:ea typeface="+mn-ea"/>
                <a:cs typeface="+mn-cs"/>
              </a:rPr>
              <a:t>areflexia, rarely begins with cranial nerve dysfunction, and does not</a:t>
            </a:r>
          </a:p>
          <a:p>
            <a:r>
              <a:rPr lang="en-PH" sz="1200" kern="1200" dirty="0">
                <a:solidFill>
                  <a:schemeClr val="tx1"/>
                </a:solidFill>
                <a:effectLst/>
                <a:latin typeface="+mn-lt"/>
                <a:ea typeface="+mn-ea"/>
                <a:cs typeface="+mn-cs"/>
              </a:rPr>
              <a:t>alter pupillary reactivity. Patients with botulism do not become areflexic</a:t>
            </a:r>
          </a:p>
          <a:p>
            <a:r>
              <a:rPr lang="en-PH" sz="1200" kern="1200" dirty="0">
                <a:solidFill>
                  <a:schemeClr val="tx1"/>
                </a:solidFill>
                <a:effectLst/>
                <a:latin typeface="+mn-lt"/>
                <a:ea typeface="+mn-ea"/>
                <a:cs typeface="+mn-cs"/>
              </a:rPr>
              <a:t>until the affected muscle group is completely paralyzed. The Miller</a:t>
            </a:r>
          </a:p>
          <a:p>
            <a:r>
              <a:rPr lang="en-PH" sz="1200" kern="1200" dirty="0">
                <a:solidFill>
                  <a:schemeClr val="tx1"/>
                </a:solidFill>
                <a:effectLst/>
                <a:latin typeface="+mn-lt"/>
                <a:ea typeface="+mn-ea"/>
                <a:cs typeface="+mn-cs"/>
              </a:rPr>
              <a:t>Fisher variant of Guillain-Barré syndrome presents with oculomotor</a:t>
            </a:r>
          </a:p>
          <a:p>
            <a:r>
              <a:rPr lang="en-PH" sz="1200" kern="1200" dirty="0">
                <a:solidFill>
                  <a:schemeClr val="tx1"/>
                </a:solidFill>
                <a:effectLst/>
                <a:latin typeface="+mn-lt"/>
                <a:ea typeface="+mn-ea"/>
                <a:cs typeface="+mn-cs"/>
              </a:rPr>
              <a:t>dysfunction and may produce other cranial neuropathies but includes</a:t>
            </a:r>
          </a:p>
          <a:p>
            <a:r>
              <a:rPr lang="en-PH" sz="1200" kern="1200" dirty="0">
                <a:solidFill>
                  <a:schemeClr val="tx1"/>
                </a:solidFill>
                <a:effectLst/>
                <a:latin typeface="+mn-lt"/>
                <a:ea typeface="+mn-ea"/>
                <a:cs typeface="+mn-cs"/>
              </a:rPr>
              <a:t>a prominent ataxia that is lacking in botulism. Patients with polio are</a:t>
            </a:r>
          </a:p>
          <a:p>
            <a:r>
              <a:rPr lang="en-PH" sz="1200" kern="1200" dirty="0">
                <a:solidFill>
                  <a:schemeClr val="tx1"/>
                </a:solidFill>
                <a:effectLst/>
                <a:latin typeface="+mn-lt"/>
                <a:ea typeface="+mn-ea"/>
                <a:cs typeface="+mn-cs"/>
              </a:rPr>
              <a:t>febrile on presentation and have asymmetrical weakness</a:t>
            </a: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67</a:t>
            </a:fld>
            <a:endParaRPr lang="en-US"/>
          </a:p>
        </p:txBody>
      </p:sp>
    </p:spTree>
    <p:extLst>
      <p:ext uri="{BB962C8B-B14F-4D97-AF65-F5344CB8AC3E}">
        <p14:creationId xmlns:p14="http://schemas.microsoft.com/office/powerpoint/2010/main" val="652669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The importance of supportive therapy for botulism is underlined by</a:t>
            </a:r>
          </a:p>
          <a:p>
            <a:r>
              <a:rPr lang="en-PH" sz="1200" kern="1200" dirty="0">
                <a:solidFill>
                  <a:schemeClr val="tx1"/>
                </a:solidFill>
                <a:effectLst/>
                <a:latin typeface="+mn-lt"/>
                <a:ea typeface="+mn-ea"/>
                <a:cs typeface="+mn-cs"/>
              </a:rPr>
              <a:t>the progressive improvement in mortality rates with advances in critical</a:t>
            </a:r>
          </a:p>
          <a:p>
            <a:r>
              <a:rPr lang="en-PH" sz="1200" kern="1200" dirty="0">
                <a:solidFill>
                  <a:schemeClr val="tx1"/>
                </a:solidFill>
                <a:effectLst/>
                <a:latin typeface="+mn-lt"/>
                <a:ea typeface="+mn-ea"/>
                <a:cs typeface="+mn-cs"/>
              </a:rPr>
              <a:t>care, especially ventilatory support. The decision to intubate should be</a:t>
            </a:r>
          </a:p>
          <a:p>
            <a:r>
              <a:rPr lang="en-PH" sz="1200" kern="1200" dirty="0">
                <a:solidFill>
                  <a:schemeClr val="tx1"/>
                </a:solidFill>
                <a:effectLst/>
                <a:latin typeface="+mn-lt"/>
                <a:ea typeface="+mn-ea"/>
                <a:cs typeface="+mn-cs"/>
              </a:rPr>
              <a:t>based on (1) bedside assessment of upper airway competency and (2)</a:t>
            </a:r>
          </a:p>
          <a:p>
            <a:r>
              <a:rPr lang="en-PH" sz="1200" kern="1200" dirty="0">
                <a:solidFill>
                  <a:schemeClr val="tx1"/>
                </a:solidFill>
                <a:effectLst/>
                <a:latin typeface="+mn-lt"/>
                <a:ea typeface="+mn-ea"/>
                <a:cs typeface="+mn-cs"/>
              </a:rPr>
              <a:t>changes in vital capacity. </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In March 2010, the CDC announced the availability of a new,</a:t>
            </a:r>
          </a:p>
          <a:p>
            <a:r>
              <a:rPr lang="en-PH" sz="1200" kern="1200" dirty="0">
                <a:solidFill>
                  <a:schemeClr val="tx1"/>
                </a:solidFill>
                <a:effectLst/>
                <a:latin typeface="+mn-lt"/>
                <a:ea typeface="+mn-ea"/>
                <a:cs typeface="+mn-cs"/>
              </a:rPr>
              <a:t>heptavalent botulinum antitoxin (HBAT). HBAT contains equine-derived</a:t>
            </a:r>
          </a:p>
          <a:p>
            <a:r>
              <a:rPr lang="en-PH" sz="1200" kern="1200" dirty="0">
                <a:solidFill>
                  <a:schemeClr val="tx1"/>
                </a:solidFill>
                <a:effectLst/>
                <a:latin typeface="+mn-lt"/>
                <a:ea typeface="+mn-ea"/>
                <a:cs typeface="+mn-cs"/>
              </a:rPr>
              <a:t>antibody to the seven known botulinum toxin types (A through G). It was FDA</a:t>
            </a:r>
          </a:p>
          <a:p>
            <a:r>
              <a:rPr lang="en-PH" sz="1200" kern="1200" dirty="0">
                <a:solidFill>
                  <a:schemeClr val="tx1"/>
                </a:solidFill>
                <a:effectLst/>
                <a:latin typeface="+mn-lt"/>
                <a:ea typeface="+mn-ea"/>
                <a:cs typeface="+mn-cs"/>
              </a:rPr>
              <a:t>approved in 2013 and is the only antitoxin available for noninfant botulism</a:t>
            </a:r>
          </a:p>
          <a:p>
            <a:r>
              <a:rPr lang="en-PH" sz="1200" kern="1200" dirty="0">
                <a:solidFill>
                  <a:schemeClr val="tx1"/>
                </a:solidFill>
                <a:effectLst/>
                <a:latin typeface="+mn-lt"/>
                <a:ea typeface="+mn-ea"/>
                <a:cs typeface="+mn-cs"/>
              </a:rPr>
              <a:t>in the United States and has been found to be relatively safe and effective</a:t>
            </a:r>
          </a:p>
          <a:p>
            <a:r>
              <a:rPr lang="en-PH" sz="1200" kern="1200" dirty="0">
                <a:solidFill>
                  <a:schemeClr val="tx1"/>
                </a:solidFill>
                <a:effectLst/>
                <a:latin typeface="+mn-lt"/>
                <a:ea typeface="+mn-ea"/>
                <a:cs typeface="+mn-cs"/>
              </a:rPr>
              <a:t>in adults, particularly when administered within 2 days of symptom onset. Because of the risk of serious adverse reactions and the potential for lifelong sensitization to equine proteins, HBAT is not approved for</a:t>
            </a:r>
          </a:p>
          <a:p>
            <a:r>
              <a:rPr lang="en-PH" sz="1200" kern="1200" dirty="0">
                <a:solidFill>
                  <a:schemeClr val="tx1"/>
                </a:solidFill>
                <a:effectLst/>
                <a:latin typeface="+mn-lt"/>
                <a:ea typeface="+mn-ea"/>
                <a:cs typeface="+mn-cs"/>
              </a:rPr>
              <a:t>administration in infants younger than 1 year. The current recommended dose is 50 mg/kg</a:t>
            </a:r>
          </a:p>
          <a:p>
            <a:r>
              <a:rPr lang="en-PH" sz="1200" kern="1200" dirty="0">
                <a:solidFill>
                  <a:schemeClr val="tx1"/>
                </a:solidFill>
                <a:effectLst/>
                <a:latin typeface="+mn-lt"/>
                <a:ea typeface="+mn-ea"/>
                <a:cs typeface="+mn-cs"/>
              </a:rPr>
              <a:t>as an intravenous infusion.</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The role of antibiotic treatment is untested, but</a:t>
            </a:r>
          </a:p>
          <a:p>
            <a:r>
              <a:rPr lang="en-PH" sz="1200" kern="1200" dirty="0">
                <a:solidFill>
                  <a:schemeClr val="tx1"/>
                </a:solidFill>
                <a:effectLst/>
                <a:latin typeface="+mn-lt"/>
                <a:ea typeface="+mn-ea"/>
                <a:cs typeface="+mn-cs"/>
              </a:rPr>
              <a:t>penicillin G (10–20 million units daily) is frequently recommended.</a:t>
            </a:r>
          </a:p>
          <a:p>
            <a:r>
              <a:rPr lang="en-PH" sz="1200" kern="1200" dirty="0">
                <a:solidFill>
                  <a:schemeClr val="tx1"/>
                </a:solidFill>
                <a:effectLst/>
                <a:latin typeface="+mn-lt"/>
                <a:ea typeface="+mn-ea"/>
                <a:cs typeface="+mn-cs"/>
              </a:rPr>
              <a:t>Metronidazole may be an effective alternative. Aminoglycosides and</a:t>
            </a:r>
          </a:p>
          <a:p>
            <a:r>
              <a:rPr lang="en-PH" sz="1200" kern="1200" dirty="0">
                <a:solidFill>
                  <a:schemeClr val="tx1"/>
                </a:solidFill>
                <a:effectLst/>
                <a:latin typeface="+mn-lt"/>
                <a:ea typeface="+mn-ea"/>
                <a:cs typeface="+mn-cs"/>
              </a:rPr>
              <a:t>tetracyclines, which can impair neuron calcium entry, worsen infant</a:t>
            </a:r>
          </a:p>
          <a:p>
            <a:r>
              <a:rPr lang="en-PH" sz="1200" kern="1200" dirty="0">
                <a:solidFill>
                  <a:schemeClr val="tx1"/>
                </a:solidFill>
                <a:effectLst/>
                <a:latin typeface="+mn-lt"/>
                <a:ea typeface="+mn-ea"/>
                <a:cs typeface="+mn-cs"/>
              </a:rPr>
              <a:t>botulism.</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Although the greatest improvement in muscle strength occurs in</a:t>
            </a:r>
          </a:p>
          <a:p>
            <a:r>
              <a:rPr lang="en-PH" sz="1200" kern="1200" dirty="0">
                <a:solidFill>
                  <a:schemeClr val="tx1"/>
                </a:solidFill>
                <a:effectLst/>
                <a:latin typeface="+mn-lt"/>
                <a:ea typeface="+mn-ea"/>
                <a:cs typeface="+mn-cs"/>
              </a:rPr>
              <a:t>the first 3 months of recovery from botulism, patients still show improvements</a:t>
            </a:r>
          </a:p>
          <a:p>
            <a:r>
              <a:rPr lang="en-PH" sz="1200" kern="1200" dirty="0">
                <a:solidFill>
                  <a:schemeClr val="tx1"/>
                </a:solidFill>
                <a:effectLst/>
                <a:latin typeface="+mn-lt"/>
                <a:ea typeface="+mn-ea"/>
                <a:cs typeface="+mn-cs"/>
              </a:rPr>
              <a:t>in strength and endurance for up to 1 year after disease onset.</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68</a:t>
            </a:fld>
            <a:endParaRPr lang="en-US"/>
          </a:p>
        </p:txBody>
      </p:sp>
    </p:spTree>
    <p:extLst>
      <p:ext uri="{BB962C8B-B14F-4D97-AF65-F5344CB8AC3E}">
        <p14:creationId xmlns:p14="http://schemas.microsoft.com/office/powerpoint/2010/main" val="1931204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Clostridial myonecrosis, or gas gangrene, is most often caused by a</a:t>
            </a:r>
          </a:p>
          <a:p>
            <a:r>
              <a:rPr lang="en-PH" sz="1200" kern="1200" dirty="0">
                <a:solidFill>
                  <a:schemeClr val="tx1"/>
                </a:solidFill>
                <a:effectLst/>
                <a:latin typeface="+mn-lt"/>
                <a:ea typeface="+mn-ea"/>
                <a:cs typeface="+mn-cs"/>
              </a:rPr>
              <a:t>traumatic injury that becomes contaminated with clostridial spores</a:t>
            </a:r>
          </a:p>
          <a:p>
            <a:r>
              <a:rPr lang="en-PH" sz="1200" kern="1200" dirty="0">
                <a:solidFill>
                  <a:schemeClr val="tx1"/>
                </a:solidFill>
                <a:effectLst/>
                <a:latin typeface="+mn-lt"/>
                <a:ea typeface="+mn-ea"/>
                <a:cs typeface="+mn-cs"/>
              </a:rPr>
              <a:t>from species that cause myonecrosis, most commonly those of</a:t>
            </a:r>
          </a:p>
          <a:p>
            <a:r>
              <a:rPr lang="en-PH" sz="1200" kern="1200" dirty="0">
                <a:solidFill>
                  <a:schemeClr val="tx1"/>
                </a:solidFill>
                <a:effectLst/>
                <a:latin typeface="+mn-lt"/>
                <a:ea typeface="+mn-ea"/>
                <a:cs typeface="+mn-cs"/>
              </a:rPr>
              <a:t>C. perfringens. Although other clostridial species can</a:t>
            </a:r>
          </a:p>
          <a:p>
            <a:r>
              <a:rPr lang="en-PH" sz="1200" kern="1200" dirty="0">
                <a:solidFill>
                  <a:schemeClr val="tx1"/>
                </a:solidFill>
                <a:effectLst/>
                <a:latin typeface="+mn-lt"/>
                <a:ea typeface="+mn-ea"/>
                <a:cs typeface="+mn-cs"/>
              </a:rPr>
              <a:t>and do cause gas gangrene, the prevalence of C. perfringens in such</a:t>
            </a:r>
          </a:p>
          <a:p>
            <a:r>
              <a:rPr lang="en-PH" sz="1200" kern="1200" dirty="0">
                <a:solidFill>
                  <a:schemeClr val="tx1"/>
                </a:solidFill>
                <a:effectLst/>
                <a:latin typeface="+mn-lt"/>
                <a:ea typeface="+mn-ea"/>
                <a:cs typeface="+mn-cs"/>
              </a:rPr>
              <a:t>infections marks it as one of the major clostridial pathogens. Clostridium</a:t>
            </a:r>
          </a:p>
          <a:p>
            <a:r>
              <a:rPr lang="en-PH" sz="1200" kern="1200" dirty="0">
                <a:solidFill>
                  <a:schemeClr val="tx1"/>
                </a:solidFill>
                <a:effectLst/>
                <a:latin typeface="+mn-lt"/>
                <a:ea typeface="+mn-ea"/>
                <a:cs typeface="+mn-cs"/>
              </a:rPr>
              <a:t>perfringens can be isolated from soil and sediment samples from any</a:t>
            </a:r>
          </a:p>
          <a:p>
            <a:r>
              <a:rPr lang="en-PH" sz="1200" kern="1200" dirty="0">
                <a:solidFill>
                  <a:schemeClr val="tx1"/>
                </a:solidFill>
                <a:effectLst/>
                <a:latin typeface="+mn-lt"/>
                <a:ea typeface="+mn-ea"/>
                <a:cs typeface="+mn-cs"/>
              </a:rPr>
              <a:t>geographic region. It is also one of the most common clostridial species</a:t>
            </a:r>
          </a:p>
          <a:p>
            <a:r>
              <a:rPr lang="en-PH" sz="1200" kern="1200" dirty="0">
                <a:solidFill>
                  <a:schemeClr val="tx1"/>
                </a:solidFill>
                <a:effectLst/>
                <a:latin typeface="+mn-lt"/>
                <a:ea typeface="+mn-ea"/>
                <a:cs typeface="+mn-cs"/>
              </a:rPr>
              <a:t>isolated from the intestinal tract of humans and other animals.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Epidemiologically, C. perfringens type A is most common in human stool, with other</a:t>
            </a:r>
          </a:p>
          <a:p>
            <a:r>
              <a:rPr lang="en-PH" sz="1200" kern="1200" dirty="0">
                <a:solidFill>
                  <a:schemeClr val="tx1"/>
                </a:solidFill>
                <a:effectLst/>
                <a:latin typeface="+mn-lt"/>
                <a:ea typeface="+mn-ea"/>
                <a:cs typeface="+mn-cs"/>
              </a:rPr>
              <a:t>types more commonly associated with food poisoning and other</a:t>
            </a:r>
          </a:p>
          <a:p>
            <a:r>
              <a:rPr lang="en-PH" sz="1200" kern="1200" dirty="0">
                <a:solidFill>
                  <a:schemeClr val="tx1"/>
                </a:solidFill>
                <a:effectLst/>
                <a:latin typeface="+mn-lt"/>
                <a:ea typeface="+mn-ea"/>
                <a:cs typeface="+mn-cs"/>
              </a:rPr>
              <a:t>enterotoxigenic disease.</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Other species that can also cause myonecrosis are as follows&gt;&gt;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a:t>
            </a:r>
            <a:r>
              <a:rPr lang="en-US" dirty="0" err="1"/>
              <a:t>septicum</a:t>
            </a:r>
            <a:r>
              <a:rPr lang="en-US" dirty="0"/>
              <a:t>, C. </a:t>
            </a:r>
            <a:r>
              <a:rPr lang="en-US" dirty="0" err="1"/>
              <a:t>sordellii</a:t>
            </a:r>
            <a:r>
              <a:rPr lang="en-US" dirty="0"/>
              <a:t>, C. </a:t>
            </a:r>
            <a:r>
              <a:rPr lang="en-US" dirty="0" err="1"/>
              <a:t>novyi</a:t>
            </a:r>
            <a:r>
              <a:rPr lang="en-US" dirty="0"/>
              <a:t>, C. </a:t>
            </a:r>
            <a:r>
              <a:rPr lang="en-US" dirty="0" err="1"/>
              <a:t>bifermentans</a:t>
            </a:r>
            <a:r>
              <a:rPr lang="en-US" dirty="0"/>
              <a:t>, C. histolyticum</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The common denominator for these species is the</a:t>
            </a:r>
          </a:p>
          <a:p>
            <a:r>
              <a:rPr lang="en-PH" sz="1200" kern="1200" dirty="0">
                <a:solidFill>
                  <a:schemeClr val="tx1"/>
                </a:solidFill>
                <a:effectLst/>
                <a:latin typeface="+mn-lt"/>
                <a:ea typeface="+mn-ea"/>
                <a:cs typeface="+mn-cs"/>
              </a:rPr>
              <a:t>production of exotoxins, most often </a:t>
            </a:r>
            <a:r>
              <a:rPr lang="en-PH" sz="1200" kern="1200" dirty="0" err="1">
                <a:solidFill>
                  <a:schemeClr val="tx1"/>
                </a:solidFill>
                <a:effectLst/>
                <a:latin typeface="+mn-lt"/>
                <a:ea typeface="+mn-ea"/>
                <a:cs typeface="+mn-cs"/>
              </a:rPr>
              <a:t>lecithinase</a:t>
            </a:r>
            <a:r>
              <a:rPr lang="en-PH" sz="1200" kern="1200" dirty="0">
                <a:solidFill>
                  <a:schemeClr val="tx1"/>
                </a:solidFill>
                <a:effectLst/>
                <a:latin typeface="+mn-lt"/>
                <a:ea typeface="+mn-ea"/>
                <a:cs typeface="+mn-cs"/>
              </a:rPr>
              <a:t>, that devitalize tissue</a:t>
            </a:r>
          </a:p>
          <a:p>
            <a:r>
              <a:rPr lang="en-PH" sz="1200" kern="1200" dirty="0">
                <a:solidFill>
                  <a:schemeClr val="tx1"/>
                </a:solidFill>
                <a:effectLst/>
                <a:latin typeface="+mn-lt"/>
                <a:ea typeface="+mn-ea"/>
                <a:cs typeface="+mn-cs"/>
              </a:rPr>
              <a:t>and promote invasive disease and myonecrosis.</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69</a:t>
            </a:fld>
            <a:endParaRPr lang="en-US"/>
          </a:p>
        </p:txBody>
      </p:sp>
    </p:spTree>
    <p:extLst>
      <p:ext uri="{BB962C8B-B14F-4D97-AF65-F5344CB8AC3E}">
        <p14:creationId xmlns:p14="http://schemas.microsoft.com/office/powerpoint/2010/main" val="305656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The pX01 plasmid encodes 3 different toxin components: the protective antigen (PA), edema factor (EF) or adenylate cyclase and the lethal factor (LF) or calmodulin-dependent zinc metalloprotease.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7</a:t>
            </a:fld>
            <a:endParaRPr lang="en-US"/>
          </a:p>
        </p:txBody>
      </p:sp>
    </p:spTree>
    <p:extLst>
      <p:ext uri="{BB962C8B-B14F-4D97-AF65-F5344CB8AC3E}">
        <p14:creationId xmlns:p14="http://schemas.microsoft.com/office/powerpoint/2010/main" val="3689021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Gas gangrene is most common following traumatic injuries that result in lowered tissue oxygen tension which are often described as contaminated wounds.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All strains of C. perfringens produce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toxin, a </a:t>
            </a:r>
            <a:r>
              <a:rPr lang="en-PH" sz="1200" kern="1200" dirty="0" err="1">
                <a:solidFill>
                  <a:schemeClr val="tx1"/>
                </a:solidFill>
                <a:effectLst/>
                <a:latin typeface="+mn-lt"/>
                <a:ea typeface="+mn-ea"/>
                <a:cs typeface="+mn-cs"/>
              </a:rPr>
              <a:t>lecithinase</a:t>
            </a:r>
            <a:r>
              <a:rPr lang="en-PH" sz="1200" kern="1200" dirty="0">
                <a:solidFill>
                  <a:schemeClr val="tx1"/>
                </a:solidFill>
                <a:effectLst/>
                <a:latin typeface="+mn-lt"/>
                <a:ea typeface="+mn-ea"/>
                <a:cs typeface="+mn-cs"/>
              </a:rPr>
              <a:t> that causes damage to cell membranes. During severe sepsis with C. perfringens, rapid hemolytic anemia may occur due to hemolysis caused</a:t>
            </a:r>
          </a:p>
          <a:p>
            <a:r>
              <a:rPr lang="en-PH" sz="1200" kern="1200" dirty="0">
                <a:solidFill>
                  <a:schemeClr val="tx1"/>
                </a:solidFill>
                <a:effectLst/>
                <a:latin typeface="+mn-lt"/>
                <a:ea typeface="+mn-ea"/>
                <a:cs typeface="+mn-cs"/>
              </a:rPr>
              <a:t>by the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toxin. The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toxin is considered the major lethal toxin produced by C. perfringens during gas gangrene. In addition to the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toxin, most strains produce additional hemolysins, proteases, collagenase, hyaluronidase, DNase, and neuraminidase.</a:t>
            </a: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70</a:t>
            </a:fld>
            <a:endParaRPr lang="en-US"/>
          </a:p>
        </p:txBody>
      </p:sp>
    </p:spTree>
    <p:extLst>
      <p:ext uri="{BB962C8B-B14F-4D97-AF65-F5344CB8AC3E}">
        <p14:creationId xmlns:p14="http://schemas.microsoft.com/office/powerpoint/2010/main" val="41031019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Clinically, clostridial myonecrosis generally begins within 24 to 72 hours</a:t>
            </a:r>
          </a:p>
          <a:p>
            <a:r>
              <a:rPr lang="en-PH" sz="1200" kern="1200" dirty="0">
                <a:solidFill>
                  <a:schemeClr val="tx1"/>
                </a:solidFill>
                <a:effectLst/>
                <a:latin typeface="+mn-lt"/>
                <a:ea typeface="+mn-ea"/>
                <a:cs typeface="+mn-cs"/>
              </a:rPr>
              <a:t>after traumatic injury or surgery. Initial symptoms may include severe</a:t>
            </a:r>
          </a:p>
          <a:p>
            <a:r>
              <a:rPr lang="en-PH" sz="1200" kern="1200" dirty="0">
                <a:solidFill>
                  <a:schemeClr val="tx1"/>
                </a:solidFill>
                <a:effectLst/>
                <a:latin typeface="+mn-lt"/>
                <a:ea typeface="+mn-ea"/>
                <a:cs typeface="+mn-cs"/>
              </a:rPr>
              <a:t>pain in the absence of obvious physical findings, suggesting a deep</a:t>
            </a:r>
          </a:p>
          <a:p>
            <a:r>
              <a:rPr lang="en-PH" sz="1200" kern="1200" dirty="0">
                <a:solidFill>
                  <a:schemeClr val="tx1"/>
                </a:solidFill>
                <a:effectLst/>
                <a:latin typeface="+mn-lt"/>
                <a:ea typeface="+mn-ea"/>
                <a:cs typeface="+mn-cs"/>
              </a:rPr>
              <a:t>tissue infection. When traumatic injuries penetrate the skin, redness</a:t>
            </a:r>
          </a:p>
          <a:p>
            <a:r>
              <a:rPr lang="en-PH" sz="1200" kern="1200" dirty="0">
                <a:solidFill>
                  <a:schemeClr val="tx1"/>
                </a:solidFill>
                <a:effectLst/>
                <a:latin typeface="+mn-lt"/>
                <a:ea typeface="+mn-ea"/>
                <a:cs typeface="+mn-cs"/>
              </a:rPr>
              <a:t>at the site of the wound, followed by a rapidly spreading brown to</a:t>
            </a:r>
          </a:p>
          <a:p>
            <a:r>
              <a:rPr lang="en-PH" sz="1200" kern="1200" dirty="0">
                <a:solidFill>
                  <a:schemeClr val="tx1"/>
                </a:solidFill>
                <a:effectLst/>
                <a:latin typeface="+mn-lt"/>
                <a:ea typeface="+mn-ea"/>
                <a:cs typeface="+mn-cs"/>
              </a:rPr>
              <a:t>purple discoloration of the skin, is often seen. Hemorrhagic bullae</a:t>
            </a:r>
          </a:p>
          <a:p>
            <a:r>
              <a:rPr lang="en-PH" sz="1200" kern="1200" dirty="0">
                <a:solidFill>
                  <a:schemeClr val="tx1"/>
                </a:solidFill>
                <a:effectLst/>
                <a:latin typeface="+mn-lt"/>
                <a:ea typeface="+mn-ea"/>
                <a:cs typeface="+mn-cs"/>
              </a:rPr>
              <a:t>may occur, along with a serosanguineous discharge and characteristic</a:t>
            </a:r>
          </a:p>
          <a:p>
            <a:r>
              <a:rPr lang="en-PH" sz="1200" kern="1200" dirty="0">
                <a:solidFill>
                  <a:schemeClr val="tx1"/>
                </a:solidFill>
                <a:effectLst/>
                <a:latin typeface="+mn-lt"/>
                <a:ea typeface="+mn-ea"/>
                <a:cs typeface="+mn-cs"/>
              </a:rPr>
              <a:t>odor often described as “mousy.” The odor is distinct from the putrid</a:t>
            </a:r>
          </a:p>
          <a:p>
            <a:r>
              <a:rPr lang="en-PH" sz="1200" kern="1200" dirty="0">
                <a:solidFill>
                  <a:schemeClr val="tx1"/>
                </a:solidFill>
                <a:effectLst/>
                <a:latin typeface="+mn-lt"/>
                <a:ea typeface="+mn-ea"/>
                <a:cs typeface="+mn-cs"/>
              </a:rPr>
              <a:t>odor, due to the production of volatile amines, associated with gram negative</a:t>
            </a:r>
          </a:p>
          <a:p>
            <a:r>
              <a:rPr lang="en-PH" sz="1200" kern="1200" dirty="0">
                <a:solidFill>
                  <a:schemeClr val="tx1"/>
                </a:solidFill>
                <a:effectLst/>
                <a:latin typeface="+mn-lt"/>
                <a:ea typeface="+mn-ea"/>
                <a:cs typeface="+mn-cs"/>
              </a:rPr>
              <a:t>anaerobic infections.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Gram staining of the discharge often reveals the typical gram-positive boxcar-shaped rods characteristic of C. perfringens as seen in the picture. Neutrophils are often not seen on Gram</a:t>
            </a:r>
          </a:p>
          <a:p>
            <a:r>
              <a:rPr lang="en-PH" sz="1200" kern="1200" dirty="0">
                <a:solidFill>
                  <a:schemeClr val="tx1"/>
                </a:solidFill>
                <a:effectLst/>
                <a:latin typeface="+mn-lt"/>
                <a:ea typeface="+mn-ea"/>
                <a:cs typeface="+mn-cs"/>
              </a:rPr>
              <a:t>stain due to the lethal nature of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toxin for these polymorphonuclear cells. This is the earliest laboratory finding in clostridial myonecrosis.</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71</a:t>
            </a:fld>
            <a:endParaRPr lang="en-US"/>
          </a:p>
        </p:txBody>
      </p:sp>
    </p:spTree>
    <p:extLst>
      <p:ext uri="{BB962C8B-B14F-4D97-AF65-F5344CB8AC3E}">
        <p14:creationId xmlns:p14="http://schemas.microsoft.com/office/powerpoint/2010/main" val="27138963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Gas gangrene leads to profound ischemia resulting from obstructed</a:t>
            </a:r>
          </a:p>
          <a:p>
            <a:r>
              <a:rPr lang="en-PH" sz="1200" kern="1200" dirty="0">
                <a:solidFill>
                  <a:schemeClr val="tx1"/>
                </a:solidFill>
                <a:effectLst/>
                <a:latin typeface="+mn-lt"/>
                <a:ea typeface="+mn-ea"/>
                <a:cs typeface="+mn-cs"/>
              </a:rPr>
              <a:t>microvascular circulation caused by platelet aggregation within vessels</a:t>
            </a:r>
          </a:p>
          <a:p>
            <a:r>
              <a:rPr lang="en-PH" sz="1200" kern="1200" dirty="0">
                <a:solidFill>
                  <a:schemeClr val="tx1"/>
                </a:solidFill>
                <a:effectLst/>
                <a:latin typeface="+mn-lt"/>
                <a:ea typeface="+mn-ea"/>
                <a:cs typeface="+mn-cs"/>
              </a:rPr>
              <a:t>and fibrin deposition. Unlike most soft tissue infections, in which the</a:t>
            </a:r>
          </a:p>
          <a:p>
            <a:r>
              <a:rPr lang="en-PH" sz="1200" kern="1200" dirty="0">
                <a:solidFill>
                  <a:schemeClr val="tx1"/>
                </a:solidFill>
                <a:effectLst/>
                <a:latin typeface="+mn-lt"/>
                <a:ea typeface="+mn-ea"/>
                <a:cs typeface="+mn-cs"/>
              </a:rPr>
              <a:t>inflammatory process increases blood flow, lesions resulting from</a:t>
            </a:r>
          </a:p>
          <a:p>
            <a:r>
              <a:rPr lang="en-PH" sz="1200" kern="1200" dirty="0">
                <a:solidFill>
                  <a:schemeClr val="tx1"/>
                </a:solidFill>
                <a:effectLst/>
                <a:latin typeface="+mn-lt"/>
                <a:ea typeface="+mn-ea"/>
                <a:cs typeface="+mn-cs"/>
              </a:rPr>
              <a:t>clostridial myonecrosis do not bleed readily. The </a:t>
            </a:r>
            <a:r>
              <a:rPr lang="en-US" sz="1200" kern="1200" dirty="0">
                <a:solidFill>
                  <a:schemeClr val="tx1"/>
                </a:solidFill>
                <a:effectLst/>
                <a:latin typeface="+mn-lt"/>
                <a:ea typeface="+mn-ea"/>
                <a:cs typeface="+mn-cs"/>
              </a:rPr>
              <a:t>other </a:t>
            </a:r>
            <a:r>
              <a:rPr lang="en-PH" sz="1200" kern="1200" dirty="0">
                <a:solidFill>
                  <a:schemeClr val="tx1"/>
                </a:solidFill>
                <a:effectLst/>
                <a:latin typeface="+mn-lt"/>
                <a:ea typeface="+mn-ea"/>
                <a:cs typeface="+mn-cs"/>
              </a:rPr>
              <a:t>toxin of C. perfringens,</a:t>
            </a:r>
          </a:p>
          <a:p>
            <a:r>
              <a:rPr lang="en-PH" sz="1200" kern="1200" dirty="0" err="1">
                <a:solidFill>
                  <a:schemeClr val="tx1"/>
                </a:solidFill>
                <a:effectLst/>
                <a:latin typeface="+mn-lt"/>
                <a:ea typeface="+mn-ea"/>
                <a:cs typeface="+mn-cs"/>
              </a:rPr>
              <a:t>perfringolysin</a:t>
            </a:r>
            <a:r>
              <a:rPr lang="en-PH" sz="1200" kern="1200" dirty="0">
                <a:solidFill>
                  <a:schemeClr val="tx1"/>
                </a:solidFill>
                <a:effectLst/>
                <a:latin typeface="+mn-lt"/>
                <a:ea typeface="+mn-ea"/>
                <a:cs typeface="+mn-cs"/>
              </a:rPr>
              <a:t> O, may also act synergistically with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toxin to decrease</a:t>
            </a:r>
          </a:p>
          <a:p>
            <a:r>
              <a:rPr lang="en-PH" sz="1200" kern="1200" dirty="0">
                <a:solidFill>
                  <a:schemeClr val="tx1"/>
                </a:solidFill>
                <a:effectLst/>
                <a:latin typeface="+mn-lt"/>
                <a:ea typeface="+mn-ea"/>
                <a:cs typeface="+mn-cs"/>
              </a:rPr>
              <a:t>microvascular perfusion. </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Fever is often minimal during the early stages of disease; however,</a:t>
            </a:r>
          </a:p>
          <a:p>
            <a:r>
              <a:rPr lang="en-PH" sz="1200" kern="1200" dirty="0">
                <a:solidFill>
                  <a:schemeClr val="tx1"/>
                </a:solidFill>
                <a:effectLst/>
                <a:latin typeface="+mn-lt"/>
                <a:ea typeface="+mn-ea"/>
                <a:cs typeface="+mn-cs"/>
              </a:rPr>
              <a:t>progression to full-blown sepsis with its classic hypotension, renal failure,</a:t>
            </a:r>
          </a:p>
          <a:p>
            <a:r>
              <a:rPr lang="en-PH" sz="1200" kern="1200" dirty="0">
                <a:solidFill>
                  <a:schemeClr val="tx1"/>
                </a:solidFill>
                <a:effectLst/>
                <a:latin typeface="+mn-lt"/>
                <a:ea typeface="+mn-ea"/>
                <a:cs typeface="+mn-cs"/>
              </a:rPr>
              <a:t>and metabolic acidosis may set in rapidly.</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Growth of C. perfringens</a:t>
            </a:r>
          </a:p>
          <a:p>
            <a:r>
              <a:rPr lang="en-PH" sz="1200" kern="1200" dirty="0">
                <a:solidFill>
                  <a:schemeClr val="tx1"/>
                </a:solidFill>
                <a:effectLst/>
                <a:latin typeface="+mn-lt"/>
                <a:ea typeface="+mn-ea"/>
                <a:cs typeface="+mn-cs"/>
              </a:rPr>
              <a:t>on blood agar plates is rapid, with colonies often detected within 12 to</a:t>
            </a:r>
          </a:p>
          <a:p>
            <a:r>
              <a:rPr lang="en-PH" sz="1200" kern="1200" dirty="0">
                <a:solidFill>
                  <a:schemeClr val="tx1"/>
                </a:solidFill>
                <a:effectLst/>
                <a:latin typeface="+mn-lt"/>
                <a:ea typeface="+mn-ea"/>
                <a:cs typeface="+mn-cs"/>
              </a:rPr>
              <a:t>16 hours of inoculation. Colonies are yellowish to gray and opaque,</a:t>
            </a:r>
          </a:p>
          <a:p>
            <a:r>
              <a:rPr lang="en-PH" sz="1200" kern="1200" dirty="0">
                <a:solidFill>
                  <a:schemeClr val="tx1"/>
                </a:solidFill>
                <a:effectLst/>
                <a:latin typeface="+mn-lt"/>
                <a:ea typeface="+mn-ea"/>
                <a:cs typeface="+mn-cs"/>
              </a:rPr>
              <a:t>and 4 to 8 mm in diameter with irregular borders, and exhibit a</a:t>
            </a:r>
          </a:p>
          <a:p>
            <a:r>
              <a:rPr lang="en-PH" sz="1200" kern="1200" dirty="0">
                <a:solidFill>
                  <a:schemeClr val="tx1"/>
                </a:solidFill>
                <a:effectLst/>
                <a:latin typeface="+mn-lt"/>
                <a:ea typeface="+mn-ea"/>
                <a:cs typeface="+mn-cs"/>
              </a:rPr>
              <a:t>characteristic double zone of hemolysis with an inner zone of </a:t>
            </a:r>
            <a:r>
              <a:rPr lang="el-GR" sz="1200" kern="1200" dirty="0">
                <a:solidFill>
                  <a:schemeClr val="tx1"/>
                </a:solidFill>
                <a:effectLst/>
                <a:latin typeface="+mn-lt"/>
                <a:ea typeface="+mn-ea"/>
                <a:cs typeface="+mn-cs"/>
              </a:rPr>
              <a:t>β-</a:t>
            </a:r>
            <a:r>
              <a:rPr lang="en-PH" sz="1200" kern="1200" dirty="0">
                <a:solidFill>
                  <a:schemeClr val="tx1"/>
                </a:solidFill>
                <a:effectLst/>
                <a:latin typeface="+mn-lt"/>
                <a:ea typeface="+mn-ea"/>
                <a:cs typeface="+mn-cs"/>
              </a:rPr>
              <a:t>hemolysis</a:t>
            </a:r>
          </a:p>
          <a:p>
            <a:r>
              <a:rPr lang="en-PH" sz="1200" kern="1200" dirty="0">
                <a:solidFill>
                  <a:schemeClr val="tx1"/>
                </a:solidFill>
                <a:effectLst/>
                <a:latin typeface="+mn-lt"/>
                <a:ea typeface="+mn-ea"/>
                <a:cs typeface="+mn-cs"/>
              </a:rPr>
              <a:t>surrounded by an outer zone of partial hemolysis</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72</a:t>
            </a:fld>
            <a:endParaRPr lang="en-US"/>
          </a:p>
        </p:txBody>
      </p:sp>
    </p:spTree>
    <p:extLst>
      <p:ext uri="{BB962C8B-B14F-4D97-AF65-F5344CB8AC3E}">
        <p14:creationId xmlns:p14="http://schemas.microsoft.com/office/powerpoint/2010/main" val="2220791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The </a:t>
            </a:r>
            <a:r>
              <a:rPr lang="en-PH" sz="1200" kern="1200" dirty="0" err="1">
                <a:solidFill>
                  <a:schemeClr val="tx1"/>
                </a:solidFill>
                <a:effectLst/>
                <a:latin typeface="+mn-lt"/>
                <a:ea typeface="+mn-ea"/>
                <a:cs typeface="+mn-cs"/>
              </a:rPr>
              <a:t>lecithinase</a:t>
            </a:r>
            <a:r>
              <a:rPr lang="en-PH" sz="1200" kern="1200" dirty="0">
                <a:solidFill>
                  <a:schemeClr val="tx1"/>
                </a:solidFill>
                <a:effectLst/>
                <a:latin typeface="+mn-lt"/>
                <a:ea typeface="+mn-ea"/>
                <a:cs typeface="+mn-cs"/>
              </a:rPr>
              <a:t> or </a:t>
            </a:r>
            <a:r>
              <a:rPr lang="el-GR" sz="1200" kern="1200" dirty="0">
                <a:solidFill>
                  <a:schemeClr val="tx1"/>
                </a:solidFill>
                <a:effectLst/>
                <a:latin typeface="+mn-lt"/>
                <a:ea typeface="+mn-ea"/>
                <a:cs typeface="+mn-cs"/>
              </a:rPr>
              <a:t>α-</a:t>
            </a:r>
            <a:r>
              <a:rPr lang="en-PH" sz="1200" kern="1200" dirty="0">
                <a:solidFill>
                  <a:schemeClr val="tx1"/>
                </a:solidFill>
                <a:effectLst/>
                <a:latin typeface="+mn-lt"/>
                <a:ea typeface="+mn-ea"/>
                <a:cs typeface="+mn-cs"/>
              </a:rPr>
              <a:t>toxin can be detected by growth on egg yolk agar</a:t>
            </a:r>
          </a:p>
          <a:p>
            <a:r>
              <a:rPr lang="en-PH" sz="1200" kern="1200" dirty="0">
                <a:solidFill>
                  <a:schemeClr val="tx1"/>
                </a:solidFill>
                <a:effectLst/>
                <a:latin typeface="+mn-lt"/>
                <a:ea typeface="+mn-ea"/>
                <a:cs typeface="+mn-cs"/>
              </a:rPr>
              <a:t>medium, which is rich in triglycerides. An obvious white precipitation surrounding colonies is evidence of </a:t>
            </a:r>
            <a:r>
              <a:rPr lang="en-PH" sz="1200" kern="1200" dirty="0" err="1">
                <a:solidFill>
                  <a:schemeClr val="tx1"/>
                </a:solidFill>
                <a:effectLst/>
                <a:latin typeface="+mn-lt"/>
                <a:ea typeface="+mn-ea"/>
                <a:cs typeface="+mn-cs"/>
              </a:rPr>
              <a:t>lecithinase</a:t>
            </a:r>
            <a:r>
              <a:rPr lang="en-PH" sz="1200" kern="1200" dirty="0">
                <a:solidFill>
                  <a:schemeClr val="tx1"/>
                </a:solidFill>
                <a:effectLst/>
                <a:latin typeface="+mn-lt"/>
                <a:ea typeface="+mn-ea"/>
                <a:cs typeface="+mn-cs"/>
              </a:rPr>
              <a:t> production. Neutralization of this reaction by specific antisera (the</a:t>
            </a:r>
          </a:p>
          <a:p>
            <a:r>
              <a:rPr lang="en-PH" sz="1200" kern="1200" dirty="0" err="1">
                <a:solidFill>
                  <a:schemeClr val="tx1"/>
                </a:solidFill>
                <a:effectLst/>
                <a:latin typeface="+mn-lt"/>
                <a:ea typeface="+mn-ea"/>
                <a:cs typeface="+mn-cs"/>
              </a:rPr>
              <a:t>Nagler</a:t>
            </a:r>
            <a:r>
              <a:rPr lang="en-PH" sz="1200" kern="1200" dirty="0">
                <a:solidFill>
                  <a:schemeClr val="tx1"/>
                </a:solidFill>
                <a:effectLst/>
                <a:latin typeface="+mn-lt"/>
                <a:ea typeface="+mn-ea"/>
                <a:cs typeface="+mn-cs"/>
              </a:rPr>
              <a:t> reaction) is presumptive evidence for the identification of C. perfringens.</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Although not widely used at present by clinical microbiology laboratories, rapid PCR</a:t>
            </a:r>
          </a:p>
          <a:p>
            <a:r>
              <a:rPr lang="en-PH" sz="1200" kern="1200" dirty="0">
                <a:solidFill>
                  <a:schemeClr val="tx1"/>
                </a:solidFill>
                <a:effectLst/>
                <a:latin typeface="+mn-lt"/>
                <a:ea typeface="+mn-ea"/>
                <a:cs typeface="+mn-cs"/>
              </a:rPr>
              <a:t>methods for identification of C. perfringens are available. Methods</a:t>
            </a:r>
          </a:p>
          <a:p>
            <a:r>
              <a:rPr lang="en-PH" sz="1200" kern="1200" dirty="0">
                <a:solidFill>
                  <a:schemeClr val="tx1"/>
                </a:solidFill>
                <a:effectLst/>
                <a:latin typeface="+mn-lt"/>
                <a:ea typeface="+mn-ea"/>
                <a:cs typeface="+mn-cs"/>
              </a:rPr>
              <a:t>such as MALDI-TOF mass spectrometry may be used for rapid identification</a:t>
            </a:r>
          </a:p>
          <a:p>
            <a:r>
              <a:rPr lang="en-PH" sz="1200" kern="1200" dirty="0">
                <a:solidFill>
                  <a:schemeClr val="tx1"/>
                </a:solidFill>
                <a:effectLst/>
                <a:latin typeface="+mn-lt"/>
                <a:ea typeface="+mn-ea"/>
                <a:cs typeface="+mn-cs"/>
              </a:rPr>
              <a:t>of organisms, including Clostridium </a:t>
            </a:r>
            <a:r>
              <a:rPr lang="en-PH" sz="1200" kern="1200" dirty="0" err="1">
                <a:solidFill>
                  <a:schemeClr val="tx1"/>
                </a:solidFill>
                <a:effectLst/>
                <a:latin typeface="+mn-lt"/>
                <a:ea typeface="+mn-ea"/>
                <a:cs typeface="+mn-cs"/>
              </a:rPr>
              <a:t>spp</a:t>
            </a:r>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73</a:t>
            </a:fld>
            <a:endParaRPr lang="en-US"/>
          </a:p>
        </p:txBody>
      </p:sp>
    </p:spTree>
    <p:extLst>
      <p:ext uri="{BB962C8B-B14F-4D97-AF65-F5344CB8AC3E}">
        <p14:creationId xmlns:p14="http://schemas.microsoft.com/office/powerpoint/2010/main" val="32541952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dirty="0">
                <a:solidFill>
                  <a:schemeClr val="tx1"/>
                </a:solidFill>
                <a:effectLst/>
                <a:latin typeface="+mn-lt"/>
                <a:ea typeface="+mn-ea"/>
                <a:cs typeface="+mn-cs"/>
              </a:rPr>
              <a:t>The most important part of therapy for clostridial myonecrosis is emergent surgical </a:t>
            </a:r>
            <a:r>
              <a:rPr lang="en-PH" sz="1200" kern="1200" dirty="0" err="1">
                <a:solidFill>
                  <a:schemeClr val="tx1"/>
                </a:solidFill>
                <a:effectLst/>
                <a:latin typeface="+mn-lt"/>
                <a:ea typeface="+mn-ea"/>
                <a:cs typeface="+mn-cs"/>
              </a:rPr>
              <a:t>débridement</a:t>
            </a:r>
            <a:r>
              <a:rPr lang="en-PH" sz="1200" kern="1200" dirty="0">
                <a:solidFill>
                  <a:schemeClr val="tx1"/>
                </a:solidFill>
                <a:effectLst/>
                <a:latin typeface="+mn-lt"/>
                <a:ea typeface="+mn-ea"/>
                <a:cs typeface="+mn-cs"/>
              </a:rPr>
              <a:t> of infected tissues with generous resection margins of apparently healthy tissue is important to prevent</a:t>
            </a:r>
          </a:p>
          <a:p>
            <a:r>
              <a:rPr lang="en-PH" sz="1200" kern="1200" dirty="0">
                <a:solidFill>
                  <a:schemeClr val="tx1"/>
                </a:solidFill>
                <a:effectLst/>
                <a:latin typeface="+mn-lt"/>
                <a:ea typeface="+mn-ea"/>
                <a:cs typeface="+mn-cs"/>
              </a:rPr>
              <a:t>recurrence or progression of infection. In addition to that, early antibiotic intervention is essential</a:t>
            </a:r>
          </a:p>
          <a:p>
            <a:r>
              <a:rPr lang="en-PH" sz="1200" kern="1200" dirty="0">
                <a:solidFill>
                  <a:schemeClr val="tx1"/>
                </a:solidFill>
                <a:effectLst/>
                <a:latin typeface="+mn-lt"/>
                <a:ea typeface="+mn-ea"/>
                <a:cs typeface="+mn-cs"/>
              </a:rPr>
              <a:t>for survival, and penicillin remains the most commonly employed antibiotic. Although there is some concern regarding the continued susceptibility of C. perfringens to penicillin, most strains tested are</a:t>
            </a:r>
          </a:p>
          <a:p>
            <a:r>
              <a:rPr lang="en-PH" sz="1200" kern="1200" dirty="0">
                <a:solidFill>
                  <a:schemeClr val="tx1"/>
                </a:solidFill>
                <a:effectLst/>
                <a:latin typeface="+mn-lt"/>
                <a:ea typeface="+mn-ea"/>
                <a:cs typeface="+mn-cs"/>
              </a:rPr>
              <a:t>susceptible to easily achieved levels.</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74</a:t>
            </a:fld>
            <a:endParaRPr lang="en-US"/>
          </a:p>
        </p:txBody>
      </p:sp>
    </p:spTree>
    <p:extLst>
      <p:ext uri="{BB962C8B-B14F-4D97-AF65-F5344CB8AC3E}">
        <p14:creationId xmlns:p14="http://schemas.microsoft.com/office/powerpoint/2010/main" val="32785506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12C1FC-4B92-45AF-9B82-65233AC1963A}" type="slidenum">
              <a:rPr lang="en-US" smtClean="0"/>
              <a:t>75</a:t>
            </a:fld>
            <a:endParaRPr lang="en-US"/>
          </a:p>
        </p:txBody>
      </p:sp>
    </p:spTree>
    <p:extLst>
      <p:ext uri="{BB962C8B-B14F-4D97-AF65-F5344CB8AC3E}">
        <p14:creationId xmlns:p14="http://schemas.microsoft.com/office/powerpoint/2010/main" val="191116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These toxins impair the </a:t>
            </a:r>
            <a:r>
              <a:rPr lang="en-PH" dirty="0" err="1"/>
              <a:t>ff</a:t>
            </a:r>
            <a:r>
              <a:rPr lang="en-PH" dirty="0"/>
              <a:t> functions: neutrophil chemotaxis and phagocytosis, production of superoxide, macrophage, lymphocytes and </a:t>
            </a:r>
            <a:r>
              <a:rPr lang="en-PH" dirty="0" err="1"/>
              <a:t>dentritic</a:t>
            </a:r>
            <a:r>
              <a:rPr lang="en-PH" dirty="0"/>
              <a:t> cell functions. Collectively, these all result in increased vascular permeability and edema.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8</a:t>
            </a:fld>
            <a:endParaRPr lang="en-US"/>
          </a:p>
        </p:txBody>
      </p:sp>
    </p:spTree>
    <p:extLst>
      <p:ext uri="{BB962C8B-B14F-4D97-AF65-F5344CB8AC3E}">
        <p14:creationId xmlns:p14="http://schemas.microsoft.com/office/powerpoint/2010/main" val="638957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PH" dirty="0"/>
              <a:t>The 3 main forms of pathology depending on the route of exposure caused by bacillus anthracis are cutaneous, gastrointestinal, and inhalational. </a:t>
            </a:r>
          </a:p>
          <a:p>
            <a:endParaRPr lang="en-US" dirty="0"/>
          </a:p>
        </p:txBody>
      </p:sp>
      <p:sp>
        <p:nvSpPr>
          <p:cNvPr id="4" name="Slide Number Placeholder 3"/>
          <p:cNvSpPr>
            <a:spLocks noGrp="1"/>
          </p:cNvSpPr>
          <p:nvPr>
            <p:ph type="sldNum" sz="quarter" idx="5"/>
          </p:nvPr>
        </p:nvSpPr>
        <p:spPr/>
        <p:txBody>
          <a:bodyPr/>
          <a:lstStyle/>
          <a:p>
            <a:fld id="{C2C3ADC5-8AF1-F746-BDA2-F2725B52D9AE}" type="slidenum">
              <a:rPr lang="en-US" smtClean="0"/>
              <a:t>9</a:t>
            </a:fld>
            <a:endParaRPr lang="en-US"/>
          </a:p>
        </p:txBody>
      </p:sp>
    </p:spTree>
    <p:extLst>
      <p:ext uri="{BB962C8B-B14F-4D97-AF65-F5344CB8AC3E}">
        <p14:creationId xmlns:p14="http://schemas.microsoft.com/office/powerpoint/2010/main" val="171386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5F08-E817-9447-B30B-D7D506C713F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7D44D09-06FC-9847-9977-6F5E124726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9B9B37B-D296-D448-B1D6-01E1AE9182A6}"/>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5" name="Footer Placeholder 4">
            <a:extLst>
              <a:ext uri="{FF2B5EF4-FFF2-40B4-BE49-F238E27FC236}">
                <a16:creationId xmlns:a16="http://schemas.microsoft.com/office/drawing/2014/main" id="{A52FD14E-6065-C643-9F2D-3DD8F2F68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F29FD-4BB6-E043-ABE3-2CD02E807F7C}"/>
              </a:ext>
            </a:extLst>
          </p:cNvPr>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55219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F82A-9FE0-3E48-9451-36D2E71D5B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082FB4-C79A-EA45-8B5F-CA082C8663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95306-33D2-7641-8E5C-E1F5C94A1394}"/>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5" name="Footer Placeholder 4">
            <a:extLst>
              <a:ext uri="{FF2B5EF4-FFF2-40B4-BE49-F238E27FC236}">
                <a16:creationId xmlns:a16="http://schemas.microsoft.com/office/drawing/2014/main" id="{3305CFC0-37F6-6442-86E7-2EBB0F737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2FB13-066D-F240-A7F1-1D8E9E9CCA38}"/>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244180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BC957-7983-5F49-BF66-10A0B54945D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E853D1-D44D-D240-870B-2D1600AAF92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2D29C-EF88-1646-B7B1-465D3E73F730}"/>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5" name="Footer Placeholder 4">
            <a:extLst>
              <a:ext uri="{FF2B5EF4-FFF2-40B4-BE49-F238E27FC236}">
                <a16:creationId xmlns:a16="http://schemas.microsoft.com/office/drawing/2014/main" id="{795AD915-EA80-274F-A13D-C22147090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AC666-7556-AB4D-A599-B325900BEBC5}"/>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3939412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C5C6-FC24-7345-BAED-C556873B0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08466-38F3-EC45-9157-4B8981B2A5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ECC39-4ADC-7E44-9990-AB0CC97AF2A1}"/>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5" name="Footer Placeholder 4">
            <a:extLst>
              <a:ext uri="{FF2B5EF4-FFF2-40B4-BE49-F238E27FC236}">
                <a16:creationId xmlns:a16="http://schemas.microsoft.com/office/drawing/2014/main" id="{9F950A6E-778F-E44F-9857-108C11C53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1CB0B-F85E-FC45-BAA5-8F82D917AF36}"/>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94634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CC18-19F1-6D49-A8CB-F2FC16E679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31390EC-EF29-AE41-8C6C-79547FF03EF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AB8437-1638-9048-94FC-8422EC048952}"/>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5" name="Footer Placeholder 4">
            <a:extLst>
              <a:ext uri="{FF2B5EF4-FFF2-40B4-BE49-F238E27FC236}">
                <a16:creationId xmlns:a16="http://schemas.microsoft.com/office/drawing/2014/main" id="{B4097503-85BD-A849-9AAB-DAD5023A6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D7D7A-BCCA-AE40-AA43-3E844E4C82E3}"/>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350484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8FE0B-9639-984D-ABBB-5838F8643F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DD7A2B-1A8C-3B4C-86AE-7A3EED0B82C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99B2D-BA95-D340-B55E-5FA3A97FCAB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FDBF14-03ED-5F43-95C4-B2C1A5894C0E}"/>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6" name="Footer Placeholder 5">
            <a:extLst>
              <a:ext uri="{FF2B5EF4-FFF2-40B4-BE49-F238E27FC236}">
                <a16:creationId xmlns:a16="http://schemas.microsoft.com/office/drawing/2014/main" id="{C8F0AC66-D049-1B44-A7D6-52BF21B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5A33B-23A0-E14E-BB1C-6A5EC4CFB6D4}"/>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338143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BBC7-5862-8040-8ACE-147AB4D91EB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93C1CC-F464-6847-81A8-45736BE092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D484950-344D-A14C-98B8-9DAC17D7685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C88DB1-1837-3441-BE98-A8075FA6E1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6106637-D81D-EF4F-BFA2-264DF015CFE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04865-B412-7749-9D19-388B113D4812}"/>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8" name="Footer Placeholder 7">
            <a:extLst>
              <a:ext uri="{FF2B5EF4-FFF2-40B4-BE49-F238E27FC236}">
                <a16:creationId xmlns:a16="http://schemas.microsoft.com/office/drawing/2014/main" id="{8ADC995E-E47D-FD42-A218-7209E9F48E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76564D-3876-524A-960F-CDF87B218B75}"/>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178510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179E-22F0-1248-8090-185BE34B2A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D487C3-56EF-E240-959F-E303005A7BF6}"/>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4" name="Footer Placeholder 3">
            <a:extLst>
              <a:ext uri="{FF2B5EF4-FFF2-40B4-BE49-F238E27FC236}">
                <a16:creationId xmlns:a16="http://schemas.microsoft.com/office/drawing/2014/main" id="{E825CADA-E2D2-9B48-B83A-D19E1407B9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8487D1-73BE-064C-B3A9-02D27F30C9A5}"/>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72980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C8E462-96D3-8043-8B10-B52DD79F9CDA}"/>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3" name="Footer Placeholder 2">
            <a:extLst>
              <a:ext uri="{FF2B5EF4-FFF2-40B4-BE49-F238E27FC236}">
                <a16:creationId xmlns:a16="http://schemas.microsoft.com/office/drawing/2014/main" id="{21284445-819D-004C-AA8C-816FD9605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B93A6E-EBAF-D447-AF83-7618DCE7CB52}"/>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3147872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49A2-A0A6-5841-9245-214E991B9E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4BF4EB3-0C34-AC41-8DE1-1504C27E965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EFDEB7-FFAD-764A-91D2-8CD96CE8B5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3CAD985-66B9-5846-83AD-86F94239ABC0}"/>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6" name="Footer Placeholder 5">
            <a:extLst>
              <a:ext uri="{FF2B5EF4-FFF2-40B4-BE49-F238E27FC236}">
                <a16:creationId xmlns:a16="http://schemas.microsoft.com/office/drawing/2014/main" id="{E2D4A207-CFE6-6640-B96C-7F30F7966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9B9B6D-49A8-174F-97CC-49B41FFFF0F6}"/>
              </a:ext>
            </a:extLst>
          </p:cNvPr>
          <p:cNvSpPr>
            <a:spLocks noGrp="1"/>
          </p:cNvSpPr>
          <p:nvPr>
            <p:ph type="sldNum" sz="quarter" idx="12"/>
          </p:nvPr>
        </p:nvSpPr>
        <p:spPr/>
        <p:txBody>
          <a:bodyPr/>
          <a:lstStyle/>
          <a:p>
            <a:fld id="{FA84A37A-AFC2-4A01-80A1-FC20F2C0D5BB}" type="slidenum">
              <a:rPr lang="en-US" smtClean="0"/>
              <a:pPr/>
              <a:t>‹#›</a:t>
            </a:fld>
            <a:endParaRPr lang="en-US"/>
          </a:p>
        </p:txBody>
      </p:sp>
    </p:spTree>
    <p:extLst>
      <p:ext uri="{BB962C8B-B14F-4D97-AF65-F5344CB8AC3E}">
        <p14:creationId xmlns:p14="http://schemas.microsoft.com/office/powerpoint/2010/main" val="1462012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BDBE6-1292-524B-BC49-6B7A2C47B99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C45E6C-DDA1-2D4E-B641-6183179563D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9F85BD-3F1B-7246-AD2C-00281F093F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ED67D0A-1D7B-9D41-9618-7F04094C4FE6}"/>
              </a:ext>
            </a:extLst>
          </p:cNvPr>
          <p:cNvSpPr>
            <a:spLocks noGrp="1"/>
          </p:cNvSpPr>
          <p:nvPr>
            <p:ph type="dt" sz="half" idx="10"/>
          </p:nvPr>
        </p:nvSpPr>
        <p:spPr/>
        <p:txBody>
          <a:bodyPr/>
          <a:lstStyle/>
          <a:p>
            <a:fld id="{46C3BBFC-1C2E-5A4F-B08F-13B6C0AA9036}" type="datetimeFigureOut">
              <a:rPr lang="en-US" smtClean="0"/>
              <a:t>5/29/2025</a:t>
            </a:fld>
            <a:endParaRPr lang="en-US"/>
          </a:p>
        </p:txBody>
      </p:sp>
      <p:sp>
        <p:nvSpPr>
          <p:cNvPr id="6" name="Footer Placeholder 5">
            <a:extLst>
              <a:ext uri="{FF2B5EF4-FFF2-40B4-BE49-F238E27FC236}">
                <a16:creationId xmlns:a16="http://schemas.microsoft.com/office/drawing/2014/main" id="{B4E6BE1B-85E6-5E42-8941-69D553709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6E331-87F9-2F42-B825-5CD74181531C}"/>
              </a:ext>
            </a:extLst>
          </p:cNvPr>
          <p:cNvSpPr>
            <a:spLocks noGrp="1"/>
          </p:cNvSpPr>
          <p:nvPr>
            <p:ph type="sldNum" sz="quarter" idx="12"/>
          </p:nvPr>
        </p:nvSpPr>
        <p:spPr/>
        <p:txBody>
          <a:bodyPr/>
          <a:lstStyle/>
          <a:p>
            <a:fld id="{C251A2C7-2F39-A044-BBEA-FD9D576E6055}" type="slidenum">
              <a:rPr lang="en-US" smtClean="0"/>
              <a:t>‹#›</a:t>
            </a:fld>
            <a:endParaRPr lang="en-US"/>
          </a:p>
        </p:txBody>
      </p:sp>
    </p:spTree>
    <p:extLst>
      <p:ext uri="{BB962C8B-B14F-4D97-AF65-F5344CB8AC3E}">
        <p14:creationId xmlns:p14="http://schemas.microsoft.com/office/powerpoint/2010/main" val="306901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A7341-E36F-C24D-A469-C88AB949E39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A564F8-4D72-B841-A6EC-28F0097964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EB7E6-135D-0545-8279-77264A5C0A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C3BBFC-1C2E-5A4F-B08F-13B6C0AA9036}" type="datetimeFigureOut">
              <a:rPr lang="en-US" smtClean="0"/>
              <a:t>5/29/2025</a:t>
            </a:fld>
            <a:endParaRPr lang="en-US"/>
          </a:p>
        </p:txBody>
      </p:sp>
      <p:sp>
        <p:nvSpPr>
          <p:cNvPr id="5" name="Footer Placeholder 4">
            <a:extLst>
              <a:ext uri="{FF2B5EF4-FFF2-40B4-BE49-F238E27FC236}">
                <a16:creationId xmlns:a16="http://schemas.microsoft.com/office/drawing/2014/main" id="{B086C8E0-AB32-5C4C-80E6-F6B7C22CFBC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A72B8E-DF10-294C-8DBC-80A8312913A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51A2C7-2F39-A044-BBEA-FD9D576E6055}" type="slidenum">
              <a:rPr lang="en-US" smtClean="0"/>
              <a:t>‹#›</a:t>
            </a:fld>
            <a:endParaRPr lang="en-US"/>
          </a:p>
        </p:txBody>
      </p:sp>
    </p:spTree>
    <p:extLst>
      <p:ext uri="{BB962C8B-B14F-4D97-AF65-F5344CB8AC3E}">
        <p14:creationId xmlns:p14="http://schemas.microsoft.com/office/powerpoint/2010/main" val="285482158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2.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2.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2.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70.xml"/><Relationship Id="rId9" Type="http://schemas.microsoft.com/office/2007/relationships/diagramDrawing" Target="../diagrams/drawing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2.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5674" y="1378829"/>
            <a:ext cx="7772400" cy="4076039"/>
          </a:xfrm>
        </p:spPr>
        <p:txBody>
          <a:bodyPr>
            <a:normAutofit/>
          </a:bodyPr>
          <a:lstStyle/>
          <a:p>
            <a:r>
              <a:rPr lang="en-US" sz="4400" b="1" u="sng" dirty="0">
                <a:effectLst>
                  <a:outerShdw blurRad="38100" dist="38100" dir="2700000" algn="tl">
                    <a:srgbClr val="000000">
                      <a:alpha val="43137"/>
                    </a:srgbClr>
                  </a:outerShdw>
                </a:effectLst>
                <a:latin typeface="+mn-lt"/>
              </a:rPr>
              <a:t>Laboratory Module:</a:t>
            </a:r>
            <a:br>
              <a:rPr lang="en-US" sz="4400" b="1" dirty="0">
                <a:effectLst>
                  <a:outerShdw blurRad="38100" dist="38100" dir="2700000" algn="tl">
                    <a:srgbClr val="000000">
                      <a:alpha val="43137"/>
                    </a:srgbClr>
                  </a:outerShdw>
                </a:effectLst>
                <a:latin typeface="+mn-lt"/>
              </a:rPr>
            </a:br>
            <a:r>
              <a:rPr lang="en-US" sz="4400" b="1" dirty="0">
                <a:effectLst>
                  <a:outerShdw blurRad="38100" dist="38100" dir="2700000" algn="tl">
                    <a:srgbClr val="000000">
                      <a:alpha val="43137"/>
                    </a:srgbClr>
                  </a:outerShdw>
                </a:effectLst>
                <a:latin typeface="+mn-lt"/>
              </a:rPr>
              <a:t>BACTERIOLOGY</a:t>
            </a:r>
            <a:br>
              <a:rPr lang="en-US" sz="4400" b="1" dirty="0">
                <a:effectLst>
                  <a:outerShdw blurRad="38100" dist="38100" dir="2700000" algn="tl">
                    <a:srgbClr val="000000">
                      <a:alpha val="43137"/>
                    </a:srgbClr>
                  </a:outerShdw>
                </a:effectLst>
                <a:latin typeface="+mn-lt"/>
              </a:rPr>
            </a:br>
            <a:br>
              <a:rPr lang="en-US" sz="4400" b="1" dirty="0">
                <a:effectLst>
                  <a:outerShdw blurRad="38100" dist="38100" dir="2700000" algn="tl">
                    <a:srgbClr val="000000">
                      <a:alpha val="43137"/>
                    </a:srgbClr>
                  </a:outerShdw>
                </a:effectLst>
                <a:latin typeface="+mn-lt"/>
              </a:rPr>
            </a:br>
            <a:r>
              <a:rPr lang="en-US" sz="4400" b="1" dirty="0">
                <a:effectLst>
                  <a:outerShdw blurRad="38100" dist="38100" dir="2700000" algn="tl">
                    <a:srgbClr val="000000">
                      <a:alpha val="43137"/>
                    </a:srgbClr>
                  </a:outerShdw>
                </a:effectLst>
                <a:latin typeface="+mn-lt"/>
              </a:rPr>
              <a:t>Spore Forming </a:t>
            </a:r>
            <a:br>
              <a:rPr lang="en-US" sz="4400" b="1" dirty="0">
                <a:effectLst>
                  <a:outerShdw blurRad="38100" dist="38100" dir="2700000" algn="tl">
                    <a:srgbClr val="000000">
                      <a:alpha val="43137"/>
                    </a:srgbClr>
                  </a:outerShdw>
                </a:effectLst>
                <a:latin typeface="+mn-lt"/>
              </a:rPr>
            </a:br>
            <a:r>
              <a:rPr lang="en-US" sz="4400" b="1" dirty="0">
                <a:effectLst>
                  <a:outerShdw blurRad="38100" dist="38100" dir="2700000" algn="tl">
                    <a:srgbClr val="000000">
                      <a:alpha val="43137"/>
                    </a:srgbClr>
                  </a:outerShdw>
                </a:effectLst>
                <a:latin typeface="+mn-lt"/>
              </a:rPr>
              <a:t>Gram Positive Bacilli</a:t>
            </a:r>
          </a:p>
        </p:txBody>
      </p:sp>
      <p:sp>
        <p:nvSpPr>
          <p:cNvPr id="7" name="Subtitle 3">
            <a:extLst>
              <a:ext uri="{FF2B5EF4-FFF2-40B4-BE49-F238E27FC236}">
                <a16:creationId xmlns:a16="http://schemas.microsoft.com/office/drawing/2014/main" id="{9839A56D-0179-47FA-A036-667B6A7193C6}"/>
              </a:ext>
            </a:extLst>
          </p:cNvPr>
          <p:cNvSpPr>
            <a:spLocks noGrp="1"/>
          </p:cNvSpPr>
          <p:nvPr>
            <p:ph type="subTitle" idx="1"/>
          </p:nvPr>
        </p:nvSpPr>
        <p:spPr>
          <a:xfrm>
            <a:off x="517632" y="533400"/>
            <a:ext cx="8153400" cy="1219200"/>
          </a:xfrm>
        </p:spPr>
        <p:txBody>
          <a:bodyPr>
            <a:normAutofit/>
          </a:bodyPr>
          <a:lstStyle/>
          <a:p>
            <a:r>
              <a:rPr lang="en-US" sz="2400" b="1" dirty="0">
                <a:solidFill>
                  <a:schemeClr val="tx1"/>
                </a:solidFill>
                <a:effectLst>
                  <a:outerShdw blurRad="38100" dist="38100" dir="2700000" algn="tl">
                    <a:srgbClr val="000000">
                      <a:alpha val="43137"/>
                    </a:srgbClr>
                  </a:outerShdw>
                </a:effectLst>
              </a:rPr>
              <a:t>Philippine Society for Microbiology &amp; Infectious Diseases</a:t>
            </a:r>
          </a:p>
          <a:p>
            <a:r>
              <a:rPr lang="en-US" sz="2400" b="1">
                <a:effectLst>
                  <a:outerShdw blurRad="38100" dist="38100" dir="2700000" algn="tl">
                    <a:srgbClr val="000000">
                      <a:alpha val="43137"/>
                    </a:srgbClr>
                  </a:outerShdw>
                </a:effectLst>
              </a:rPr>
              <a:t>Standing</a:t>
            </a:r>
            <a:r>
              <a:rPr lang="en-US" sz="2400" b="1">
                <a:solidFill>
                  <a:schemeClr val="tx1"/>
                </a:solidFill>
                <a:effectLst>
                  <a:outerShdw blurRad="38100" dist="38100" dir="2700000" algn="tl">
                    <a:srgbClr val="000000">
                      <a:alpha val="43137"/>
                    </a:srgbClr>
                  </a:outerShdw>
                </a:effectLst>
              </a:rPr>
              <a:t> </a:t>
            </a:r>
            <a:r>
              <a:rPr lang="en-US" sz="2400" b="1" dirty="0">
                <a:solidFill>
                  <a:schemeClr val="tx1"/>
                </a:solidFill>
                <a:effectLst>
                  <a:outerShdw blurRad="38100" dist="38100" dir="2700000" algn="tl">
                    <a:srgbClr val="000000">
                      <a:alpha val="43137"/>
                    </a:srgbClr>
                  </a:outerShdw>
                </a:effectLst>
              </a:rPr>
              <a:t>Committee on Training &amp; Curriculum Development</a:t>
            </a:r>
          </a:p>
        </p:txBody>
      </p:sp>
    </p:spTree>
    <p:extLst>
      <p:ext uri="{BB962C8B-B14F-4D97-AF65-F5344CB8AC3E}">
        <p14:creationId xmlns:p14="http://schemas.microsoft.com/office/powerpoint/2010/main" val="4186034033"/>
      </p:ext>
    </p:extLst>
  </p:cSld>
  <p:clrMapOvr>
    <a:masterClrMapping/>
  </p:clrMapOvr>
  <mc:AlternateContent xmlns:mc="http://schemas.openxmlformats.org/markup-compatibility/2006" xmlns:p14="http://schemas.microsoft.com/office/powerpoint/2010/main">
    <mc:Choice Requires="p14">
      <p:transition spd="slow" p14:dur="2000" advTm="13116"/>
    </mc:Choice>
    <mc:Fallback xmlns="">
      <p:transition spd="slow" advTm="1311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A48D-A1FD-4A05-8818-68CB31966C67}"/>
              </a:ext>
            </a:extLst>
          </p:cNvPr>
          <p:cNvSpPr>
            <a:spLocks noGrp="1"/>
          </p:cNvSpPr>
          <p:nvPr>
            <p:ph type="title"/>
          </p:nvPr>
        </p:nvSpPr>
        <p:spPr>
          <a:xfrm>
            <a:off x="404446" y="152044"/>
            <a:ext cx="7886700" cy="936136"/>
          </a:xfrm>
        </p:spPr>
        <p:txBody>
          <a:bodyPr>
            <a:normAutofit/>
          </a:bodyPr>
          <a:lstStyle/>
          <a:p>
            <a:r>
              <a:rPr lang="en-US" sz="4000" b="1" dirty="0">
                <a:latin typeface="+mn-lt"/>
              </a:rPr>
              <a:t>Cutaneous Anthrax</a:t>
            </a:r>
            <a:endParaRPr lang="en-PH" sz="4000" b="1" dirty="0">
              <a:latin typeface="+mn-lt"/>
            </a:endParaRPr>
          </a:p>
        </p:txBody>
      </p:sp>
      <p:sp>
        <p:nvSpPr>
          <p:cNvPr id="3" name="Content Placeholder 2">
            <a:extLst>
              <a:ext uri="{FF2B5EF4-FFF2-40B4-BE49-F238E27FC236}">
                <a16:creationId xmlns:a16="http://schemas.microsoft.com/office/drawing/2014/main" id="{0592AC8F-7ABD-4103-85AD-548098FDAC05}"/>
              </a:ext>
            </a:extLst>
          </p:cNvPr>
          <p:cNvSpPr>
            <a:spLocks noGrp="1"/>
          </p:cNvSpPr>
          <p:nvPr>
            <p:ph idx="1"/>
          </p:nvPr>
        </p:nvSpPr>
        <p:spPr>
          <a:xfrm>
            <a:off x="404446" y="1088179"/>
            <a:ext cx="4716194" cy="5553921"/>
          </a:xfrm>
        </p:spPr>
        <p:txBody>
          <a:bodyPr>
            <a:noAutofit/>
          </a:bodyPr>
          <a:lstStyle/>
          <a:p>
            <a:r>
              <a:rPr lang="en-US" sz="2000" dirty="0"/>
              <a:t>95% of cases</a:t>
            </a:r>
          </a:p>
          <a:p>
            <a:r>
              <a:rPr lang="en-US" sz="2000" dirty="0"/>
              <a:t>Mortality rates decrease to &lt;5% after penicillin treatment</a:t>
            </a:r>
          </a:p>
          <a:p>
            <a:r>
              <a:rPr lang="en-PH" sz="2000" dirty="0"/>
              <a:t>Anthrax spores are introduced into the skin often by trivial trauma</a:t>
            </a:r>
          </a:p>
          <a:p>
            <a:r>
              <a:rPr lang="en-PH" sz="2000" dirty="0"/>
              <a:t>Incubation period 2 to 5 days</a:t>
            </a:r>
          </a:p>
          <a:p>
            <a:r>
              <a:rPr lang="en-PH" sz="2000" dirty="0"/>
              <a:t>Initial lesion – small pruritic papule at site of inoculation</a:t>
            </a:r>
          </a:p>
          <a:p>
            <a:r>
              <a:rPr lang="en-PH" sz="2000" dirty="0"/>
              <a:t>After 1 to 2 days, vesicles (with serosanguinous fluid) form around the lesions </a:t>
            </a:r>
          </a:p>
          <a:p>
            <a:pPr lvl="1"/>
            <a:r>
              <a:rPr lang="en-PH" sz="2000" dirty="0"/>
              <a:t>Gram stain may reveal numerous bacilli without WBC</a:t>
            </a:r>
          </a:p>
          <a:p>
            <a:pPr lvl="1"/>
            <a:r>
              <a:rPr lang="en-PH" sz="2000" dirty="0"/>
              <a:t>Culture of the fluid will reveal </a:t>
            </a:r>
            <a:r>
              <a:rPr lang="en-PH" sz="2000" i="1" dirty="0"/>
              <a:t>B. anthracis </a:t>
            </a:r>
          </a:p>
          <a:p>
            <a:pPr lvl="1"/>
            <a:r>
              <a:rPr lang="en-PH" sz="2000" dirty="0"/>
              <a:t>Lesion is painless unless with secondary infection</a:t>
            </a:r>
          </a:p>
        </p:txBody>
      </p:sp>
      <p:pic>
        <p:nvPicPr>
          <p:cNvPr id="5" name="Picture 4">
            <a:extLst>
              <a:ext uri="{FF2B5EF4-FFF2-40B4-BE49-F238E27FC236}">
                <a16:creationId xmlns:a16="http://schemas.microsoft.com/office/drawing/2014/main" id="{406205AB-FF42-4973-BC44-28DD91762162}"/>
              </a:ext>
            </a:extLst>
          </p:cNvPr>
          <p:cNvPicPr>
            <a:picLocks noChangeAspect="1"/>
          </p:cNvPicPr>
          <p:nvPr/>
        </p:nvPicPr>
        <p:blipFill>
          <a:blip r:embed="rId5"/>
          <a:stretch>
            <a:fillRect/>
          </a:stretch>
        </p:blipFill>
        <p:spPr>
          <a:xfrm>
            <a:off x="5120640" y="2057402"/>
            <a:ext cx="3605981" cy="3015176"/>
          </a:xfrm>
          <a:prstGeom prst="rect">
            <a:avLst/>
          </a:prstGeom>
        </p:spPr>
      </p:pic>
      <p:pic>
        <p:nvPicPr>
          <p:cNvPr id="9" name="Audio 8">
            <a:hlinkClick r:id="" action="ppaction://media"/>
            <a:extLst>
              <a:ext uri="{FF2B5EF4-FFF2-40B4-BE49-F238E27FC236}">
                <a16:creationId xmlns:a16="http://schemas.microsoft.com/office/drawing/2014/main" id="{272C6BA5-9FAB-7347-92A9-3123FF06E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2856636"/>
      </p:ext>
    </p:extLst>
  </p:cSld>
  <p:clrMapOvr>
    <a:masterClrMapping/>
  </p:clrMapOvr>
  <mc:AlternateContent xmlns:mc="http://schemas.openxmlformats.org/markup-compatibility/2006" xmlns:p14="http://schemas.microsoft.com/office/powerpoint/2010/main">
    <mc:Choice Requires="p14">
      <p:transition spd="slow" p14:dur="2000" advTm="47129"/>
    </mc:Choice>
    <mc:Fallback xmlns="">
      <p:transition spd="slow" advTm="4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547447"/>
            <a:ext cx="7886700" cy="4611932"/>
          </a:xfrm>
        </p:spPr>
        <p:txBody>
          <a:bodyPr>
            <a:normAutofit/>
          </a:bodyPr>
          <a:lstStyle/>
          <a:p>
            <a:r>
              <a:rPr lang="en-PH" sz="2400" dirty="0"/>
              <a:t>Vesicles are thin roofed and easily rupture </a:t>
            </a:r>
            <a:r>
              <a:rPr lang="en-PH" sz="2400" dirty="0">
                <a:sym typeface="Wingdings" panose="05000000000000000000" pitchFamily="2" charset="2"/>
              </a:rPr>
              <a:t> dark brown eschar  black base with a shallow ulcer</a:t>
            </a:r>
          </a:p>
          <a:p>
            <a:pPr lvl="1"/>
            <a:r>
              <a:rPr lang="en-PH" sz="2400" dirty="0"/>
              <a:t>Ulcer is surrounded by induration and edema</a:t>
            </a:r>
            <a:endParaRPr lang="en-US" sz="2400" dirty="0"/>
          </a:p>
          <a:p>
            <a:r>
              <a:rPr lang="en-US" sz="2400" dirty="0"/>
              <a:t>Uncomplicated cases heal over 1 to 3 weeks without leaving a scar</a:t>
            </a:r>
          </a:p>
          <a:p>
            <a:r>
              <a:rPr lang="en-US" sz="2400" dirty="0"/>
              <a:t>Patients often report headache, malaise, low-grade fever</a:t>
            </a:r>
          </a:p>
          <a:p>
            <a:r>
              <a:rPr lang="en-US" sz="2400" dirty="0"/>
              <a:t>Serious disease is marked by extensive edema – malignant edema</a:t>
            </a:r>
          </a:p>
          <a:p>
            <a:pPr lvl="1"/>
            <a:r>
              <a:rPr lang="en-US" sz="2400" dirty="0"/>
              <a:t>May be associated with inflammation of overlying skin with pain, signs of toxemia, secondary seeding to other sites, bacteremia</a:t>
            </a:r>
          </a:p>
          <a:p>
            <a:pPr lvl="1"/>
            <a:r>
              <a:rPr lang="en-US" sz="2400" dirty="0"/>
              <a:t>Fatality rate 10 to 20% if untreated </a:t>
            </a:r>
            <a:endParaRPr lang="en-PH" sz="2400" dirty="0"/>
          </a:p>
        </p:txBody>
      </p:sp>
      <p:sp>
        <p:nvSpPr>
          <p:cNvPr id="6" name="Title 1">
            <a:extLst>
              <a:ext uri="{FF2B5EF4-FFF2-40B4-BE49-F238E27FC236}">
                <a16:creationId xmlns:a16="http://schemas.microsoft.com/office/drawing/2014/main" id="{ABACFAF5-0400-FD43-9DBD-3176C1C9C1AA}"/>
              </a:ext>
            </a:extLst>
          </p:cNvPr>
          <p:cNvSpPr txBox="1">
            <a:spLocks/>
          </p:cNvSpPr>
          <p:nvPr/>
        </p:nvSpPr>
        <p:spPr>
          <a:xfrm>
            <a:off x="404446" y="365126"/>
            <a:ext cx="7886700" cy="9361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latin typeface="+mn-lt"/>
              </a:rPr>
              <a:t>Cutaneous Anthrax</a:t>
            </a:r>
            <a:endParaRPr lang="en-PH" sz="4000" b="1" dirty="0">
              <a:latin typeface="+mn-lt"/>
            </a:endParaRPr>
          </a:p>
        </p:txBody>
      </p:sp>
      <p:pic>
        <p:nvPicPr>
          <p:cNvPr id="5" name="Audio 4">
            <a:hlinkClick r:id="" action="ppaction://media"/>
            <a:extLst>
              <a:ext uri="{FF2B5EF4-FFF2-40B4-BE49-F238E27FC236}">
                <a16:creationId xmlns:a16="http://schemas.microsoft.com/office/drawing/2014/main" id="{0AC29E27-FD9A-7A46-9EDA-4056D3E1E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47222613"/>
      </p:ext>
    </p:extLst>
  </p:cSld>
  <p:clrMapOvr>
    <a:masterClrMapping/>
  </p:clrMapOvr>
  <mc:AlternateContent xmlns:mc="http://schemas.openxmlformats.org/markup-compatibility/2006" xmlns:p14="http://schemas.microsoft.com/office/powerpoint/2010/main">
    <mc:Choice Requires="p14">
      <p:transition spd="slow" p14:dur="2000" advTm="43770"/>
    </mc:Choice>
    <mc:Fallback xmlns="">
      <p:transition spd="slow" advTm="4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301262"/>
            <a:ext cx="7886700" cy="5340838"/>
          </a:xfrm>
        </p:spPr>
        <p:txBody>
          <a:bodyPr>
            <a:normAutofit/>
          </a:bodyPr>
          <a:lstStyle/>
          <a:p>
            <a:r>
              <a:rPr lang="en-US" sz="2200" dirty="0"/>
              <a:t>Clues to cutaneous anthrax:</a:t>
            </a:r>
          </a:p>
          <a:p>
            <a:pPr lvl="1"/>
            <a:r>
              <a:rPr lang="en-US" sz="2200" dirty="0"/>
              <a:t>Painless lesion</a:t>
            </a:r>
          </a:p>
          <a:p>
            <a:pPr lvl="1"/>
            <a:r>
              <a:rPr lang="en-US" sz="2200" dirty="0"/>
              <a:t>Edema out of proportion to size of lesions</a:t>
            </a:r>
          </a:p>
          <a:p>
            <a:pPr lvl="1"/>
            <a:r>
              <a:rPr lang="en-US" sz="2200" dirty="0"/>
              <a:t>Gram stain of vesicular fluid or ulcer swab with gram positive rods with rare WBC</a:t>
            </a:r>
          </a:p>
          <a:p>
            <a:pPr marL="342900" lvl="1" indent="0">
              <a:buNone/>
            </a:pPr>
            <a:endParaRPr lang="en-US" sz="2200" dirty="0"/>
          </a:p>
          <a:p>
            <a:r>
              <a:rPr lang="en-US" sz="2200" dirty="0"/>
              <a:t>Differential diagnosis of cutaneous anthrax</a:t>
            </a:r>
          </a:p>
          <a:p>
            <a:pPr lvl="1"/>
            <a:r>
              <a:rPr lang="en-PH" sz="2200" dirty="0"/>
              <a:t>Brown recluse spider bites – painful lesions</a:t>
            </a:r>
          </a:p>
          <a:p>
            <a:pPr lvl="1"/>
            <a:r>
              <a:rPr lang="en-PH" sz="2200" dirty="0"/>
              <a:t>Tularemia</a:t>
            </a:r>
          </a:p>
          <a:p>
            <a:pPr lvl="1"/>
            <a:r>
              <a:rPr lang="en-PH" sz="2200" dirty="0"/>
              <a:t>Scrub typhus</a:t>
            </a:r>
          </a:p>
          <a:p>
            <a:pPr lvl="1"/>
            <a:r>
              <a:rPr lang="en-PH" sz="2200" dirty="0"/>
              <a:t>Rat-bite fever</a:t>
            </a:r>
          </a:p>
          <a:p>
            <a:pPr lvl="1"/>
            <a:r>
              <a:rPr lang="en-PH" sz="2200" dirty="0"/>
              <a:t>Blastomycosis</a:t>
            </a:r>
          </a:p>
          <a:p>
            <a:pPr lvl="1"/>
            <a:r>
              <a:rPr lang="en-PH" sz="2200" dirty="0"/>
              <a:t>Cutaneous fungus</a:t>
            </a:r>
          </a:p>
          <a:p>
            <a:pPr lvl="1"/>
            <a:r>
              <a:rPr lang="en-PH" sz="2200" i="1" dirty="0"/>
              <a:t>Mycobacterium </a:t>
            </a:r>
            <a:r>
              <a:rPr lang="en-PH" sz="2200" i="1" dirty="0" err="1"/>
              <a:t>marinum</a:t>
            </a:r>
            <a:r>
              <a:rPr lang="en-PH" sz="2200" i="1" dirty="0"/>
              <a:t> </a:t>
            </a:r>
            <a:r>
              <a:rPr lang="en-PH" sz="2200" dirty="0"/>
              <a:t>infection </a:t>
            </a:r>
          </a:p>
          <a:p>
            <a:pPr lvl="1"/>
            <a:endParaRPr lang="en-PH" sz="2000" dirty="0"/>
          </a:p>
        </p:txBody>
      </p:sp>
      <p:sp>
        <p:nvSpPr>
          <p:cNvPr id="6" name="Title 1">
            <a:extLst>
              <a:ext uri="{FF2B5EF4-FFF2-40B4-BE49-F238E27FC236}">
                <a16:creationId xmlns:a16="http://schemas.microsoft.com/office/drawing/2014/main" id="{1ED36581-49C2-9045-B296-B5028BC18492}"/>
              </a:ext>
            </a:extLst>
          </p:cNvPr>
          <p:cNvSpPr txBox="1">
            <a:spLocks/>
          </p:cNvSpPr>
          <p:nvPr/>
        </p:nvSpPr>
        <p:spPr>
          <a:xfrm>
            <a:off x="404446" y="365126"/>
            <a:ext cx="7886700" cy="9361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latin typeface="+mn-lt"/>
              </a:rPr>
              <a:t>Cutaneous Anthrax</a:t>
            </a:r>
            <a:endParaRPr lang="en-PH" sz="4000" b="1" dirty="0">
              <a:latin typeface="+mn-lt"/>
            </a:endParaRPr>
          </a:p>
        </p:txBody>
      </p:sp>
      <p:pic>
        <p:nvPicPr>
          <p:cNvPr id="2" name="Audio 1">
            <a:hlinkClick r:id="" action="ppaction://media"/>
            <a:extLst>
              <a:ext uri="{FF2B5EF4-FFF2-40B4-BE49-F238E27FC236}">
                <a16:creationId xmlns:a16="http://schemas.microsoft.com/office/drawing/2014/main" id="{1837420F-65BC-E643-9929-73861F1BEB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83026769"/>
      </p:ext>
    </p:extLst>
  </p:cSld>
  <p:clrMapOvr>
    <a:masterClrMapping/>
  </p:clrMapOvr>
  <mc:AlternateContent xmlns:mc="http://schemas.openxmlformats.org/markup-compatibility/2006" xmlns:p14="http://schemas.microsoft.com/office/powerpoint/2010/main">
    <mc:Choice Requires="p14">
      <p:transition spd="slow" p14:dur="2000" advTm="32277"/>
    </mc:Choice>
    <mc:Fallback xmlns="">
      <p:transition spd="slow" advTm="3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477108"/>
            <a:ext cx="7886700" cy="5046784"/>
          </a:xfrm>
        </p:spPr>
        <p:txBody>
          <a:bodyPr>
            <a:normAutofit/>
          </a:bodyPr>
          <a:lstStyle/>
          <a:p>
            <a:r>
              <a:rPr lang="en-US" sz="2400" b="1" dirty="0"/>
              <a:t>Laboratory Diagnosis </a:t>
            </a:r>
          </a:p>
          <a:p>
            <a:pPr lvl="1"/>
            <a:r>
              <a:rPr lang="en-PH" sz="2400" dirty="0"/>
              <a:t>Should be done before initiation of antibiotics</a:t>
            </a:r>
          </a:p>
          <a:p>
            <a:pPr lvl="1"/>
            <a:r>
              <a:rPr lang="en-PH" sz="2400" dirty="0"/>
              <a:t>Culture and gram stain of vesicular fluid, swab from edge of the base of an eschar, full-thickness punch biopsy of vesicle or center of eschar</a:t>
            </a:r>
          </a:p>
          <a:p>
            <a:pPr lvl="1"/>
            <a:r>
              <a:rPr lang="en-PH" sz="2400" dirty="0"/>
              <a:t>Demonstration of bacterial lysis in the presence of </a:t>
            </a:r>
            <a:r>
              <a:rPr lang="el-GR" sz="2400" b="0" i="0" u="none" strike="noStrike" baseline="0" dirty="0"/>
              <a:t>γ </a:t>
            </a:r>
            <a:r>
              <a:rPr lang="en-PH" sz="2400" b="0" i="0" u="none" strike="noStrike" baseline="0" dirty="0"/>
              <a:t>phage, detection of capsule by direct fluorescent antibody test, identification of toxin genes by PCR </a:t>
            </a:r>
          </a:p>
          <a:p>
            <a:pPr lvl="1"/>
            <a:r>
              <a:rPr lang="en-PH" sz="2400" dirty="0"/>
              <a:t>Gold standard – culture</a:t>
            </a:r>
          </a:p>
          <a:p>
            <a:pPr lvl="1"/>
            <a:r>
              <a:rPr lang="en-PH" sz="2400" dirty="0"/>
              <a:t>Serology using Acute (D0-D7) and convalescent (Day 14 to 28) serum samples</a:t>
            </a:r>
          </a:p>
          <a:p>
            <a:pPr lvl="1"/>
            <a:r>
              <a:rPr lang="en-PH" sz="2400" dirty="0"/>
              <a:t>PA antibodies can be detected by using ELISA 1 week after symptoms begin</a:t>
            </a:r>
          </a:p>
        </p:txBody>
      </p:sp>
      <p:sp>
        <p:nvSpPr>
          <p:cNvPr id="6" name="Title 1">
            <a:extLst>
              <a:ext uri="{FF2B5EF4-FFF2-40B4-BE49-F238E27FC236}">
                <a16:creationId xmlns:a16="http://schemas.microsoft.com/office/drawing/2014/main" id="{9CE25FF3-E280-6842-9F59-B0791530BA6A}"/>
              </a:ext>
            </a:extLst>
          </p:cNvPr>
          <p:cNvSpPr txBox="1">
            <a:spLocks/>
          </p:cNvSpPr>
          <p:nvPr/>
        </p:nvSpPr>
        <p:spPr>
          <a:xfrm>
            <a:off x="404446" y="365126"/>
            <a:ext cx="7886700" cy="9361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latin typeface="+mn-lt"/>
              </a:rPr>
              <a:t>Cutaneous Anthrax</a:t>
            </a:r>
            <a:endParaRPr lang="en-PH" sz="4000" b="1" dirty="0">
              <a:latin typeface="+mn-lt"/>
            </a:endParaRPr>
          </a:p>
        </p:txBody>
      </p:sp>
      <p:pic>
        <p:nvPicPr>
          <p:cNvPr id="2" name="Audio 1">
            <a:hlinkClick r:id="" action="ppaction://media"/>
            <a:extLst>
              <a:ext uri="{FF2B5EF4-FFF2-40B4-BE49-F238E27FC236}">
                <a16:creationId xmlns:a16="http://schemas.microsoft.com/office/drawing/2014/main" id="{2556578D-93CC-1F42-9C9C-0D72BC4DED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69830130"/>
      </p:ext>
    </p:extLst>
  </p:cSld>
  <p:clrMapOvr>
    <a:masterClrMapping/>
  </p:clrMapOvr>
  <mc:AlternateContent xmlns:mc="http://schemas.openxmlformats.org/markup-compatibility/2006" xmlns:p14="http://schemas.microsoft.com/office/powerpoint/2010/main">
    <mc:Choice Requires="p14">
      <p:transition spd="slow" p14:dur="2000" advTm="46264"/>
    </mc:Choice>
    <mc:Fallback xmlns="">
      <p:transition spd="slow" advTm="46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0AD08C-9A2C-2D43-80AC-7BADE240EB56}"/>
              </a:ext>
            </a:extLst>
          </p:cNvPr>
          <p:cNvSpPr txBox="1">
            <a:spLocks/>
          </p:cNvSpPr>
          <p:nvPr/>
        </p:nvSpPr>
        <p:spPr>
          <a:xfrm>
            <a:off x="404446" y="365126"/>
            <a:ext cx="7886700" cy="93613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dirty="0">
                <a:latin typeface="+mn-lt"/>
              </a:rPr>
              <a:t>Cutaneous Anthrax</a:t>
            </a:r>
            <a:endParaRPr lang="en-PH" sz="4000" b="1" dirty="0">
              <a:latin typeface="+mn-lt"/>
            </a:endParaRPr>
          </a:p>
        </p:txBody>
      </p:sp>
      <p:pic>
        <p:nvPicPr>
          <p:cNvPr id="3" name="Picture 2">
            <a:extLst>
              <a:ext uri="{FF2B5EF4-FFF2-40B4-BE49-F238E27FC236}">
                <a16:creationId xmlns:a16="http://schemas.microsoft.com/office/drawing/2014/main" id="{A2C2D0B3-70B2-774E-B2A1-A73F2CAA7995}"/>
              </a:ext>
            </a:extLst>
          </p:cNvPr>
          <p:cNvPicPr>
            <a:picLocks noChangeAspect="1"/>
          </p:cNvPicPr>
          <p:nvPr/>
        </p:nvPicPr>
        <p:blipFill>
          <a:blip r:embed="rId5"/>
          <a:stretch>
            <a:fillRect/>
          </a:stretch>
        </p:blipFill>
        <p:spPr>
          <a:xfrm>
            <a:off x="173124" y="1597026"/>
            <a:ext cx="8840247" cy="4141622"/>
          </a:xfrm>
          <a:prstGeom prst="rect">
            <a:avLst/>
          </a:prstGeom>
        </p:spPr>
      </p:pic>
      <p:pic>
        <p:nvPicPr>
          <p:cNvPr id="5" name="Audio 4">
            <a:hlinkClick r:id="" action="ppaction://media"/>
            <a:extLst>
              <a:ext uri="{FF2B5EF4-FFF2-40B4-BE49-F238E27FC236}">
                <a16:creationId xmlns:a16="http://schemas.microsoft.com/office/drawing/2014/main" id="{07CFB58F-25A1-4D42-85D1-FF04D1EEBB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2759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D354-FCD1-4AE2-BDAD-D027F59AF235}"/>
              </a:ext>
            </a:extLst>
          </p:cNvPr>
          <p:cNvSpPr>
            <a:spLocks noGrp="1"/>
          </p:cNvSpPr>
          <p:nvPr>
            <p:ph type="title"/>
          </p:nvPr>
        </p:nvSpPr>
        <p:spPr/>
        <p:txBody>
          <a:bodyPr>
            <a:noAutofit/>
          </a:bodyPr>
          <a:lstStyle/>
          <a:p>
            <a:r>
              <a:rPr lang="en-US" sz="4000" b="1" dirty="0">
                <a:latin typeface="+mn-lt"/>
              </a:rPr>
              <a:t>Injectional Anthrax</a:t>
            </a:r>
            <a:endParaRPr lang="en-PH" sz="4000" b="1" dirty="0">
              <a:latin typeface="+mn-lt"/>
            </a:endParaRPr>
          </a:p>
        </p:txBody>
      </p:sp>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640501"/>
            <a:ext cx="7886700" cy="4351338"/>
          </a:xfrm>
        </p:spPr>
        <p:txBody>
          <a:bodyPr>
            <a:normAutofit/>
          </a:bodyPr>
          <a:lstStyle/>
          <a:p>
            <a:r>
              <a:rPr lang="en-US" sz="2600" dirty="0"/>
              <a:t>Rare</a:t>
            </a:r>
          </a:p>
          <a:p>
            <a:r>
              <a:rPr lang="en-US" sz="2600" dirty="0"/>
              <a:t>Described in patients who use injection drugs or contaminated heroin </a:t>
            </a:r>
          </a:p>
          <a:p>
            <a:r>
              <a:rPr lang="en-US" sz="2600" dirty="0"/>
              <a:t>Advanced localized soft tissue infections such as necrotizing fasciitis</a:t>
            </a:r>
          </a:p>
          <a:p>
            <a:r>
              <a:rPr lang="en-US" sz="2600" dirty="0"/>
              <a:t>Some patients had no localized infection related but with features of systemic disease and deteriorate rapidly </a:t>
            </a:r>
          </a:p>
          <a:p>
            <a:r>
              <a:rPr lang="en-US" sz="2600" dirty="0"/>
              <a:t>Treatment – surgical debridement, antibiotics, IV anthrax immunoglobulin</a:t>
            </a:r>
          </a:p>
        </p:txBody>
      </p:sp>
      <p:pic>
        <p:nvPicPr>
          <p:cNvPr id="6" name="Audio 5">
            <a:hlinkClick r:id="" action="ppaction://media"/>
            <a:extLst>
              <a:ext uri="{FF2B5EF4-FFF2-40B4-BE49-F238E27FC236}">
                <a16:creationId xmlns:a16="http://schemas.microsoft.com/office/drawing/2014/main" id="{50EFF9EB-791F-9349-9B72-9AC0BF5CD3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93390861"/>
      </p:ext>
    </p:extLst>
  </p:cSld>
  <p:clrMapOvr>
    <a:masterClrMapping/>
  </p:clrMapOvr>
  <mc:AlternateContent xmlns:mc="http://schemas.openxmlformats.org/markup-compatibility/2006" xmlns:p14="http://schemas.microsoft.com/office/powerpoint/2010/main">
    <mc:Choice Requires="p14">
      <p:transition spd="slow" p14:dur="2000" advTm="32693"/>
    </mc:Choice>
    <mc:Fallback xmlns="">
      <p:transition spd="slow" advTm="3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D354-FCD1-4AE2-BDAD-D027F59AF235}"/>
              </a:ext>
            </a:extLst>
          </p:cNvPr>
          <p:cNvSpPr>
            <a:spLocks noGrp="1"/>
          </p:cNvSpPr>
          <p:nvPr>
            <p:ph type="title"/>
          </p:nvPr>
        </p:nvSpPr>
        <p:spPr>
          <a:xfrm>
            <a:off x="219807" y="0"/>
            <a:ext cx="8704385" cy="1230923"/>
          </a:xfrm>
        </p:spPr>
        <p:txBody>
          <a:bodyPr>
            <a:noAutofit/>
          </a:bodyPr>
          <a:lstStyle/>
          <a:p>
            <a:pPr algn="ctr"/>
            <a:br>
              <a:rPr lang="en-US" sz="3600" b="1" dirty="0">
                <a:latin typeface="+mn-lt"/>
              </a:rPr>
            </a:br>
            <a:r>
              <a:rPr lang="en-US" sz="4000" b="1" dirty="0">
                <a:latin typeface="+mn-lt"/>
              </a:rPr>
              <a:t>Inhalational or Pulmonary Anthrax</a:t>
            </a:r>
            <a:endParaRPr lang="en-PH" sz="4000" b="1" dirty="0">
              <a:latin typeface="+mn-lt"/>
            </a:endParaRPr>
          </a:p>
        </p:txBody>
      </p:sp>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49" y="1509102"/>
            <a:ext cx="7886700" cy="4351338"/>
          </a:xfrm>
        </p:spPr>
        <p:txBody>
          <a:bodyPr>
            <a:normAutofit/>
          </a:bodyPr>
          <a:lstStyle/>
          <a:p>
            <a:r>
              <a:rPr lang="en-US" sz="2800" dirty="0" err="1"/>
              <a:t>Woolsorter’s</a:t>
            </a:r>
            <a:r>
              <a:rPr lang="en-US" sz="2800" dirty="0"/>
              <a:t> disease</a:t>
            </a:r>
          </a:p>
          <a:p>
            <a:r>
              <a:rPr lang="en-US" sz="2800" dirty="0"/>
              <a:t>All cases should raise possibility of deliberate spread of spores because naturally occurring inhalational disease is extremely rare</a:t>
            </a:r>
          </a:p>
          <a:p>
            <a:r>
              <a:rPr lang="en-US" sz="2800" dirty="0"/>
              <a:t>3-level modified staging system by Lucey (2005)</a:t>
            </a:r>
          </a:p>
          <a:p>
            <a:pPr lvl="1"/>
            <a:r>
              <a:rPr lang="en-US" sz="2800" dirty="0"/>
              <a:t>Early prodromal stage</a:t>
            </a:r>
          </a:p>
          <a:p>
            <a:pPr lvl="1"/>
            <a:r>
              <a:rPr lang="en-US" sz="2800" dirty="0"/>
              <a:t>Immediate progressive stage</a:t>
            </a:r>
          </a:p>
          <a:p>
            <a:pPr lvl="1"/>
            <a:r>
              <a:rPr lang="en-US" sz="2800" dirty="0"/>
              <a:t>Late fulminant</a:t>
            </a:r>
          </a:p>
        </p:txBody>
      </p:sp>
      <p:pic>
        <p:nvPicPr>
          <p:cNvPr id="5" name="Audio 4">
            <a:hlinkClick r:id="" action="ppaction://media"/>
            <a:extLst>
              <a:ext uri="{FF2B5EF4-FFF2-40B4-BE49-F238E27FC236}">
                <a16:creationId xmlns:a16="http://schemas.microsoft.com/office/drawing/2014/main" id="{ED9CF9DC-8A8A-E24E-A997-61A71C42B2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66462218"/>
      </p:ext>
    </p:extLst>
  </p:cSld>
  <p:clrMapOvr>
    <a:masterClrMapping/>
  </p:clrMapOvr>
  <mc:AlternateContent xmlns:mc="http://schemas.openxmlformats.org/markup-compatibility/2006" xmlns:p14="http://schemas.microsoft.com/office/powerpoint/2010/main">
    <mc:Choice Requires="p14">
      <p:transition spd="slow" p14:dur="2000" advTm="28461"/>
    </mc:Choice>
    <mc:Fallback xmlns="">
      <p:transition spd="slow" advTm="2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49" y="1371600"/>
            <a:ext cx="7886700" cy="5165833"/>
          </a:xfrm>
        </p:spPr>
        <p:txBody>
          <a:bodyPr>
            <a:noAutofit/>
          </a:bodyPr>
          <a:lstStyle/>
          <a:p>
            <a:r>
              <a:rPr lang="en-US" sz="2000" dirty="0"/>
              <a:t>Early prodromal stage</a:t>
            </a:r>
          </a:p>
          <a:p>
            <a:pPr lvl="1"/>
            <a:r>
              <a:rPr lang="en-US" sz="2000" dirty="0"/>
              <a:t>Inhaled spores &lt;5 µm reach terminal bronchioles and alveoli </a:t>
            </a:r>
            <a:r>
              <a:rPr lang="en-US" sz="2000" dirty="0">
                <a:sym typeface="Wingdings" panose="05000000000000000000" pitchFamily="2" charset="2"/>
              </a:rPr>
              <a:t> phagocytized by alveolar cells  transported to lymph nodes</a:t>
            </a:r>
          </a:p>
          <a:p>
            <a:pPr lvl="1"/>
            <a:r>
              <a:rPr lang="en-US" sz="2000" dirty="0">
                <a:sym typeface="Wingdings" panose="05000000000000000000" pitchFamily="2" charset="2"/>
              </a:rPr>
              <a:t>Incubation period 1 to 6 days</a:t>
            </a:r>
          </a:p>
          <a:p>
            <a:pPr lvl="1"/>
            <a:r>
              <a:rPr lang="en-US" sz="2000" dirty="0">
                <a:sym typeface="Wingdings" panose="05000000000000000000" pitchFamily="2" charset="2"/>
              </a:rPr>
              <a:t>Initial influenza-like symptoms – low-grade fever, malaise, fatigue, myalgia, headache, blurred vision, photophobia</a:t>
            </a:r>
          </a:p>
          <a:p>
            <a:r>
              <a:rPr lang="en-US" sz="2000" dirty="0"/>
              <a:t>Intermediate progressive stage</a:t>
            </a:r>
          </a:p>
          <a:p>
            <a:pPr lvl="1"/>
            <a:r>
              <a:rPr lang="en-US" sz="2000" dirty="0"/>
              <a:t>High-grade fever, respiratory distress, diaphoresis, pleuritic chest pain, confusion</a:t>
            </a:r>
          </a:p>
          <a:p>
            <a:pPr lvl="1"/>
            <a:r>
              <a:rPr lang="en-US" sz="2000" dirty="0"/>
              <a:t>Positive blood cultures</a:t>
            </a:r>
          </a:p>
          <a:p>
            <a:pPr lvl="1"/>
            <a:r>
              <a:rPr lang="en-US" sz="2000" dirty="0"/>
              <a:t>Widened mediastinum and pleural effusions on chest x-ray</a:t>
            </a:r>
          </a:p>
          <a:p>
            <a:r>
              <a:rPr lang="en-US" sz="2000" dirty="0"/>
              <a:t>Late fulminant phase</a:t>
            </a:r>
          </a:p>
          <a:p>
            <a:pPr lvl="1"/>
            <a:r>
              <a:rPr lang="en-US" sz="2000" dirty="0"/>
              <a:t>Respiratory failure requiring intubation, sepsis, meningitis, multiorgan failure with overwhelming bacteremia and toxemia</a:t>
            </a:r>
          </a:p>
          <a:p>
            <a:pPr lvl="1"/>
            <a:r>
              <a:rPr lang="en-US" sz="2000" dirty="0"/>
              <a:t>Death within 24 hours </a:t>
            </a:r>
          </a:p>
          <a:p>
            <a:pPr lvl="1"/>
            <a:r>
              <a:rPr lang="en-US" sz="2000" dirty="0"/>
              <a:t>Aggressive antibiotics and ICU management, antitoxin</a:t>
            </a:r>
          </a:p>
        </p:txBody>
      </p:sp>
      <p:sp>
        <p:nvSpPr>
          <p:cNvPr id="6" name="Title 1">
            <a:extLst>
              <a:ext uri="{FF2B5EF4-FFF2-40B4-BE49-F238E27FC236}">
                <a16:creationId xmlns:a16="http://schemas.microsoft.com/office/drawing/2014/main" id="{4941E455-1631-9F4B-AD80-3A22C9B8A01B}"/>
              </a:ext>
            </a:extLst>
          </p:cNvPr>
          <p:cNvSpPr>
            <a:spLocks noGrp="1"/>
          </p:cNvSpPr>
          <p:nvPr>
            <p:ph type="title"/>
          </p:nvPr>
        </p:nvSpPr>
        <p:spPr>
          <a:xfrm>
            <a:off x="219807" y="0"/>
            <a:ext cx="8704385" cy="1230923"/>
          </a:xfrm>
        </p:spPr>
        <p:txBody>
          <a:bodyPr>
            <a:noAutofit/>
          </a:bodyPr>
          <a:lstStyle/>
          <a:p>
            <a:pPr algn="ctr"/>
            <a:br>
              <a:rPr lang="en-US" sz="3600" b="1" dirty="0">
                <a:latin typeface="+mn-lt"/>
              </a:rPr>
            </a:br>
            <a:r>
              <a:rPr lang="en-US" sz="4000" b="1" dirty="0">
                <a:latin typeface="+mn-lt"/>
              </a:rPr>
              <a:t>Inhalational or Pulmonary Anthrax</a:t>
            </a:r>
            <a:endParaRPr lang="en-PH" sz="4000" b="1" dirty="0">
              <a:latin typeface="+mn-lt"/>
            </a:endParaRPr>
          </a:p>
        </p:txBody>
      </p:sp>
      <p:pic>
        <p:nvPicPr>
          <p:cNvPr id="5" name="Audio 4">
            <a:hlinkClick r:id="" action="ppaction://media"/>
            <a:extLst>
              <a:ext uri="{FF2B5EF4-FFF2-40B4-BE49-F238E27FC236}">
                <a16:creationId xmlns:a16="http://schemas.microsoft.com/office/drawing/2014/main" id="{67F25C8E-4106-8244-968A-CD80766505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68264637"/>
      </p:ext>
    </p:extLst>
  </p:cSld>
  <p:clrMapOvr>
    <a:masterClrMapping/>
  </p:clrMapOvr>
  <mc:AlternateContent xmlns:mc="http://schemas.openxmlformats.org/markup-compatibility/2006" xmlns:p14="http://schemas.microsoft.com/office/powerpoint/2010/main">
    <mc:Choice Requires="p14">
      <p:transition spd="slow" p14:dur="2000" advTm="66301"/>
    </mc:Choice>
    <mc:Fallback xmlns="">
      <p:transition spd="slow" advTm="66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47345" y="4408740"/>
            <a:ext cx="7610106" cy="2055122"/>
          </a:xfrm>
        </p:spPr>
        <p:txBody>
          <a:bodyPr>
            <a:normAutofit/>
          </a:bodyPr>
          <a:lstStyle/>
          <a:p>
            <a:r>
              <a:rPr lang="en-US" sz="2400" dirty="0"/>
              <a:t>Radiology</a:t>
            </a:r>
          </a:p>
          <a:p>
            <a:pPr lvl="1"/>
            <a:r>
              <a:rPr lang="en-US" sz="2400" dirty="0"/>
              <a:t>Chest x-ray – widened mediastinum, bilateral pleural effusions (serosanguinous or hemorrhagic) </a:t>
            </a:r>
          </a:p>
          <a:p>
            <a:pPr lvl="1"/>
            <a:r>
              <a:rPr lang="en-US" sz="2400" dirty="0"/>
              <a:t>Consolidation and infiltrates are not prominent as anthrax is not a parenchymal lung disease</a:t>
            </a:r>
          </a:p>
          <a:p>
            <a:pPr marL="0" indent="0">
              <a:buNone/>
            </a:pPr>
            <a:endParaRPr lang="en-US" sz="2400" dirty="0"/>
          </a:p>
        </p:txBody>
      </p:sp>
      <p:sp>
        <p:nvSpPr>
          <p:cNvPr id="7" name="Title 1">
            <a:extLst>
              <a:ext uri="{FF2B5EF4-FFF2-40B4-BE49-F238E27FC236}">
                <a16:creationId xmlns:a16="http://schemas.microsoft.com/office/drawing/2014/main" id="{121D3C86-EFEC-B145-B3F0-DA910349A3A8}"/>
              </a:ext>
            </a:extLst>
          </p:cNvPr>
          <p:cNvSpPr>
            <a:spLocks noGrp="1"/>
          </p:cNvSpPr>
          <p:nvPr>
            <p:ph type="title"/>
          </p:nvPr>
        </p:nvSpPr>
        <p:spPr>
          <a:xfrm>
            <a:off x="219807" y="0"/>
            <a:ext cx="8704385" cy="1230923"/>
          </a:xfrm>
        </p:spPr>
        <p:txBody>
          <a:bodyPr>
            <a:noAutofit/>
          </a:bodyPr>
          <a:lstStyle/>
          <a:p>
            <a:pPr algn="ctr"/>
            <a:br>
              <a:rPr lang="en-US" sz="3600" b="1" dirty="0">
                <a:latin typeface="+mn-lt"/>
              </a:rPr>
            </a:br>
            <a:r>
              <a:rPr lang="en-US" sz="4000" b="1" dirty="0">
                <a:latin typeface="+mn-lt"/>
              </a:rPr>
              <a:t>Inhalational or Pulmonary Anthrax</a:t>
            </a:r>
            <a:endParaRPr lang="en-PH" sz="4000" b="1" dirty="0">
              <a:latin typeface="+mn-lt"/>
            </a:endParaRPr>
          </a:p>
        </p:txBody>
      </p:sp>
      <p:pic>
        <p:nvPicPr>
          <p:cNvPr id="4" name="Picture 3">
            <a:extLst>
              <a:ext uri="{FF2B5EF4-FFF2-40B4-BE49-F238E27FC236}">
                <a16:creationId xmlns:a16="http://schemas.microsoft.com/office/drawing/2014/main" id="{64CEF73D-B7F1-C24E-A9AF-32878F403D26}"/>
              </a:ext>
            </a:extLst>
          </p:cNvPr>
          <p:cNvPicPr>
            <a:picLocks noChangeAspect="1"/>
          </p:cNvPicPr>
          <p:nvPr/>
        </p:nvPicPr>
        <p:blipFill>
          <a:blip r:embed="rId5"/>
          <a:stretch>
            <a:fillRect/>
          </a:stretch>
        </p:blipFill>
        <p:spPr>
          <a:xfrm>
            <a:off x="65624" y="1454992"/>
            <a:ext cx="9003219" cy="2741227"/>
          </a:xfrm>
          <a:prstGeom prst="rect">
            <a:avLst/>
          </a:prstGeom>
        </p:spPr>
      </p:pic>
      <p:pic>
        <p:nvPicPr>
          <p:cNvPr id="2" name="Audio 1">
            <a:hlinkClick r:id="" action="ppaction://media"/>
            <a:extLst>
              <a:ext uri="{FF2B5EF4-FFF2-40B4-BE49-F238E27FC236}">
                <a16:creationId xmlns:a16="http://schemas.microsoft.com/office/drawing/2014/main" id="{401CD26B-16B7-4C44-A2F2-31C12ADFD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07443105"/>
      </p:ext>
    </p:extLst>
  </p:cSld>
  <p:clrMapOvr>
    <a:masterClrMapping/>
  </p:clrMapOvr>
  <mc:AlternateContent xmlns:mc="http://schemas.openxmlformats.org/markup-compatibility/2006" xmlns:p14="http://schemas.microsoft.com/office/powerpoint/2010/main">
    <mc:Choice Requires="p14">
      <p:transition spd="slow" p14:dur="2000" advTm="18952"/>
    </mc:Choice>
    <mc:Fallback xmlns="">
      <p:transition spd="slow" advTm="18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D354-FCD1-4AE2-BDAD-D027F59AF235}"/>
              </a:ext>
            </a:extLst>
          </p:cNvPr>
          <p:cNvSpPr>
            <a:spLocks noGrp="1"/>
          </p:cNvSpPr>
          <p:nvPr>
            <p:ph type="title"/>
          </p:nvPr>
        </p:nvSpPr>
        <p:spPr>
          <a:xfrm>
            <a:off x="628650" y="0"/>
            <a:ext cx="7886700" cy="1325563"/>
          </a:xfrm>
        </p:spPr>
        <p:txBody>
          <a:bodyPr>
            <a:noAutofit/>
          </a:bodyPr>
          <a:lstStyle/>
          <a:p>
            <a:br>
              <a:rPr lang="en-US" sz="4000" b="1" dirty="0">
                <a:latin typeface="+mn-lt"/>
              </a:rPr>
            </a:br>
            <a:r>
              <a:rPr lang="en-US" sz="4000" b="1" dirty="0">
                <a:latin typeface="+mn-lt"/>
              </a:rPr>
              <a:t>Gastrointestinal Anthrax</a:t>
            </a:r>
            <a:endParaRPr lang="en-PH" sz="4000" b="1" dirty="0">
              <a:latin typeface="+mn-lt"/>
            </a:endParaRPr>
          </a:p>
        </p:txBody>
      </p:sp>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561856"/>
            <a:ext cx="7886700" cy="4351338"/>
          </a:xfrm>
        </p:spPr>
        <p:txBody>
          <a:bodyPr>
            <a:normAutofit/>
          </a:bodyPr>
          <a:lstStyle/>
          <a:p>
            <a:r>
              <a:rPr lang="en-US" sz="2800" dirty="0"/>
              <a:t>Oropharyngeal or intestinal</a:t>
            </a:r>
          </a:p>
          <a:p>
            <a:r>
              <a:rPr lang="en-US" sz="2800" dirty="0"/>
              <a:t>Common in grazing herbivores (usual host for anthrax)</a:t>
            </a:r>
          </a:p>
          <a:p>
            <a:r>
              <a:rPr lang="en-US" sz="2800" dirty="0"/>
              <a:t>More likely to be associated with bacteremia, sepsis, seeding of other sites</a:t>
            </a:r>
          </a:p>
          <a:p>
            <a:r>
              <a:rPr lang="en-US" sz="2800" dirty="0"/>
              <a:t>Mortality rate 40% without treatment</a:t>
            </a:r>
          </a:p>
          <a:p>
            <a:r>
              <a:rPr lang="en-US" sz="2800" dirty="0"/>
              <a:t>Most human cases are associated with ingestion of undercooked meat from infected animal</a:t>
            </a:r>
          </a:p>
          <a:p>
            <a:endParaRPr lang="en-US" sz="2400" dirty="0"/>
          </a:p>
        </p:txBody>
      </p:sp>
      <p:pic>
        <p:nvPicPr>
          <p:cNvPr id="5" name="Audio 4">
            <a:hlinkClick r:id="" action="ppaction://media"/>
            <a:extLst>
              <a:ext uri="{FF2B5EF4-FFF2-40B4-BE49-F238E27FC236}">
                <a16:creationId xmlns:a16="http://schemas.microsoft.com/office/drawing/2014/main" id="{10CA9F97-FA2A-6E44-8511-892F9B75C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28328185"/>
      </p:ext>
    </p:extLst>
  </p:cSld>
  <p:clrMapOvr>
    <a:masterClrMapping/>
  </p:clrMapOvr>
  <mc:AlternateContent xmlns:mc="http://schemas.openxmlformats.org/markup-compatibility/2006" xmlns:p14="http://schemas.microsoft.com/office/powerpoint/2010/main">
    <mc:Choice Requires="p14">
      <p:transition spd="slow" p14:dur="2000" advTm="30723"/>
    </mc:Choice>
    <mc:Fallback xmlns="">
      <p:transition spd="slow" advTm="3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9D0174-EC87-BF4E-A89A-70DCC22419B4}"/>
              </a:ext>
            </a:extLst>
          </p:cNvPr>
          <p:cNvPicPr>
            <a:picLocks noChangeAspect="1"/>
          </p:cNvPicPr>
          <p:nvPr/>
        </p:nvPicPr>
        <p:blipFill>
          <a:blip r:embed="rId5"/>
          <a:stretch>
            <a:fillRect/>
          </a:stretch>
        </p:blipFill>
        <p:spPr>
          <a:xfrm>
            <a:off x="429768" y="2640747"/>
            <a:ext cx="8540496" cy="1205642"/>
          </a:xfrm>
          <a:prstGeom prst="rect">
            <a:avLst/>
          </a:prstGeom>
        </p:spPr>
      </p:pic>
      <p:sp>
        <p:nvSpPr>
          <p:cNvPr id="2" name="Title 1"/>
          <p:cNvSpPr>
            <a:spLocks noGrp="1"/>
          </p:cNvSpPr>
          <p:nvPr>
            <p:ph type="title"/>
          </p:nvPr>
        </p:nvSpPr>
        <p:spPr>
          <a:xfrm>
            <a:off x="0" y="2580787"/>
            <a:ext cx="9144000" cy="1325563"/>
          </a:xfrm>
          <a:solidFill>
            <a:schemeClr val="bg1"/>
          </a:solidFill>
        </p:spPr>
        <p:txBody>
          <a:bodyPr>
            <a:noAutofit/>
          </a:bodyPr>
          <a:lstStyle/>
          <a:p>
            <a:pPr algn="ctr"/>
            <a:r>
              <a:rPr lang="en-US" sz="4800" b="1" dirty="0">
                <a:latin typeface="+mn-lt"/>
              </a:rPr>
              <a:t>SPORE FORMING GRAM </a:t>
            </a:r>
            <a:br>
              <a:rPr lang="en-US" sz="4800" b="1" dirty="0">
                <a:latin typeface="+mn-lt"/>
              </a:rPr>
            </a:br>
            <a:r>
              <a:rPr lang="en-US" sz="4800" b="1" dirty="0">
                <a:latin typeface="+mn-lt"/>
              </a:rPr>
              <a:t>POSITIVE BACILLI</a:t>
            </a:r>
            <a:endParaRPr lang="en-US" sz="4800" dirty="0"/>
          </a:p>
        </p:txBody>
      </p:sp>
      <p:pic>
        <p:nvPicPr>
          <p:cNvPr id="6" name="Audio 5">
            <a:hlinkClick r:id="" action="ppaction://media"/>
            <a:extLst>
              <a:ext uri="{FF2B5EF4-FFF2-40B4-BE49-F238E27FC236}">
                <a16:creationId xmlns:a16="http://schemas.microsoft.com/office/drawing/2014/main" id="{992AAC01-2C5A-7F41-859B-8C7C8146F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74930568"/>
      </p:ext>
    </p:extLst>
  </p:cSld>
  <p:clrMapOvr>
    <a:masterClrMapping/>
  </p:clrMapOvr>
  <mc:AlternateContent xmlns:mc="http://schemas.openxmlformats.org/markup-compatibility/2006" xmlns:p14="http://schemas.microsoft.com/office/powerpoint/2010/main">
    <mc:Choice Requires="p14">
      <p:transition spd="slow" p14:dur="2000" advTm="6453"/>
    </mc:Choice>
    <mc:Fallback xmlns="">
      <p:transition spd="slow" advTm="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491516"/>
            <a:ext cx="7886700" cy="3203575"/>
          </a:xfrm>
        </p:spPr>
        <p:txBody>
          <a:bodyPr>
            <a:noAutofit/>
          </a:bodyPr>
          <a:lstStyle/>
          <a:p>
            <a:r>
              <a:rPr lang="en-US" sz="2200" dirty="0"/>
              <a:t>Incubation period 1 to 5 days </a:t>
            </a:r>
          </a:p>
          <a:p>
            <a:r>
              <a:rPr lang="en-US" sz="2200" dirty="0"/>
              <a:t>Oropharynx</a:t>
            </a:r>
          </a:p>
          <a:p>
            <a:pPr lvl="1"/>
            <a:r>
              <a:rPr lang="en-US" sz="2200" dirty="0"/>
              <a:t>Pharyngitis, dysphagia, odynophagia, fever, respiratory distress due to edema and lymphadenitis</a:t>
            </a:r>
          </a:p>
          <a:p>
            <a:pPr lvl="1"/>
            <a:r>
              <a:rPr lang="en-US" sz="2200" dirty="0" err="1"/>
              <a:t>Pseudomembranes</a:t>
            </a:r>
            <a:r>
              <a:rPr lang="en-US" sz="2200" dirty="0"/>
              <a:t> appear over ulcer after 1</a:t>
            </a:r>
            <a:r>
              <a:rPr lang="en-US" sz="2200" baseline="30000" dirty="0"/>
              <a:t>st</a:t>
            </a:r>
            <a:r>
              <a:rPr lang="en-US" sz="2200" dirty="0"/>
              <a:t> week</a:t>
            </a:r>
          </a:p>
          <a:p>
            <a:r>
              <a:rPr lang="en-US" sz="2200" dirty="0"/>
              <a:t>Intestinal disease</a:t>
            </a:r>
          </a:p>
          <a:p>
            <a:pPr lvl="1"/>
            <a:r>
              <a:rPr lang="en-US" sz="2200" dirty="0"/>
              <a:t>Nausea, vomiting, fever, severe abdominal pain, hematemesis, ascites, bloody diarrhea</a:t>
            </a:r>
          </a:p>
          <a:p>
            <a:pPr lvl="1"/>
            <a:r>
              <a:rPr lang="en-US" sz="2200" dirty="0"/>
              <a:t>Blood, stool, ascitic fluid may be tested for culture and PCR</a:t>
            </a:r>
          </a:p>
        </p:txBody>
      </p:sp>
      <p:sp>
        <p:nvSpPr>
          <p:cNvPr id="7" name="Title 1">
            <a:extLst>
              <a:ext uri="{FF2B5EF4-FFF2-40B4-BE49-F238E27FC236}">
                <a16:creationId xmlns:a16="http://schemas.microsoft.com/office/drawing/2014/main" id="{6FE733A6-DFC7-E64A-B317-F8F72DCFAAF0}"/>
              </a:ext>
            </a:extLst>
          </p:cNvPr>
          <p:cNvSpPr>
            <a:spLocks noGrp="1"/>
          </p:cNvSpPr>
          <p:nvPr>
            <p:ph type="title"/>
          </p:nvPr>
        </p:nvSpPr>
        <p:spPr>
          <a:xfrm>
            <a:off x="628650" y="0"/>
            <a:ext cx="7886700" cy="1325563"/>
          </a:xfrm>
        </p:spPr>
        <p:txBody>
          <a:bodyPr>
            <a:noAutofit/>
          </a:bodyPr>
          <a:lstStyle/>
          <a:p>
            <a:br>
              <a:rPr lang="en-US" sz="4000" b="1" dirty="0">
                <a:latin typeface="+mn-lt"/>
              </a:rPr>
            </a:br>
            <a:r>
              <a:rPr lang="en-US" sz="4000" b="1" dirty="0">
                <a:latin typeface="+mn-lt"/>
              </a:rPr>
              <a:t>Gastrointestinal Anthrax</a:t>
            </a:r>
            <a:endParaRPr lang="en-PH" sz="4000" b="1" dirty="0">
              <a:latin typeface="+mn-lt"/>
            </a:endParaRPr>
          </a:p>
        </p:txBody>
      </p:sp>
      <p:pic>
        <p:nvPicPr>
          <p:cNvPr id="8" name="Picture 7">
            <a:extLst>
              <a:ext uri="{FF2B5EF4-FFF2-40B4-BE49-F238E27FC236}">
                <a16:creationId xmlns:a16="http://schemas.microsoft.com/office/drawing/2014/main" id="{8F56F4AC-08BD-684B-B352-047DF10FEB4F}"/>
              </a:ext>
            </a:extLst>
          </p:cNvPr>
          <p:cNvPicPr>
            <a:picLocks noChangeAspect="1"/>
          </p:cNvPicPr>
          <p:nvPr/>
        </p:nvPicPr>
        <p:blipFill>
          <a:blip r:embed="rId5"/>
          <a:stretch>
            <a:fillRect/>
          </a:stretch>
        </p:blipFill>
        <p:spPr>
          <a:xfrm>
            <a:off x="220717" y="4966146"/>
            <a:ext cx="8702566" cy="1675953"/>
          </a:xfrm>
          <a:prstGeom prst="rect">
            <a:avLst/>
          </a:prstGeom>
          <a:ln w="19050">
            <a:solidFill>
              <a:schemeClr val="bg2">
                <a:lumMod val="25000"/>
              </a:schemeClr>
            </a:solidFill>
          </a:ln>
        </p:spPr>
      </p:pic>
      <p:pic>
        <p:nvPicPr>
          <p:cNvPr id="10" name="Audio 9">
            <a:hlinkClick r:id="" action="ppaction://media"/>
            <a:extLst>
              <a:ext uri="{FF2B5EF4-FFF2-40B4-BE49-F238E27FC236}">
                <a16:creationId xmlns:a16="http://schemas.microsoft.com/office/drawing/2014/main" id="{AF9C1E97-09E6-364E-A997-1E6DF1BA5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14431545"/>
      </p:ext>
    </p:extLst>
  </p:cSld>
  <p:clrMapOvr>
    <a:masterClrMapping/>
  </p:clrMapOvr>
  <mc:AlternateContent xmlns:mc="http://schemas.openxmlformats.org/markup-compatibility/2006" xmlns:p14="http://schemas.microsoft.com/office/powerpoint/2010/main">
    <mc:Choice Requires="p14">
      <p:transition spd="slow" p14:dur="2000" advTm="36898"/>
    </mc:Choice>
    <mc:Fallback xmlns="">
      <p:transition spd="slow" advTm="3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328626"/>
            <a:ext cx="7886700" cy="4351338"/>
          </a:xfrm>
        </p:spPr>
        <p:txBody>
          <a:bodyPr>
            <a:normAutofit/>
          </a:bodyPr>
          <a:lstStyle/>
          <a:p>
            <a:r>
              <a:rPr lang="en-US" sz="2400" dirty="0"/>
              <a:t>Uncommon sequelae of cutaneous anthrax but frequent complication of bacteremia in inhalational or GI disease</a:t>
            </a:r>
          </a:p>
          <a:p>
            <a:r>
              <a:rPr lang="en-US" sz="2400" dirty="0"/>
              <a:t>Severe headache, altered mental status, meningeal signs</a:t>
            </a:r>
          </a:p>
          <a:p>
            <a:r>
              <a:rPr lang="en-US" sz="2400" dirty="0"/>
              <a:t>Spread to the CNS may be due to hemorrhagic necrosis that permits the bacilli to pass the meninges</a:t>
            </a:r>
          </a:p>
          <a:p>
            <a:r>
              <a:rPr lang="en-US" sz="2400" dirty="0"/>
              <a:t>Hallmark: hemorrhagic component associated with large gram-positive bacilli </a:t>
            </a:r>
          </a:p>
          <a:p>
            <a:r>
              <a:rPr lang="en-US" sz="2400" dirty="0"/>
              <a:t>Cerebral edema may also be prominent</a:t>
            </a:r>
          </a:p>
          <a:p>
            <a:r>
              <a:rPr lang="en-US" sz="2400" dirty="0"/>
              <a:t>Death may occur within 24 hours </a:t>
            </a:r>
          </a:p>
          <a:p>
            <a:r>
              <a:rPr lang="en-US" sz="2400" dirty="0"/>
              <a:t>Early initiation of 3 or more antibiotics is associated with greater potential for survival </a:t>
            </a:r>
          </a:p>
        </p:txBody>
      </p:sp>
      <p:sp>
        <p:nvSpPr>
          <p:cNvPr id="7" name="Title 1">
            <a:extLst>
              <a:ext uri="{FF2B5EF4-FFF2-40B4-BE49-F238E27FC236}">
                <a16:creationId xmlns:a16="http://schemas.microsoft.com/office/drawing/2014/main" id="{E6EFAA88-9F29-2547-95B9-23BE2187CF39}"/>
              </a:ext>
            </a:extLst>
          </p:cNvPr>
          <p:cNvSpPr>
            <a:spLocks noGrp="1"/>
          </p:cNvSpPr>
          <p:nvPr>
            <p:ph type="title"/>
          </p:nvPr>
        </p:nvSpPr>
        <p:spPr>
          <a:xfrm>
            <a:off x="628650" y="0"/>
            <a:ext cx="7886700" cy="1325563"/>
          </a:xfrm>
        </p:spPr>
        <p:txBody>
          <a:bodyPr>
            <a:noAutofit/>
          </a:bodyPr>
          <a:lstStyle/>
          <a:p>
            <a:r>
              <a:rPr lang="en-US" sz="4000" b="1" dirty="0">
                <a:latin typeface="+mn-lt"/>
              </a:rPr>
              <a:t>Anthrax Meningitis</a:t>
            </a:r>
            <a:endParaRPr lang="en-PH" sz="4000" b="1" dirty="0">
              <a:latin typeface="+mn-lt"/>
            </a:endParaRPr>
          </a:p>
        </p:txBody>
      </p:sp>
      <p:pic>
        <p:nvPicPr>
          <p:cNvPr id="2" name="Audio 1">
            <a:hlinkClick r:id="" action="ppaction://media"/>
            <a:extLst>
              <a:ext uri="{FF2B5EF4-FFF2-40B4-BE49-F238E27FC236}">
                <a16:creationId xmlns:a16="http://schemas.microsoft.com/office/drawing/2014/main" id="{EDD7BE51-9C78-BA47-895A-4581A7C5E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18511131"/>
      </p:ext>
    </p:extLst>
  </p:cSld>
  <p:clrMapOvr>
    <a:masterClrMapping/>
  </p:clrMapOvr>
  <mc:AlternateContent xmlns:mc="http://schemas.openxmlformats.org/markup-compatibility/2006" xmlns:p14="http://schemas.microsoft.com/office/powerpoint/2010/main">
    <mc:Choice Requires="p14">
      <p:transition spd="slow" p14:dur="2000" advTm="42661"/>
    </mc:Choice>
    <mc:Fallback xmlns="">
      <p:transition spd="slow" advTm="4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5CC6F-9A79-457A-8A8A-DDD3AD195FAC}"/>
              </a:ext>
            </a:extLst>
          </p:cNvPr>
          <p:cNvSpPr>
            <a:spLocks noGrp="1"/>
          </p:cNvSpPr>
          <p:nvPr>
            <p:ph idx="1"/>
          </p:nvPr>
        </p:nvSpPr>
        <p:spPr>
          <a:xfrm>
            <a:off x="628650" y="1354016"/>
            <a:ext cx="7886700" cy="5172908"/>
          </a:xfrm>
        </p:spPr>
        <p:txBody>
          <a:bodyPr>
            <a:noAutofit/>
          </a:bodyPr>
          <a:lstStyle/>
          <a:p>
            <a:r>
              <a:rPr lang="en-US" sz="2000" dirty="0"/>
              <a:t>Rapid initiation of antibiotic therapy especially in the severe non-cutaneous cases</a:t>
            </a:r>
          </a:p>
          <a:p>
            <a:r>
              <a:rPr lang="en-US" sz="2000" dirty="0"/>
              <a:t>Drug of choice – penicillin</a:t>
            </a:r>
          </a:p>
          <a:p>
            <a:r>
              <a:rPr lang="en-US" sz="2000" dirty="0"/>
              <a:t>Other drugs with known sensitivity to </a:t>
            </a:r>
            <a:r>
              <a:rPr lang="en-US" sz="2000" i="1" dirty="0"/>
              <a:t>B. anthracis </a:t>
            </a:r>
            <a:r>
              <a:rPr lang="en-US" sz="2000" dirty="0"/>
              <a:t>– tetracyclines, macrolides, aminoglycosides, fluoroquinolones, carbapenems, linezolid, clindamycin, rifampin, </a:t>
            </a:r>
            <a:r>
              <a:rPr lang="en-US" sz="2000" dirty="0" err="1"/>
              <a:t>quinupristin-dalfopristin</a:t>
            </a:r>
            <a:r>
              <a:rPr lang="en-US" sz="2000" dirty="0"/>
              <a:t>, cephalosporins, chloramphenicol</a:t>
            </a:r>
          </a:p>
          <a:p>
            <a:r>
              <a:rPr lang="en-US" sz="2000" dirty="0"/>
              <a:t>Resistant to 3</a:t>
            </a:r>
            <a:r>
              <a:rPr lang="en-US" sz="2000" baseline="30000" dirty="0"/>
              <a:t>rd</a:t>
            </a:r>
            <a:r>
              <a:rPr lang="en-US" sz="2000" dirty="0"/>
              <a:t> generation cephalosporins, aztreonam, cotrimoxazole</a:t>
            </a:r>
          </a:p>
          <a:p>
            <a:r>
              <a:rPr lang="en-US" sz="2000" dirty="0"/>
              <a:t>Most strains have a chromosomally mediated weak inducible </a:t>
            </a:r>
            <a:r>
              <a:rPr lang="el-GR" sz="2000" dirty="0"/>
              <a:t>β</a:t>
            </a:r>
            <a:r>
              <a:rPr lang="en-US" sz="2000" dirty="0"/>
              <a:t>-lactamase and cephalosporinase </a:t>
            </a:r>
          </a:p>
          <a:p>
            <a:r>
              <a:rPr lang="en-US" sz="2000" dirty="0"/>
              <a:t>For bioterrorism-associated anthrax – fluoroquinolones, carbapenem, doxycycline pending resistance testing </a:t>
            </a:r>
          </a:p>
          <a:p>
            <a:pPr lvl="1"/>
            <a:r>
              <a:rPr lang="en-US" sz="2000" dirty="0"/>
              <a:t>It is recommended to use 3 antibiotics – 2 bactericidal and 3</a:t>
            </a:r>
            <a:r>
              <a:rPr lang="en-US" sz="2000" baseline="30000" dirty="0"/>
              <a:t>rd</a:t>
            </a:r>
            <a:r>
              <a:rPr lang="en-US" sz="2000" dirty="0"/>
              <a:t> protein synthesis inhibitor </a:t>
            </a:r>
          </a:p>
          <a:p>
            <a:r>
              <a:rPr lang="en-US" sz="2000" dirty="0"/>
              <a:t>Duration – at least 2 weeks or until patient becomes stable</a:t>
            </a:r>
          </a:p>
        </p:txBody>
      </p:sp>
      <p:sp>
        <p:nvSpPr>
          <p:cNvPr id="6" name="Title 3">
            <a:extLst>
              <a:ext uri="{FF2B5EF4-FFF2-40B4-BE49-F238E27FC236}">
                <a16:creationId xmlns:a16="http://schemas.microsoft.com/office/drawing/2014/main" id="{2AE62DC3-E5A7-6B40-BAA8-ED4C5071B7F5}"/>
              </a:ext>
            </a:extLst>
          </p:cNvPr>
          <p:cNvSpPr txBox="1">
            <a:spLocks/>
          </p:cNvSpPr>
          <p:nvPr/>
        </p:nvSpPr>
        <p:spPr>
          <a:xfrm>
            <a:off x="385930" y="184344"/>
            <a:ext cx="7886700" cy="81621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Bacillus anthracis: </a:t>
            </a:r>
            <a:r>
              <a:rPr lang="en-US" sz="4000" b="1" dirty="0">
                <a:latin typeface="+mn-lt"/>
              </a:rPr>
              <a:t>Treatment</a:t>
            </a:r>
            <a:endParaRPr lang="en-PH" sz="4000" b="1" dirty="0">
              <a:latin typeface="+mn-lt"/>
            </a:endParaRPr>
          </a:p>
        </p:txBody>
      </p:sp>
      <p:pic>
        <p:nvPicPr>
          <p:cNvPr id="2" name="Audio 1">
            <a:hlinkClick r:id="" action="ppaction://media"/>
            <a:extLst>
              <a:ext uri="{FF2B5EF4-FFF2-40B4-BE49-F238E27FC236}">
                <a16:creationId xmlns:a16="http://schemas.microsoft.com/office/drawing/2014/main" id="{2ABD958E-D3A1-5541-A99B-A164BF7F1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34774961"/>
      </p:ext>
    </p:extLst>
  </p:cSld>
  <p:clrMapOvr>
    <a:masterClrMapping/>
  </p:clrMapOvr>
  <mc:AlternateContent xmlns:mc="http://schemas.openxmlformats.org/markup-compatibility/2006" xmlns:p14="http://schemas.microsoft.com/office/powerpoint/2010/main">
    <mc:Choice Requires="p14">
      <p:transition spd="slow" p14:dur="2000" advTm="65698"/>
    </mc:Choice>
    <mc:Fallback xmlns="">
      <p:transition spd="slow" advTm="6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D354-FCD1-4AE2-BDAD-D027F59AF235}"/>
              </a:ext>
            </a:extLst>
          </p:cNvPr>
          <p:cNvSpPr>
            <a:spLocks noGrp="1"/>
          </p:cNvSpPr>
          <p:nvPr>
            <p:ph type="title"/>
          </p:nvPr>
        </p:nvSpPr>
        <p:spPr>
          <a:xfrm>
            <a:off x="211014" y="39213"/>
            <a:ext cx="8721969" cy="1325563"/>
          </a:xfrm>
        </p:spPr>
        <p:txBody>
          <a:bodyPr>
            <a:noAutofit/>
          </a:bodyPr>
          <a:lstStyle/>
          <a:p>
            <a:pPr algn="ctr"/>
            <a:r>
              <a:rPr lang="en-US" sz="4000" b="1" i="1" dirty="0">
                <a:latin typeface="+mn-lt"/>
              </a:rPr>
              <a:t>Bacillus anthracis: </a:t>
            </a:r>
            <a:r>
              <a:rPr lang="en-US" sz="4000" b="1" dirty="0">
                <a:latin typeface="+mn-lt"/>
              </a:rPr>
              <a:t>Agent of Bioterrorism</a:t>
            </a:r>
            <a:endParaRPr lang="en-PH" sz="4000" b="1" dirty="0">
              <a:latin typeface="+mn-lt"/>
            </a:endParaRPr>
          </a:p>
        </p:txBody>
      </p:sp>
      <p:sp>
        <p:nvSpPr>
          <p:cNvPr id="3" name="Content Placeholder 2">
            <a:extLst>
              <a:ext uri="{FF2B5EF4-FFF2-40B4-BE49-F238E27FC236}">
                <a16:creationId xmlns:a16="http://schemas.microsoft.com/office/drawing/2014/main" id="{2615CC6F-9A79-457A-8A8A-DDD3AD195FAC}"/>
              </a:ext>
            </a:extLst>
          </p:cNvPr>
          <p:cNvSpPr>
            <a:spLocks noGrp="1"/>
          </p:cNvSpPr>
          <p:nvPr>
            <p:ph sz="half" idx="1"/>
          </p:nvPr>
        </p:nvSpPr>
        <p:spPr>
          <a:xfrm>
            <a:off x="628649" y="1364776"/>
            <a:ext cx="7886700" cy="5128097"/>
          </a:xfrm>
        </p:spPr>
        <p:txBody>
          <a:bodyPr>
            <a:normAutofit/>
          </a:bodyPr>
          <a:lstStyle/>
          <a:p>
            <a:r>
              <a:rPr lang="en-US" sz="2400" dirty="0">
                <a:sym typeface="Wingdings" panose="05000000000000000000" pitchFamily="2" charset="2"/>
              </a:rPr>
              <a:t>2001 – anthrax-spore laden letters were sent using US postal service to recipients in New York and Washington</a:t>
            </a:r>
          </a:p>
          <a:p>
            <a:pPr lvl="1"/>
            <a:r>
              <a:rPr lang="en-US" sz="2400" dirty="0">
                <a:sym typeface="Wingdings" panose="05000000000000000000" pitchFamily="2" charset="2"/>
              </a:rPr>
              <a:t>22 people developed anthrax – 11 inhalational and 11 cutaneous</a:t>
            </a:r>
          </a:p>
          <a:p>
            <a:pPr lvl="1"/>
            <a:r>
              <a:rPr lang="en-US" sz="2400" dirty="0">
                <a:sym typeface="Wingdings" panose="05000000000000000000" pitchFamily="2" charset="2"/>
              </a:rPr>
              <a:t>5 people died among inhalational cases</a:t>
            </a:r>
          </a:p>
          <a:p>
            <a:r>
              <a:rPr lang="en-US" sz="2400" dirty="0">
                <a:sym typeface="Wingdings" panose="05000000000000000000" pitchFamily="2" charset="2"/>
              </a:rPr>
              <a:t>Dissemination of anthrax as a bioterrorist agent</a:t>
            </a:r>
          </a:p>
          <a:p>
            <a:pPr lvl="1"/>
            <a:r>
              <a:rPr lang="en-US" sz="2400" dirty="0">
                <a:sym typeface="Wingdings" panose="05000000000000000000" pitchFamily="2" charset="2"/>
              </a:rPr>
              <a:t>Spores can be dispersed or sprayed as a powder or liquid</a:t>
            </a:r>
          </a:p>
          <a:p>
            <a:pPr lvl="1"/>
            <a:r>
              <a:rPr lang="en-US" sz="2400" dirty="0">
                <a:sym typeface="Wingdings" panose="05000000000000000000" pitchFamily="2" charset="2"/>
              </a:rPr>
              <a:t>Animals can be infected and released with intent to spread among others</a:t>
            </a:r>
          </a:p>
          <a:p>
            <a:r>
              <a:rPr lang="en-US" sz="2400" dirty="0">
                <a:sym typeface="Wingdings" panose="05000000000000000000" pitchFamily="2" charset="2"/>
              </a:rPr>
              <a:t>Lethal dose (LD</a:t>
            </a:r>
            <a:r>
              <a:rPr lang="en-US" sz="2400" baseline="-25000" dirty="0">
                <a:sym typeface="Wingdings" panose="05000000000000000000" pitchFamily="2" charset="2"/>
              </a:rPr>
              <a:t>50</a:t>
            </a:r>
            <a:r>
              <a:rPr lang="en-US" sz="2400" dirty="0">
                <a:sym typeface="Wingdings" panose="05000000000000000000" pitchFamily="2" charset="2"/>
              </a:rPr>
              <a:t>) for humans range from 4,000 to 55,000 spores</a:t>
            </a:r>
          </a:p>
          <a:p>
            <a:r>
              <a:rPr lang="en-US" sz="2400" dirty="0">
                <a:sym typeface="Wingdings" panose="05000000000000000000" pitchFamily="2" charset="2"/>
              </a:rPr>
              <a:t>Outbreak characteristics after use of anthrax as bioterrorist agent</a:t>
            </a:r>
          </a:p>
          <a:p>
            <a:pPr lvl="1"/>
            <a:endParaRPr lang="en-US" sz="2400" dirty="0">
              <a:sym typeface="Wingdings" panose="05000000000000000000" pitchFamily="2" charset="2"/>
            </a:endParaRPr>
          </a:p>
        </p:txBody>
      </p:sp>
      <p:pic>
        <p:nvPicPr>
          <p:cNvPr id="6" name="Audio 5">
            <a:hlinkClick r:id="" action="ppaction://media"/>
            <a:extLst>
              <a:ext uri="{FF2B5EF4-FFF2-40B4-BE49-F238E27FC236}">
                <a16:creationId xmlns:a16="http://schemas.microsoft.com/office/drawing/2014/main" id="{E6842DA6-D937-6248-B71C-5E088B4D9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91302141"/>
      </p:ext>
    </p:extLst>
  </p:cSld>
  <p:clrMapOvr>
    <a:masterClrMapping/>
  </p:clrMapOvr>
  <mc:AlternateContent xmlns:mc="http://schemas.openxmlformats.org/markup-compatibility/2006" xmlns:p14="http://schemas.microsoft.com/office/powerpoint/2010/main">
    <mc:Choice Requires="p14">
      <p:transition spd="slow" p14:dur="2000" advTm="32651"/>
    </mc:Choice>
    <mc:Fallback xmlns="">
      <p:transition spd="slow" advTm="3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ADDF-DE49-B443-97A0-E5D4D839BAB6}"/>
              </a:ext>
            </a:extLst>
          </p:cNvPr>
          <p:cNvSpPr>
            <a:spLocks noGrp="1"/>
          </p:cNvSpPr>
          <p:nvPr>
            <p:ph type="title"/>
          </p:nvPr>
        </p:nvSpPr>
        <p:spPr/>
        <p:txBody>
          <a:bodyPr>
            <a:normAutofit/>
          </a:bodyPr>
          <a:lstStyle/>
          <a:p>
            <a:pPr algn="ctr"/>
            <a:r>
              <a:rPr lang="en-US" sz="4000" b="1" dirty="0">
                <a:latin typeface="+mn-lt"/>
              </a:rPr>
              <a:t>Other </a:t>
            </a:r>
            <a:r>
              <a:rPr lang="en-US" sz="4000" b="1" i="1" dirty="0">
                <a:latin typeface="+mn-lt"/>
                <a:cs typeface="Calibri" panose="020F0502020204030204" pitchFamily="34" charset="0"/>
              </a:rPr>
              <a:t>Bacillus</a:t>
            </a:r>
            <a:r>
              <a:rPr lang="en-US" sz="4000" b="1" dirty="0">
                <a:latin typeface="+mn-lt"/>
              </a:rPr>
              <a:t> spp.</a:t>
            </a:r>
          </a:p>
        </p:txBody>
      </p:sp>
      <p:sp>
        <p:nvSpPr>
          <p:cNvPr id="4" name="TextBox 3">
            <a:extLst>
              <a:ext uri="{FF2B5EF4-FFF2-40B4-BE49-F238E27FC236}">
                <a16:creationId xmlns:a16="http://schemas.microsoft.com/office/drawing/2014/main" id="{4A29B203-A602-5044-8283-B44399175FBA}"/>
              </a:ext>
            </a:extLst>
          </p:cNvPr>
          <p:cNvSpPr txBox="1"/>
          <p:nvPr/>
        </p:nvSpPr>
        <p:spPr>
          <a:xfrm>
            <a:off x="914400" y="1828800"/>
            <a:ext cx="7162800" cy="3970318"/>
          </a:xfrm>
          <a:prstGeom prst="rect">
            <a:avLst/>
          </a:prstGeom>
          <a:noFill/>
        </p:spPr>
        <p:txBody>
          <a:bodyPr wrap="square" rtlCol="0">
            <a:spAutoFit/>
          </a:bodyPr>
          <a:lstStyle/>
          <a:p>
            <a:r>
              <a:rPr lang="en-US" sz="2800" i="1" dirty="0"/>
              <a:t>B. cereus</a:t>
            </a:r>
          </a:p>
          <a:p>
            <a:r>
              <a:rPr lang="en-US" sz="2800" i="1" dirty="0"/>
              <a:t>B. </a:t>
            </a:r>
            <a:r>
              <a:rPr lang="en-US" sz="2800" i="1" dirty="0" err="1"/>
              <a:t>circulans</a:t>
            </a:r>
            <a:endParaRPr lang="en-US" sz="2800" i="1" dirty="0"/>
          </a:p>
          <a:p>
            <a:r>
              <a:rPr lang="en-US" sz="2800" i="1" dirty="0"/>
              <a:t>B. licheniformis</a:t>
            </a:r>
          </a:p>
          <a:p>
            <a:r>
              <a:rPr lang="en-US" sz="2800" i="1" dirty="0"/>
              <a:t>B. megaterium</a:t>
            </a:r>
          </a:p>
          <a:p>
            <a:r>
              <a:rPr lang="en-US" sz="2800" i="1" dirty="0"/>
              <a:t>B. </a:t>
            </a:r>
            <a:r>
              <a:rPr lang="en-US" sz="2800" i="1" dirty="0" err="1"/>
              <a:t>pumilus</a:t>
            </a:r>
            <a:endParaRPr lang="en-US" sz="2800" i="1" dirty="0"/>
          </a:p>
          <a:p>
            <a:r>
              <a:rPr lang="en-US" sz="2800" i="1" dirty="0"/>
              <a:t>B. subtilis</a:t>
            </a:r>
          </a:p>
          <a:p>
            <a:r>
              <a:rPr lang="en-US" sz="2800" i="1" dirty="0" err="1"/>
              <a:t>Brevibacillus</a:t>
            </a:r>
            <a:r>
              <a:rPr lang="en-US" sz="2800" i="1" dirty="0"/>
              <a:t> brevis</a:t>
            </a:r>
          </a:p>
          <a:p>
            <a:r>
              <a:rPr lang="en-US" sz="2800" i="1" dirty="0" err="1"/>
              <a:t>Brevibacillus</a:t>
            </a:r>
            <a:r>
              <a:rPr lang="en-US" sz="2800" i="1" dirty="0"/>
              <a:t> </a:t>
            </a:r>
            <a:r>
              <a:rPr lang="en-US" sz="2800" i="1" dirty="0" err="1"/>
              <a:t>laterosporus</a:t>
            </a:r>
            <a:endParaRPr lang="en-US" sz="2800" i="1" dirty="0"/>
          </a:p>
          <a:p>
            <a:r>
              <a:rPr lang="en-US" sz="2800" i="1" dirty="0" err="1"/>
              <a:t>Paenibacillus</a:t>
            </a:r>
            <a:r>
              <a:rPr lang="en-US" sz="2800" i="1" dirty="0"/>
              <a:t> alvei</a:t>
            </a:r>
          </a:p>
        </p:txBody>
      </p:sp>
      <p:pic>
        <p:nvPicPr>
          <p:cNvPr id="3" name="Audio 2">
            <a:hlinkClick r:id="" action="ppaction://media"/>
            <a:extLst>
              <a:ext uri="{FF2B5EF4-FFF2-40B4-BE49-F238E27FC236}">
                <a16:creationId xmlns:a16="http://schemas.microsoft.com/office/drawing/2014/main" id="{1AACAB09-BAB1-984F-B260-BBA8E77D14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1242434"/>
      </p:ext>
    </p:extLst>
  </p:cSld>
  <p:clrMapOvr>
    <a:masterClrMapping/>
  </p:clrMapOvr>
  <mc:AlternateContent xmlns:mc="http://schemas.openxmlformats.org/markup-compatibility/2006" xmlns:p14="http://schemas.microsoft.com/office/powerpoint/2010/main">
    <mc:Choice Requires="p14">
      <p:transition spd="slow" p14:dur="2000" advTm="9844"/>
    </mc:Choice>
    <mc:Fallback xmlns="">
      <p:transition spd="slow" advTm="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7360-4B4D-1D45-AF11-3E948983B967}"/>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Microbiology and Pathogenesis</a:t>
            </a:r>
          </a:p>
        </p:txBody>
      </p:sp>
      <p:sp>
        <p:nvSpPr>
          <p:cNvPr id="3" name="Content Placeholder 2">
            <a:extLst>
              <a:ext uri="{FF2B5EF4-FFF2-40B4-BE49-F238E27FC236}">
                <a16:creationId xmlns:a16="http://schemas.microsoft.com/office/drawing/2014/main" id="{3C05F3A4-5A59-5C4A-8966-B54140CCB364}"/>
              </a:ext>
            </a:extLst>
          </p:cNvPr>
          <p:cNvSpPr>
            <a:spLocks noGrp="1"/>
          </p:cNvSpPr>
          <p:nvPr>
            <p:ph idx="1"/>
          </p:nvPr>
        </p:nvSpPr>
        <p:spPr/>
        <p:txBody>
          <a:bodyPr>
            <a:normAutofit/>
          </a:bodyPr>
          <a:lstStyle/>
          <a:p>
            <a:r>
              <a:rPr lang="en-US" sz="2800" dirty="0"/>
              <a:t>Aerobic or facultatively anaerobic </a:t>
            </a:r>
          </a:p>
          <a:p>
            <a:r>
              <a:rPr lang="en-US" sz="2800" dirty="0"/>
              <a:t>Gram variable spore-forming bacilli</a:t>
            </a:r>
          </a:p>
          <a:p>
            <a:pPr lvl="1"/>
            <a:r>
              <a:rPr lang="en-US" sz="2800" dirty="0"/>
              <a:t>Gram positive in early growth </a:t>
            </a:r>
          </a:p>
          <a:p>
            <a:pPr lvl="1"/>
            <a:r>
              <a:rPr lang="en-US" sz="2800" dirty="0"/>
              <a:t>Gram variable or even gram negative in old cultures</a:t>
            </a:r>
          </a:p>
          <a:p>
            <a:r>
              <a:rPr lang="en-US" sz="2800" dirty="0"/>
              <a:t>As compared to </a:t>
            </a:r>
            <a:r>
              <a:rPr lang="en-US" sz="2800" i="1" dirty="0"/>
              <a:t>B. anthracis</a:t>
            </a:r>
            <a:r>
              <a:rPr lang="en-US" sz="2800" dirty="0"/>
              <a:t>, other species of Bacillus are motile and </a:t>
            </a:r>
            <a:r>
              <a:rPr lang="el-GR" sz="2800" dirty="0"/>
              <a:t>β</a:t>
            </a:r>
            <a:r>
              <a:rPr lang="en-US" sz="2800" dirty="0"/>
              <a:t>-hemolytic</a:t>
            </a:r>
          </a:p>
          <a:p>
            <a:endParaRPr lang="en-US" sz="2400" dirty="0"/>
          </a:p>
        </p:txBody>
      </p:sp>
      <p:pic>
        <p:nvPicPr>
          <p:cNvPr id="8" name="Audio 7">
            <a:hlinkClick r:id="" action="ppaction://media"/>
            <a:extLst>
              <a:ext uri="{FF2B5EF4-FFF2-40B4-BE49-F238E27FC236}">
                <a16:creationId xmlns:a16="http://schemas.microsoft.com/office/drawing/2014/main" id="{C1BA1DE8-5DA1-DF48-B19F-8657E9F16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95878"/>
      </p:ext>
    </p:extLst>
  </p:cSld>
  <p:clrMapOvr>
    <a:masterClrMapping/>
  </p:clrMapOvr>
  <mc:AlternateContent xmlns:mc="http://schemas.openxmlformats.org/markup-compatibility/2006" xmlns:p14="http://schemas.microsoft.com/office/powerpoint/2010/main">
    <mc:Choice Requires="p14">
      <p:transition spd="slow" p14:dur="2000" advTm="30611"/>
    </mc:Choice>
    <mc:Fallback xmlns="">
      <p:transition spd="slow" advTm="3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7360-4B4D-1D45-AF11-3E948983B967}"/>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Microbiology and Pathogenesis</a:t>
            </a:r>
          </a:p>
        </p:txBody>
      </p:sp>
      <p:sp>
        <p:nvSpPr>
          <p:cNvPr id="3" name="Content Placeholder 2">
            <a:extLst>
              <a:ext uri="{FF2B5EF4-FFF2-40B4-BE49-F238E27FC236}">
                <a16:creationId xmlns:a16="http://schemas.microsoft.com/office/drawing/2014/main" id="{3C05F3A4-5A59-5C4A-8966-B54140CCB364}"/>
              </a:ext>
            </a:extLst>
          </p:cNvPr>
          <p:cNvSpPr>
            <a:spLocks noGrp="1"/>
          </p:cNvSpPr>
          <p:nvPr>
            <p:ph idx="1"/>
          </p:nvPr>
        </p:nvSpPr>
        <p:spPr/>
        <p:txBody>
          <a:bodyPr>
            <a:normAutofit/>
          </a:bodyPr>
          <a:lstStyle/>
          <a:p>
            <a:r>
              <a:rPr lang="en-US" sz="2800" dirty="0"/>
              <a:t>Commonly found in soil and water</a:t>
            </a:r>
          </a:p>
          <a:p>
            <a:r>
              <a:rPr lang="en-US" sz="2800" dirty="0"/>
              <a:t>Normal flora in children and adults</a:t>
            </a:r>
          </a:p>
          <a:p>
            <a:r>
              <a:rPr lang="en-US" sz="2800" dirty="0"/>
              <a:t>Can survive in high concentration of ethyl alcohol up to 95%</a:t>
            </a:r>
          </a:p>
          <a:p>
            <a:r>
              <a:rPr lang="en-US" sz="2800" dirty="0"/>
              <a:t>Tolerate extremes of temperature and moisture</a:t>
            </a:r>
          </a:p>
          <a:p>
            <a:pPr lvl="1"/>
            <a:r>
              <a:rPr lang="en-US" sz="2800" i="1" dirty="0"/>
              <a:t>B. stearothermophilus </a:t>
            </a:r>
            <a:r>
              <a:rPr lang="en-US" sz="2800" dirty="0"/>
              <a:t>– used to determine the efficacy of heat sterilization</a:t>
            </a:r>
          </a:p>
          <a:p>
            <a:pPr lvl="1"/>
            <a:r>
              <a:rPr lang="en-US" sz="2800" i="1" dirty="0"/>
              <a:t>B. subtilis </a:t>
            </a:r>
            <a:r>
              <a:rPr lang="en-US" sz="2800" dirty="0"/>
              <a:t>– used to determine efficacy of fumigation procedure</a:t>
            </a:r>
          </a:p>
          <a:p>
            <a:endParaRPr lang="en-US" sz="2400" dirty="0"/>
          </a:p>
          <a:p>
            <a:endParaRPr lang="en-US" sz="2400" dirty="0"/>
          </a:p>
        </p:txBody>
      </p:sp>
      <p:pic>
        <p:nvPicPr>
          <p:cNvPr id="6" name="Audio 5">
            <a:hlinkClick r:id="" action="ppaction://media"/>
            <a:extLst>
              <a:ext uri="{FF2B5EF4-FFF2-40B4-BE49-F238E27FC236}">
                <a16:creationId xmlns:a16="http://schemas.microsoft.com/office/drawing/2014/main" id="{B93F9B01-6C40-1349-9146-E3C81DE47A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7822679"/>
      </p:ext>
    </p:extLst>
  </p:cSld>
  <p:clrMapOvr>
    <a:masterClrMapping/>
  </p:clrMapOvr>
  <mc:AlternateContent xmlns:mc="http://schemas.openxmlformats.org/markup-compatibility/2006" xmlns:p14="http://schemas.microsoft.com/office/powerpoint/2010/main">
    <mc:Choice Requires="p14">
      <p:transition spd="slow" p14:dur="2000" advTm="38551"/>
    </mc:Choice>
    <mc:Fallback xmlns="">
      <p:transition spd="slow" advTm="38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7360-4B4D-1D45-AF11-3E948983B967}"/>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Microbiology and Pathogenesis</a:t>
            </a:r>
          </a:p>
        </p:txBody>
      </p:sp>
      <p:sp>
        <p:nvSpPr>
          <p:cNvPr id="3" name="Content Placeholder 2">
            <a:extLst>
              <a:ext uri="{FF2B5EF4-FFF2-40B4-BE49-F238E27FC236}">
                <a16:creationId xmlns:a16="http://schemas.microsoft.com/office/drawing/2014/main" id="{3C05F3A4-5A59-5C4A-8966-B54140CCB364}"/>
              </a:ext>
            </a:extLst>
          </p:cNvPr>
          <p:cNvSpPr>
            <a:spLocks noGrp="1"/>
          </p:cNvSpPr>
          <p:nvPr>
            <p:ph idx="1"/>
          </p:nvPr>
        </p:nvSpPr>
        <p:spPr>
          <a:xfrm>
            <a:off x="628650" y="1825625"/>
            <a:ext cx="7886700" cy="4543644"/>
          </a:xfrm>
        </p:spPr>
        <p:txBody>
          <a:bodyPr>
            <a:normAutofit lnSpcReduction="10000"/>
          </a:bodyPr>
          <a:lstStyle/>
          <a:p>
            <a:r>
              <a:rPr lang="en-US" sz="2800" i="1" dirty="0"/>
              <a:t>Bacillus</a:t>
            </a:r>
            <a:r>
              <a:rPr lang="en-US" sz="2800" dirty="0"/>
              <a:t> spp. able to adhere to plastic intravascular catheters</a:t>
            </a:r>
          </a:p>
          <a:p>
            <a:r>
              <a:rPr lang="en-US" sz="2800" i="1" dirty="0"/>
              <a:t>B. cereus </a:t>
            </a:r>
            <a:r>
              <a:rPr lang="en-US" sz="2800" dirty="0"/>
              <a:t>spores </a:t>
            </a:r>
          </a:p>
          <a:p>
            <a:pPr lvl="1"/>
            <a:r>
              <a:rPr lang="en-US" sz="2800" dirty="0"/>
              <a:t>Sticky and have tendrils that stick out from dense spore to provide a mode of attachment to various surfaces</a:t>
            </a:r>
          </a:p>
          <a:p>
            <a:r>
              <a:rPr lang="en-US" sz="2800" i="1" dirty="0"/>
              <a:t>B. licheniformis</a:t>
            </a:r>
          </a:p>
          <a:p>
            <a:pPr lvl="1"/>
            <a:r>
              <a:rPr lang="en-US" sz="2800" dirty="0"/>
              <a:t> Often mucoid which may account in part for its ability to cause an indolent but difficult-to-treat infections in patients with long term indwelling vascular catheters</a:t>
            </a:r>
          </a:p>
          <a:p>
            <a:endParaRPr lang="en-US" sz="2400" dirty="0"/>
          </a:p>
        </p:txBody>
      </p:sp>
      <p:pic>
        <p:nvPicPr>
          <p:cNvPr id="4" name="Audio 3">
            <a:hlinkClick r:id="" action="ppaction://media"/>
            <a:extLst>
              <a:ext uri="{FF2B5EF4-FFF2-40B4-BE49-F238E27FC236}">
                <a16:creationId xmlns:a16="http://schemas.microsoft.com/office/drawing/2014/main" id="{607C4622-1646-9B44-AA64-B824FEB1F9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76567085"/>
      </p:ext>
    </p:extLst>
  </p:cSld>
  <p:clrMapOvr>
    <a:masterClrMapping/>
  </p:clrMapOvr>
  <mc:AlternateContent xmlns:mc="http://schemas.openxmlformats.org/markup-compatibility/2006" xmlns:p14="http://schemas.microsoft.com/office/powerpoint/2010/main">
    <mc:Choice Requires="p14">
      <p:transition spd="slow" p14:dur="2000" advTm="37314"/>
    </mc:Choice>
    <mc:Fallback xmlns="">
      <p:transition spd="slow" advTm="3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D1C8-2A1D-9841-829C-D15AF96ACED6}"/>
              </a:ext>
            </a:extLst>
          </p:cNvPr>
          <p:cNvSpPr>
            <a:spLocks noGrp="1"/>
          </p:cNvSpPr>
          <p:nvPr>
            <p:ph type="title"/>
          </p:nvPr>
        </p:nvSpPr>
        <p:spPr/>
        <p:txBody>
          <a:bodyPr>
            <a:normAutofit/>
          </a:bodyPr>
          <a:lstStyle/>
          <a:p>
            <a:r>
              <a:rPr lang="en-US" sz="4000" b="1" i="1" dirty="0">
                <a:latin typeface="Calibri" panose="020F0502020204030204" pitchFamily="34" charset="0"/>
                <a:cs typeface="Calibri" panose="020F0502020204030204" pitchFamily="34" charset="0"/>
              </a:rPr>
              <a:t>B. cereus</a:t>
            </a:r>
          </a:p>
        </p:txBody>
      </p:sp>
      <p:sp>
        <p:nvSpPr>
          <p:cNvPr id="6" name="Content Placeholder 5">
            <a:extLst>
              <a:ext uri="{FF2B5EF4-FFF2-40B4-BE49-F238E27FC236}">
                <a16:creationId xmlns:a16="http://schemas.microsoft.com/office/drawing/2014/main" id="{8A05A22D-8DB1-3740-B3D6-11E3DE5CB6E2}"/>
              </a:ext>
            </a:extLst>
          </p:cNvPr>
          <p:cNvSpPr>
            <a:spLocks noGrp="1"/>
          </p:cNvSpPr>
          <p:nvPr>
            <p:ph idx="1"/>
          </p:nvPr>
        </p:nvSpPr>
        <p:spPr>
          <a:xfrm>
            <a:off x="628650" y="1690688"/>
            <a:ext cx="7886700" cy="4767261"/>
          </a:xfrm>
        </p:spPr>
        <p:txBody>
          <a:bodyPr>
            <a:noAutofit/>
          </a:bodyPr>
          <a:lstStyle/>
          <a:p>
            <a:r>
              <a:rPr lang="en-US" sz="2400" dirty="0"/>
              <a:t>Found within the soil and widely distributed in nature</a:t>
            </a:r>
          </a:p>
          <a:p>
            <a:r>
              <a:rPr lang="en-US" sz="2400" dirty="0"/>
              <a:t>Opportunistic pathogens and often associated with food-borne illness</a:t>
            </a:r>
          </a:p>
          <a:p>
            <a:r>
              <a:rPr lang="en-US" sz="2400" dirty="0"/>
              <a:t>Emetic toxins</a:t>
            </a:r>
          </a:p>
          <a:p>
            <a:pPr lvl="1"/>
            <a:r>
              <a:rPr lang="en-US" sz="2400" dirty="0" err="1"/>
              <a:t>Cereulide</a:t>
            </a:r>
            <a:r>
              <a:rPr lang="en-US" sz="2400" dirty="0"/>
              <a:t>: heat stable, proteolysis and acid-resistant toxins</a:t>
            </a:r>
          </a:p>
          <a:p>
            <a:r>
              <a:rPr lang="en-US" sz="2400" dirty="0"/>
              <a:t>Diarrheal toxins</a:t>
            </a:r>
          </a:p>
          <a:p>
            <a:pPr lvl="1"/>
            <a:r>
              <a:rPr lang="en-US" sz="2400" dirty="0"/>
              <a:t>Hemolysin BL (HBL)</a:t>
            </a:r>
          </a:p>
          <a:p>
            <a:pPr lvl="1"/>
            <a:r>
              <a:rPr lang="en-US" sz="2400" dirty="0"/>
              <a:t>Non-hemolytic enterotoxin (</a:t>
            </a:r>
            <a:r>
              <a:rPr lang="en-US" sz="2400" dirty="0" err="1"/>
              <a:t>Nhe</a:t>
            </a:r>
            <a:r>
              <a:rPr lang="en-US" sz="2400" dirty="0"/>
              <a:t>)</a:t>
            </a:r>
          </a:p>
          <a:p>
            <a:pPr lvl="2"/>
            <a:r>
              <a:rPr lang="en-US" sz="2400" dirty="0"/>
              <a:t>Responsible for the major symptoms in diarrheal presentation of infection</a:t>
            </a:r>
          </a:p>
          <a:p>
            <a:pPr lvl="1"/>
            <a:r>
              <a:rPr lang="en-US" sz="2400" dirty="0"/>
              <a:t>Cytotoxin K (</a:t>
            </a:r>
            <a:r>
              <a:rPr lang="en-US" sz="2400" dirty="0" err="1"/>
              <a:t>CytK</a:t>
            </a:r>
            <a:r>
              <a:rPr lang="en-US" sz="2400" dirty="0"/>
              <a:t>)</a:t>
            </a:r>
          </a:p>
          <a:p>
            <a:pPr lvl="1"/>
            <a:endParaRPr lang="en-US" sz="2400" dirty="0"/>
          </a:p>
        </p:txBody>
      </p:sp>
      <p:pic>
        <p:nvPicPr>
          <p:cNvPr id="5" name="Audio 4">
            <a:hlinkClick r:id="" action="ppaction://media"/>
            <a:extLst>
              <a:ext uri="{FF2B5EF4-FFF2-40B4-BE49-F238E27FC236}">
                <a16:creationId xmlns:a16="http://schemas.microsoft.com/office/drawing/2014/main" id="{538D2B40-4C91-5743-A07F-45E58EDBBC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76431045"/>
      </p:ext>
    </p:extLst>
  </p:cSld>
  <p:clrMapOvr>
    <a:masterClrMapping/>
  </p:clrMapOvr>
  <mc:AlternateContent xmlns:mc="http://schemas.openxmlformats.org/markup-compatibility/2006" xmlns:p14="http://schemas.microsoft.com/office/powerpoint/2010/main">
    <mc:Choice Requires="p14">
      <p:transition spd="slow" p14:dur="2000" advTm="40434"/>
    </mc:Choice>
    <mc:Fallback xmlns="">
      <p:transition spd="slow" advTm="4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113F-5154-4D42-9D45-90E1D07F0BA5}"/>
              </a:ext>
            </a:extLst>
          </p:cNvPr>
          <p:cNvSpPr>
            <a:spLocks noGrp="1"/>
          </p:cNvSpPr>
          <p:nvPr>
            <p:ph type="title"/>
          </p:nvPr>
        </p:nvSpPr>
        <p:spPr/>
        <p:txBody>
          <a:bodyPr>
            <a:normAutofit/>
          </a:bodyPr>
          <a:lstStyle/>
          <a:p>
            <a:r>
              <a:rPr lang="en-US" sz="4000" b="1" dirty="0">
                <a:latin typeface="+mn-lt"/>
                <a:cs typeface="Calibri" panose="020F0502020204030204" pitchFamily="34" charset="0"/>
              </a:rPr>
              <a:t>Laboratory Diagnosis</a:t>
            </a:r>
          </a:p>
        </p:txBody>
      </p:sp>
      <p:sp>
        <p:nvSpPr>
          <p:cNvPr id="3" name="Content Placeholder 2">
            <a:extLst>
              <a:ext uri="{FF2B5EF4-FFF2-40B4-BE49-F238E27FC236}">
                <a16:creationId xmlns:a16="http://schemas.microsoft.com/office/drawing/2014/main" id="{02684A57-BF70-5A47-9E6B-3DDA0BA836DB}"/>
              </a:ext>
            </a:extLst>
          </p:cNvPr>
          <p:cNvSpPr>
            <a:spLocks noGrp="1"/>
          </p:cNvSpPr>
          <p:nvPr>
            <p:ph idx="1"/>
          </p:nvPr>
        </p:nvSpPr>
        <p:spPr/>
        <p:txBody>
          <a:bodyPr>
            <a:normAutofit/>
          </a:bodyPr>
          <a:lstStyle/>
          <a:p>
            <a:r>
              <a:rPr lang="en-US" sz="2800" dirty="0"/>
              <a:t>Specimen for isolation of </a:t>
            </a:r>
            <a:r>
              <a:rPr lang="en-US" sz="2800" i="1" dirty="0"/>
              <a:t>Bacillus</a:t>
            </a:r>
            <a:r>
              <a:rPr lang="en-US" sz="2800" dirty="0"/>
              <a:t> spp. other than </a:t>
            </a:r>
            <a:r>
              <a:rPr lang="en-US" sz="2800" i="1" dirty="0"/>
              <a:t>B. anthracis </a:t>
            </a:r>
            <a:r>
              <a:rPr lang="en-US" sz="2800" dirty="0"/>
              <a:t>and </a:t>
            </a:r>
            <a:r>
              <a:rPr lang="en-US" sz="2800" i="1" dirty="0"/>
              <a:t>B. cereus </a:t>
            </a:r>
            <a:r>
              <a:rPr lang="en-US" sz="2800" dirty="0"/>
              <a:t>may be handled safely under normal standard laboratory practices</a:t>
            </a:r>
          </a:p>
          <a:p>
            <a:r>
              <a:rPr lang="en-US" sz="2800" dirty="0"/>
              <a:t>Pretreatment with heat or alcohol shock removes contaminating organisms and only spore-forming bacteria survive</a:t>
            </a:r>
          </a:p>
        </p:txBody>
      </p:sp>
      <p:pic>
        <p:nvPicPr>
          <p:cNvPr id="6" name="Audio 5">
            <a:hlinkClick r:id="" action="ppaction://media"/>
            <a:extLst>
              <a:ext uri="{FF2B5EF4-FFF2-40B4-BE49-F238E27FC236}">
                <a16:creationId xmlns:a16="http://schemas.microsoft.com/office/drawing/2014/main" id="{E4278804-4812-7840-8287-BAA55C5775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66002682"/>
      </p:ext>
    </p:extLst>
  </p:cSld>
  <p:clrMapOvr>
    <a:masterClrMapping/>
  </p:clrMapOvr>
  <mc:AlternateContent xmlns:mc="http://schemas.openxmlformats.org/markup-compatibility/2006" xmlns:p14="http://schemas.microsoft.com/office/powerpoint/2010/main">
    <mc:Choice Requires="p14">
      <p:transition spd="slow" p14:dur="2000" advTm="20315"/>
    </mc:Choice>
    <mc:Fallback xmlns="">
      <p:transition spd="slow" advTm="2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B4CD9-CCB8-6048-BA4C-F688CB508707}"/>
              </a:ext>
            </a:extLst>
          </p:cNvPr>
          <p:cNvPicPr>
            <a:picLocks noChangeAspect="1"/>
          </p:cNvPicPr>
          <p:nvPr/>
        </p:nvPicPr>
        <p:blipFill>
          <a:blip r:embed="rId5"/>
          <a:stretch>
            <a:fillRect/>
          </a:stretch>
        </p:blipFill>
        <p:spPr>
          <a:xfrm>
            <a:off x="896112" y="2743200"/>
            <a:ext cx="7114032" cy="875272"/>
          </a:xfrm>
          <a:prstGeom prst="rect">
            <a:avLst/>
          </a:prstGeom>
        </p:spPr>
      </p:pic>
      <p:sp>
        <p:nvSpPr>
          <p:cNvPr id="2" name="Title 1"/>
          <p:cNvSpPr>
            <a:spLocks noGrp="1"/>
          </p:cNvSpPr>
          <p:nvPr>
            <p:ph type="title"/>
          </p:nvPr>
        </p:nvSpPr>
        <p:spPr>
          <a:xfrm>
            <a:off x="734158" y="2580787"/>
            <a:ext cx="7886700" cy="1325563"/>
          </a:xfrm>
          <a:solidFill>
            <a:schemeClr val="bg1"/>
          </a:solidFill>
        </p:spPr>
        <p:txBody>
          <a:bodyPr>
            <a:normAutofit/>
          </a:bodyPr>
          <a:lstStyle/>
          <a:p>
            <a:pPr algn="ctr"/>
            <a:r>
              <a:rPr lang="en-US" sz="4800" b="1" dirty="0">
                <a:latin typeface="+mn-lt"/>
              </a:rPr>
              <a:t>BACILLUS</a:t>
            </a:r>
            <a:r>
              <a:rPr lang="en-US" sz="4800" dirty="0">
                <a:latin typeface="+mn-lt"/>
              </a:rPr>
              <a:t>	</a:t>
            </a:r>
          </a:p>
        </p:txBody>
      </p:sp>
      <p:pic>
        <p:nvPicPr>
          <p:cNvPr id="6" name="Audio 5">
            <a:hlinkClick r:id="" action="ppaction://media"/>
            <a:extLst>
              <a:ext uri="{FF2B5EF4-FFF2-40B4-BE49-F238E27FC236}">
                <a16:creationId xmlns:a16="http://schemas.microsoft.com/office/drawing/2014/main" id="{DD292ADC-49F8-A94F-A65E-F07244DEF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06735949"/>
      </p:ext>
    </p:extLst>
  </p:cSld>
  <p:clrMapOvr>
    <a:masterClrMapping/>
  </p:clrMapOvr>
  <mc:AlternateContent xmlns:mc="http://schemas.openxmlformats.org/markup-compatibility/2006" xmlns:p14="http://schemas.microsoft.com/office/powerpoint/2010/main">
    <mc:Choice Requires="p14">
      <p:transition spd="slow" p14:dur="2000" advTm="9546"/>
    </mc:Choice>
    <mc:Fallback xmlns="">
      <p:transition spd="slow" advTm="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13603488-C2BA-AF47-A3E8-E2FB0E7D2530}"/>
              </a:ext>
            </a:extLst>
          </p:cNvPr>
          <p:cNvPicPr>
            <a:picLocks noChangeAspect="1"/>
          </p:cNvPicPr>
          <p:nvPr/>
        </p:nvPicPr>
        <p:blipFill rotWithShape="1">
          <a:blip r:embed="rId5">
            <a:extLst>
              <a:ext uri="{28A0092B-C50C-407E-A947-70E740481C1C}">
                <a14:useLocalDpi xmlns:a14="http://schemas.microsoft.com/office/drawing/2010/main" val="0"/>
              </a:ext>
            </a:extLst>
          </a:blip>
          <a:srcRect t="3732" r="-2" b="35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picture containing text, whiteboard&#10;&#10;Description automatically generated">
            <a:extLst>
              <a:ext uri="{FF2B5EF4-FFF2-40B4-BE49-F238E27FC236}">
                <a16:creationId xmlns:a16="http://schemas.microsoft.com/office/drawing/2014/main" id="{5B57F502-F5CE-304C-B0FD-B2388D628E3F}"/>
              </a:ext>
            </a:extLst>
          </p:cNvPr>
          <p:cNvPicPr>
            <a:picLocks noChangeAspect="1"/>
          </p:cNvPicPr>
          <p:nvPr/>
        </p:nvPicPr>
        <p:blipFill rotWithShape="1">
          <a:blip r:embed="rId6">
            <a:extLst>
              <a:ext uri="{28A0092B-C50C-407E-A947-70E740481C1C}">
                <a14:useLocalDpi xmlns:a14="http://schemas.microsoft.com/office/drawing/2010/main" val="0"/>
              </a:ext>
            </a:extLst>
          </a:blip>
          <a:srcRect t="5816" r="-2" b="489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5B4285B7-9CB7-1741-854A-C1EF9D7E9A7B}"/>
              </a:ext>
            </a:extLst>
          </p:cNvPr>
          <p:cNvSpPr>
            <a:spLocks noGrp="1"/>
          </p:cNvSpPr>
          <p:nvPr>
            <p:ph type="title"/>
          </p:nvPr>
        </p:nvSpPr>
        <p:spPr>
          <a:xfrm>
            <a:off x="24051" y="501169"/>
            <a:ext cx="3950208" cy="1243584"/>
          </a:xfrm>
        </p:spPr>
        <p:txBody>
          <a:bodyPr>
            <a:normAutofit/>
          </a:bodyPr>
          <a:lstStyle/>
          <a:p>
            <a:pPr algn="ctr"/>
            <a:r>
              <a:rPr lang="en-US" sz="4000" b="1" dirty="0">
                <a:latin typeface="+mn-lt"/>
                <a:cs typeface="Calibri" panose="020F0502020204030204" pitchFamily="34" charset="0"/>
              </a:rPr>
              <a:t>Laboratory Diagnosis</a:t>
            </a:r>
          </a:p>
        </p:txBody>
      </p:sp>
      <p:sp>
        <p:nvSpPr>
          <p:cNvPr id="3" name="Content Placeholder 2">
            <a:extLst>
              <a:ext uri="{FF2B5EF4-FFF2-40B4-BE49-F238E27FC236}">
                <a16:creationId xmlns:a16="http://schemas.microsoft.com/office/drawing/2014/main" id="{F8E4B112-2CE2-564D-9E79-C4303FC92906}"/>
              </a:ext>
            </a:extLst>
          </p:cNvPr>
          <p:cNvSpPr>
            <a:spLocks noGrp="1"/>
          </p:cNvSpPr>
          <p:nvPr>
            <p:ph idx="1"/>
          </p:nvPr>
        </p:nvSpPr>
        <p:spPr>
          <a:xfrm>
            <a:off x="349657" y="2110175"/>
            <a:ext cx="3624602" cy="4246656"/>
          </a:xfrm>
        </p:spPr>
        <p:txBody>
          <a:bodyPr>
            <a:noAutofit/>
          </a:bodyPr>
          <a:lstStyle/>
          <a:p>
            <a:r>
              <a:rPr lang="en-US" sz="2400" dirty="0"/>
              <a:t>Direct Detection Method</a:t>
            </a:r>
          </a:p>
          <a:p>
            <a:pPr lvl="1"/>
            <a:r>
              <a:rPr lang="en-US" sz="2400" dirty="0"/>
              <a:t> Gram Stain:  large, gram positive bacilli in singles, pairs or serpentine chains</a:t>
            </a:r>
          </a:p>
          <a:p>
            <a:pPr lvl="1"/>
            <a:r>
              <a:rPr lang="en-US" sz="2400" dirty="0"/>
              <a:t>Special Stain for Endospores: endospores stain green from malachite green and the vegetative cells will appear pink from safranin</a:t>
            </a:r>
          </a:p>
        </p:txBody>
      </p:sp>
      <p:pic>
        <p:nvPicPr>
          <p:cNvPr id="4" name="Audio 3">
            <a:hlinkClick r:id="" action="ppaction://media"/>
            <a:extLst>
              <a:ext uri="{FF2B5EF4-FFF2-40B4-BE49-F238E27FC236}">
                <a16:creationId xmlns:a16="http://schemas.microsoft.com/office/drawing/2014/main" id="{A6D07F5A-7994-7D4A-9346-5440259EC7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2690495"/>
      </p:ext>
    </p:extLst>
  </p:cSld>
  <p:clrMapOvr>
    <a:masterClrMapping/>
  </p:clrMapOvr>
  <mc:AlternateContent xmlns:mc="http://schemas.openxmlformats.org/markup-compatibility/2006" xmlns:p14="http://schemas.microsoft.com/office/powerpoint/2010/main">
    <mc:Choice Requires="p14">
      <p:transition spd="slow" p14:dur="2000" advTm="20046"/>
    </mc:Choice>
    <mc:Fallback xmlns="">
      <p:transition spd="slow" advTm="2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E3F7-FB94-3A4F-919E-FB05459FE0E1}"/>
              </a:ext>
            </a:extLst>
          </p:cNvPr>
          <p:cNvSpPr>
            <a:spLocks noGrp="1"/>
          </p:cNvSpPr>
          <p:nvPr>
            <p:ph type="title"/>
          </p:nvPr>
        </p:nvSpPr>
        <p:spPr/>
        <p:txBody>
          <a:bodyPr>
            <a:normAutofit/>
          </a:bodyPr>
          <a:lstStyle/>
          <a:p>
            <a:r>
              <a:rPr lang="en-US" sz="4000" b="1" dirty="0">
                <a:latin typeface="+mn-lt"/>
                <a:cs typeface="Calibri" panose="020F0502020204030204" pitchFamily="34" charset="0"/>
              </a:rPr>
              <a:t>Laboratory Diagnosis</a:t>
            </a:r>
          </a:p>
        </p:txBody>
      </p:sp>
      <p:sp>
        <p:nvSpPr>
          <p:cNvPr id="3" name="Content Placeholder 2">
            <a:extLst>
              <a:ext uri="{FF2B5EF4-FFF2-40B4-BE49-F238E27FC236}">
                <a16:creationId xmlns:a16="http://schemas.microsoft.com/office/drawing/2014/main" id="{44E38D53-B64F-8245-92A7-F8D9B2554679}"/>
              </a:ext>
            </a:extLst>
          </p:cNvPr>
          <p:cNvSpPr>
            <a:spLocks noGrp="1"/>
          </p:cNvSpPr>
          <p:nvPr>
            <p:ph idx="1"/>
          </p:nvPr>
        </p:nvSpPr>
        <p:spPr/>
        <p:txBody>
          <a:bodyPr>
            <a:normAutofit fontScale="92500" lnSpcReduction="10000"/>
          </a:bodyPr>
          <a:lstStyle/>
          <a:p>
            <a:r>
              <a:rPr lang="en-US" sz="2800" dirty="0"/>
              <a:t>Media of Choice:  Blood Agar, Chocolate Agar, Columbia Nalidixic Acid Agar, Phenylethyl Alcohol Blood Agar</a:t>
            </a:r>
          </a:p>
          <a:p>
            <a:pPr lvl="1"/>
            <a:r>
              <a:rPr lang="en-US" sz="2800" dirty="0"/>
              <a:t>Selective Medium:  Mannitol Egg Yolk </a:t>
            </a:r>
            <a:r>
              <a:rPr lang="en-US" sz="2800" dirty="0" err="1"/>
              <a:t>Polymixin</a:t>
            </a:r>
            <a:r>
              <a:rPr lang="en-US" sz="2800" dirty="0"/>
              <a:t> Agar, </a:t>
            </a:r>
            <a:r>
              <a:rPr lang="en-US" sz="2800" dirty="0" err="1"/>
              <a:t>Biosynth</a:t>
            </a:r>
            <a:r>
              <a:rPr lang="en-US" sz="2800" dirty="0"/>
              <a:t> Chromogenic Agar</a:t>
            </a:r>
          </a:p>
          <a:p>
            <a:pPr lvl="2"/>
            <a:r>
              <a:rPr lang="en-US" sz="2800" dirty="0"/>
              <a:t>Contains phospholipase C-positive reaction on egg yolk agar</a:t>
            </a:r>
          </a:p>
          <a:p>
            <a:pPr lvl="2"/>
            <a:r>
              <a:rPr lang="en-US" sz="2800" dirty="0"/>
              <a:t>Lack of production of acid from mannitol</a:t>
            </a:r>
          </a:p>
          <a:p>
            <a:pPr lvl="2"/>
            <a:r>
              <a:rPr lang="en-US" sz="2800" dirty="0"/>
              <a:t>Selective agent:  pyruvate or polymyxin</a:t>
            </a:r>
          </a:p>
          <a:p>
            <a:pPr fontAlgn="t"/>
            <a:r>
              <a:rPr lang="en-US" sz="2800" dirty="0"/>
              <a:t>Serodiagnosis</a:t>
            </a:r>
            <a:r>
              <a:rPr lang="en-PH" sz="2800" dirty="0"/>
              <a:t>: </a:t>
            </a:r>
            <a:r>
              <a:rPr lang="en-US" sz="2800" dirty="0"/>
              <a:t>available for detection of </a:t>
            </a:r>
            <a:r>
              <a:rPr lang="en-US" sz="2800" i="1" dirty="0"/>
              <a:t>B. cereus</a:t>
            </a:r>
            <a:r>
              <a:rPr lang="en-US" sz="2800" dirty="0"/>
              <a:t> toxin in food and feces</a:t>
            </a:r>
            <a:endParaRPr lang="en-PH" sz="2800" dirty="0"/>
          </a:p>
          <a:p>
            <a:pPr fontAlgn="t"/>
            <a:r>
              <a:rPr lang="en-US" sz="2800" dirty="0"/>
              <a:t>Molecular Method</a:t>
            </a:r>
            <a:r>
              <a:rPr lang="en-PH" sz="2800" dirty="0"/>
              <a:t>: </a:t>
            </a:r>
            <a:r>
              <a:rPr lang="en-US" sz="2800" dirty="0"/>
              <a:t>MALDI-TOF</a:t>
            </a:r>
          </a:p>
          <a:p>
            <a:pPr lvl="2">
              <a:buFontTx/>
              <a:buChar char="-"/>
            </a:pPr>
            <a:endParaRPr lang="en-US" sz="2400" dirty="0"/>
          </a:p>
          <a:p>
            <a:pPr lvl="2">
              <a:buFontTx/>
              <a:buChar char="-"/>
            </a:pPr>
            <a:endParaRPr lang="en-US" sz="2400" dirty="0"/>
          </a:p>
        </p:txBody>
      </p:sp>
      <p:pic>
        <p:nvPicPr>
          <p:cNvPr id="5" name="Audio 4">
            <a:hlinkClick r:id="" action="ppaction://media"/>
            <a:extLst>
              <a:ext uri="{FF2B5EF4-FFF2-40B4-BE49-F238E27FC236}">
                <a16:creationId xmlns:a16="http://schemas.microsoft.com/office/drawing/2014/main" id="{36DFF54D-CB7D-984A-84F1-0E8817A72B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64182325"/>
      </p:ext>
    </p:extLst>
  </p:cSld>
  <p:clrMapOvr>
    <a:masterClrMapping/>
  </p:clrMapOvr>
  <mc:AlternateContent xmlns:mc="http://schemas.openxmlformats.org/markup-compatibility/2006" xmlns:p14="http://schemas.microsoft.com/office/powerpoint/2010/main">
    <mc:Choice Requires="p14">
      <p:transition spd="slow" p14:dur="2000" advTm="27292"/>
    </mc:Choice>
    <mc:Fallback xmlns="">
      <p:transition spd="slow" advTm="2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0171-9FB0-944D-BC2C-873C34E68253}"/>
              </a:ext>
            </a:extLst>
          </p:cNvPr>
          <p:cNvSpPr>
            <a:spLocks noGrp="1"/>
          </p:cNvSpPr>
          <p:nvPr>
            <p:ph type="title"/>
          </p:nvPr>
        </p:nvSpPr>
        <p:spPr>
          <a:xfrm>
            <a:off x="381000" y="155576"/>
            <a:ext cx="8451850" cy="1325563"/>
          </a:xfrm>
        </p:spPr>
        <p:txBody>
          <a:bodyPr>
            <a:normAutofit/>
          </a:bodyPr>
          <a:lstStyle/>
          <a:p>
            <a:pPr algn="ctr"/>
            <a:r>
              <a:rPr lang="en-US" sz="3200" b="1" dirty="0">
                <a:latin typeface="+mn-lt"/>
              </a:rPr>
              <a:t>Colonial Appearance and Other Characteristics</a:t>
            </a:r>
          </a:p>
        </p:txBody>
      </p:sp>
      <p:graphicFrame>
        <p:nvGraphicFramePr>
          <p:cNvPr id="4" name="Table 4">
            <a:extLst>
              <a:ext uri="{FF2B5EF4-FFF2-40B4-BE49-F238E27FC236}">
                <a16:creationId xmlns:a16="http://schemas.microsoft.com/office/drawing/2014/main" id="{1FA40C5E-7448-6743-BB74-DB5A24BD0383}"/>
              </a:ext>
            </a:extLst>
          </p:cNvPr>
          <p:cNvGraphicFramePr>
            <a:graphicFrameLocks noGrp="1"/>
          </p:cNvGraphicFramePr>
          <p:nvPr>
            <p:ph idx="1"/>
            <p:extLst>
              <p:ext uri="{D42A27DB-BD31-4B8C-83A1-F6EECF244321}">
                <p14:modId xmlns:p14="http://schemas.microsoft.com/office/powerpoint/2010/main" val="1928469050"/>
              </p:ext>
            </p:extLst>
          </p:nvPr>
        </p:nvGraphicFramePr>
        <p:xfrm>
          <a:off x="259899" y="1549628"/>
          <a:ext cx="5568042" cy="5029200"/>
        </p:xfrm>
        <a:graphic>
          <a:graphicData uri="http://schemas.openxmlformats.org/drawingml/2006/table">
            <a:tbl>
              <a:tblPr firstRow="1" bandRow="1">
                <a:tableStyleId>{5C22544A-7EE6-4342-B048-85BDC9FD1C3A}</a:tableStyleId>
              </a:tblPr>
              <a:tblGrid>
                <a:gridCol w="1834242">
                  <a:extLst>
                    <a:ext uri="{9D8B030D-6E8A-4147-A177-3AD203B41FA5}">
                      <a16:colId xmlns:a16="http://schemas.microsoft.com/office/drawing/2014/main" val="700558055"/>
                    </a:ext>
                  </a:extLst>
                </a:gridCol>
                <a:gridCol w="3733800">
                  <a:extLst>
                    <a:ext uri="{9D8B030D-6E8A-4147-A177-3AD203B41FA5}">
                      <a16:colId xmlns:a16="http://schemas.microsoft.com/office/drawing/2014/main" val="1143411836"/>
                    </a:ext>
                  </a:extLst>
                </a:gridCol>
              </a:tblGrid>
              <a:tr h="328300">
                <a:tc>
                  <a:txBody>
                    <a:bodyPr/>
                    <a:lstStyle/>
                    <a:p>
                      <a:r>
                        <a:rPr lang="en-US" sz="1800" dirty="0">
                          <a:latin typeface="Calibri" panose="020F0502020204030204" pitchFamily="34" charset="0"/>
                          <a:cs typeface="Calibri" panose="020F0502020204030204" pitchFamily="34" charset="0"/>
                        </a:rPr>
                        <a:t>Organism</a:t>
                      </a:r>
                    </a:p>
                  </a:txBody>
                  <a:tcPr/>
                </a:tc>
                <a:tc>
                  <a:txBody>
                    <a:bodyPr/>
                    <a:lstStyle/>
                    <a:p>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50407421"/>
                  </a:ext>
                </a:extLst>
              </a:tr>
              <a:tr h="555585">
                <a:tc>
                  <a:txBody>
                    <a:bodyPr/>
                    <a:lstStyle/>
                    <a:p>
                      <a:r>
                        <a:rPr lang="en-US" sz="1800" i="1" dirty="0">
                          <a:latin typeface="Calibri" panose="020F0502020204030204" pitchFamily="34" charset="0"/>
                          <a:cs typeface="Calibri" panose="020F0502020204030204" pitchFamily="34" charset="0"/>
                        </a:rPr>
                        <a:t>B. cereus </a:t>
                      </a:r>
                      <a:r>
                        <a:rPr lang="en-US" sz="1800" dirty="0">
                          <a:latin typeface="Calibri" panose="020F0502020204030204" pitchFamily="34" charset="0"/>
                          <a:cs typeface="Calibri" panose="020F0502020204030204" pitchFamily="34" charset="0"/>
                        </a:rPr>
                        <a:t>and </a:t>
                      </a:r>
                      <a:r>
                        <a:rPr lang="en-US" sz="1800" i="1" dirty="0">
                          <a:latin typeface="Calibri" panose="020F0502020204030204" pitchFamily="34" charset="0"/>
                          <a:cs typeface="Calibri" panose="020F0502020204030204" pitchFamily="34" charset="0"/>
                        </a:rPr>
                        <a:t>B. thuringiensis</a:t>
                      </a:r>
                    </a:p>
                  </a:txBody>
                  <a:tcPr/>
                </a:tc>
                <a:tc>
                  <a:txBody>
                    <a:bodyPr/>
                    <a:lstStyle/>
                    <a:p>
                      <a:r>
                        <a:rPr lang="en-US" sz="1800" dirty="0">
                          <a:latin typeface="Calibri" panose="020F0502020204030204" pitchFamily="34" charset="0"/>
                          <a:cs typeface="Calibri" panose="020F0502020204030204" pitchFamily="34" charset="0"/>
                        </a:rPr>
                        <a:t>Large, feathery, spreading; β-hemolytic</a:t>
                      </a:r>
                    </a:p>
                  </a:txBody>
                  <a:tcPr/>
                </a:tc>
                <a:extLst>
                  <a:ext uri="{0D108BD9-81ED-4DB2-BD59-A6C34878D82A}">
                    <a16:rowId xmlns:a16="http://schemas.microsoft.com/office/drawing/2014/main" val="1749296280"/>
                  </a:ext>
                </a:extLst>
              </a:tr>
              <a:tr h="555585">
                <a:tc>
                  <a:txBody>
                    <a:bodyPr/>
                    <a:lstStyle/>
                    <a:p>
                      <a:r>
                        <a:rPr lang="en-US" sz="1800" i="1" dirty="0">
                          <a:latin typeface="Calibri" panose="020F0502020204030204" pitchFamily="34" charset="0"/>
                          <a:cs typeface="Calibri" panose="020F0502020204030204" pitchFamily="34" charset="0"/>
                        </a:rPr>
                        <a:t>B. mycoides</a:t>
                      </a:r>
                    </a:p>
                  </a:txBody>
                  <a:tcPr/>
                </a:tc>
                <a:tc>
                  <a:txBody>
                    <a:bodyPr/>
                    <a:lstStyle/>
                    <a:p>
                      <a:r>
                        <a:rPr lang="en-US" sz="1800" dirty="0">
                          <a:latin typeface="Calibri" panose="020F0502020204030204" pitchFamily="34" charset="0"/>
                          <a:cs typeface="Calibri" panose="020F0502020204030204" pitchFamily="34" charset="0"/>
                        </a:rPr>
                        <a:t>Rhizoid colony that resembles a fungus, weakly β-hemolytic</a:t>
                      </a:r>
                    </a:p>
                  </a:txBody>
                  <a:tcPr/>
                </a:tc>
                <a:extLst>
                  <a:ext uri="{0D108BD9-81ED-4DB2-BD59-A6C34878D82A}">
                    <a16:rowId xmlns:a16="http://schemas.microsoft.com/office/drawing/2014/main" val="3259714072"/>
                  </a:ext>
                </a:extLst>
              </a:tr>
              <a:tr h="409674">
                <a:tc>
                  <a:txBody>
                    <a:bodyPr/>
                    <a:lstStyle/>
                    <a:p>
                      <a:r>
                        <a:rPr lang="en-US" sz="1800" i="1" dirty="0">
                          <a:latin typeface="Calibri" panose="020F0502020204030204" pitchFamily="34" charset="0"/>
                          <a:cs typeface="Calibri" panose="020F0502020204030204" pitchFamily="34" charset="0"/>
                        </a:rPr>
                        <a:t>B. megaterium</a:t>
                      </a:r>
                    </a:p>
                  </a:txBody>
                  <a:tcPr/>
                </a:tc>
                <a:tc>
                  <a:txBody>
                    <a:bodyPr/>
                    <a:lstStyle/>
                    <a:p>
                      <a:r>
                        <a:rPr lang="en-US" sz="1800" dirty="0">
                          <a:latin typeface="Calibri" panose="020F0502020204030204" pitchFamily="34" charset="0"/>
                          <a:cs typeface="Calibri" panose="020F0502020204030204" pitchFamily="34" charset="0"/>
                        </a:rPr>
                        <a:t> Large, convex, entire, moist, non-hemolytic</a:t>
                      </a:r>
                    </a:p>
                  </a:txBody>
                  <a:tcPr/>
                </a:tc>
                <a:extLst>
                  <a:ext uri="{0D108BD9-81ED-4DB2-BD59-A6C34878D82A}">
                    <a16:rowId xmlns:a16="http://schemas.microsoft.com/office/drawing/2014/main" val="2685359817"/>
                  </a:ext>
                </a:extLst>
              </a:tr>
              <a:tr h="555585">
                <a:tc>
                  <a:txBody>
                    <a:bodyPr/>
                    <a:lstStyle/>
                    <a:p>
                      <a:r>
                        <a:rPr lang="en-US" sz="1800" i="1" dirty="0">
                          <a:latin typeface="Calibri" panose="020F0502020204030204" pitchFamily="34" charset="0"/>
                          <a:cs typeface="Calibri" panose="020F0502020204030204" pitchFamily="34" charset="0"/>
                        </a:rPr>
                        <a:t>B. licheniformis</a:t>
                      </a:r>
                    </a:p>
                  </a:txBody>
                  <a:tcPr/>
                </a:tc>
                <a:tc>
                  <a:txBody>
                    <a:bodyPr/>
                    <a:lstStyle/>
                    <a:p>
                      <a:r>
                        <a:rPr lang="en-US" sz="1800" dirty="0">
                          <a:latin typeface="Calibri" panose="020F0502020204030204" pitchFamily="34" charset="0"/>
                          <a:cs typeface="Calibri" panose="020F0502020204030204" pitchFamily="34" charset="0"/>
                        </a:rPr>
                        <a:t>Large blister colony; becomes opaque with dull to rough surface with age; β-hemolytic</a:t>
                      </a:r>
                    </a:p>
                  </a:txBody>
                  <a:tcPr/>
                </a:tc>
                <a:extLst>
                  <a:ext uri="{0D108BD9-81ED-4DB2-BD59-A6C34878D82A}">
                    <a16:rowId xmlns:a16="http://schemas.microsoft.com/office/drawing/2014/main" val="3982575425"/>
                  </a:ext>
                </a:extLst>
              </a:tr>
              <a:tr h="409674">
                <a:tc>
                  <a:txBody>
                    <a:bodyPr/>
                    <a:lstStyle/>
                    <a:p>
                      <a:r>
                        <a:rPr lang="en-US" sz="1800" i="1" dirty="0">
                          <a:latin typeface="Calibri" panose="020F0502020204030204" pitchFamily="34" charset="0"/>
                          <a:cs typeface="Calibri" panose="020F0502020204030204" pitchFamily="34" charset="0"/>
                        </a:rPr>
                        <a:t>B. </a:t>
                      </a:r>
                      <a:r>
                        <a:rPr lang="en-US" sz="1800" i="1" dirty="0" err="1">
                          <a:latin typeface="Calibri" panose="020F0502020204030204" pitchFamily="34" charset="0"/>
                          <a:cs typeface="Calibri" panose="020F0502020204030204" pitchFamily="34" charset="0"/>
                        </a:rPr>
                        <a:t>pumilus</a:t>
                      </a:r>
                      <a:endParaRPr lang="en-US" sz="1800" i="1" dirty="0">
                        <a:latin typeface="Calibri" panose="020F0502020204030204" pitchFamily="34" charset="0"/>
                        <a:cs typeface="Calibri" panose="020F0502020204030204" pitchFamily="34" charset="0"/>
                      </a:endParaRPr>
                    </a:p>
                  </a:txBody>
                  <a:tcPr/>
                </a:tc>
                <a:tc>
                  <a:txBody>
                    <a:bodyPr/>
                    <a:lstStyle/>
                    <a:p>
                      <a:r>
                        <a:rPr lang="en-US" sz="1800" dirty="0">
                          <a:latin typeface="Calibri" panose="020F0502020204030204" pitchFamily="34" charset="0"/>
                          <a:cs typeface="Calibri" panose="020F0502020204030204" pitchFamily="34" charset="0"/>
                        </a:rPr>
                        <a:t>Large, moist, blister colony, may be β-hemolytic</a:t>
                      </a:r>
                    </a:p>
                  </a:txBody>
                  <a:tcPr/>
                </a:tc>
                <a:extLst>
                  <a:ext uri="{0D108BD9-81ED-4DB2-BD59-A6C34878D82A}">
                    <a16:rowId xmlns:a16="http://schemas.microsoft.com/office/drawing/2014/main" val="4053368211"/>
                  </a:ext>
                </a:extLst>
              </a:tr>
              <a:tr h="782870">
                <a:tc>
                  <a:txBody>
                    <a:bodyPr/>
                    <a:lstStyle/>
                    <a:p>
                      <a:r>
                        <a:rPr lang="en-US" sz="1800" i="1" dirty="0">
                          <a:latin typeface="Calibri" panose="020F0502020204030204" pitchFamily="34" charset="0"/>
                          <a:cs typeface="Calibri" panose="020F0502020204030204" pitchFamily="34" charset="0"/>
                        </a:rPr>
                        <a:t>B. subtilis</a:t>
                      </a:r>
                    </a:p>
                  </a:txBody>
                  <a:tcPr/>
                </a:tc>
                <a:tc>
                  <a:txBody>
                    <a:bodyPr/>
                    <a:lstStyle/>
                    <a:p>
                      <a:r>
                        <a:rPr lang="en-US" sz="1800" dirty="0">
                          <a:latin typeface="Calibri" panose="020F0502020204030204" pitchFamily="34" charset="0"/>
                          <a:cs typeface="Calibri" panose="020F0502020204030204" pitchFamily="34" charset="0"/>
                        </a:rPr>
                        <a:t>Large, flat, dull with ground-glass appearance; may be pigmented (pink, yellow, orange or brown); may be β-hemolytic</a:t>
                      </a:r>
                    </a:p>
                  </a:txBody>
                  <a:tcPr/>
                </a:tc>
                <a:extLst>
                  <a:ext uri="{0D108BD9-81ED-4DB2-BD59-A6C34878D82A}">
                    <a16:rowId xmlns:a16="http://schemas.microsoft.com/office/drawing/2014/main" val="3286629347"/>
                  </a:ext>
                </a:extLst>
              </a:tr>
            </a:tbl>
          </a:graphicData>
        </a:graphic>
      </p:graphicFrame>
      <p:pic>
        <p:nvPicPr>
          <p:cNvPr id="7" name="Picture 6" descr="A picture containing food, cup, orange, close&#10;&#10;Description automatically generated">
            <a:extLst>
              <a:ext uri="{FF2B5EF4-FFF2-40B4-BE49-F238E27FC236}">
                <a16:creationId xmlns:a16="http://schemas.microsoft.com/office/drawing/2014/main" id="{7ED123DE-AE13-4945-BBF0-B98F4507D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650" y="2491448"/>
            <a:ext cx="2870200" cy="2066544"/>
          </a:xfrm>
          <a:prstGeom prst="rect">
            <a:avLst/>
          </a:prstGeom>
        </p:spPr>
      </p:pic>
      <p:sp>
        <p:nvSpPr>
          <p:cNvPr id="9" name="TextBox 8">
            <a:extLst>
              <a:ext uri="{FF2B5EF4-FFF2-40B4-BE49-F238E27FC236}">
                <a16:creationId xmlns:a16="http://schemas.microsoft.com/office/drawing/2014/main" id="{4490D4BC-1426-A44C-899E-568F452E16B1}"/>
              </a:ext>
            </a:extLst>
          </p:cNvPr>
          <p:cNvSpPr txBox="1"/>
          <p:nvPr/>
        </p:nvSpPr>
        <p:spPr>
          <a:xfrm>
            <a:off x="5910943" y="4557992"/>
            <a:ext cx="1383235" cy="400110"/>
          </a:xfrm>
          <a:prstGeom prst="rect">
            <a:avLst/>
          </a:prstGeom>
          <a:noFill/>
        </p:spPr>
        <p:txBody>
          <a:bodyPr wrap="square" rtlCol="0">
            <a:spAutoFit/>
          </a:bodyPr>
          <a:lstStyle/>
          <a:p>
            <a:r>
              <a:rPr lang="en-US" sz="2000" i="1" dirty="0"/>
              <a:t>B. cereus</a:t>
            </a:r>
          </a:p>
        </p:txBody>
      </p:sp>
      <p:pic>
        <p:nvPicPr>
          <p:cNvPr id="3" name="Audio 2">
            <a:hlinkClick r:id="" action="ppaction://media"/>
            <a:extLst>
              <a:ext uri="{FF2B5EF4-FFF2-40B4-BE49-F238E27FC236}">
                <a16:creationId xmlns:a16="http://schemas.microsoft.com/office/drawing/2014/main" id="{A5D1C9ED-C15C-BC42-A70E-6234B092B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17528312"/>
      </p:ext>
    </p:extLst>
  </p:cSld>
  <p:clrMapOvr>
    <a:masterClrMapping/>
  </p:clrMapOvr>
  <mc:AlternateContent xmlns:mc="http://schemas.openxmlformats.org/markup-compatibility/2006" xmlns:p14="http://schemas.microsoft.com/office/powerpoint/2010/main">
    <mc:Choice Requires="p14">
      <p:transition spd="slow" p14:dur="2000" advTm="6916"/>
    </mc:Choice>
    <mc:Fallback xmlns="">
      <p:transition spd="slow" advTm="6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FA40C5E-7448-6743-BB74-DB5A24BD0383}"/>
              </a:ext>
            </a:extLst>
          </p:cNvPr>
          <p:cNvGraphicFramePr>
            <a:graphicFrameLocks noGrp="1"/>
          </p:cNvGraphicFramePr>
          <p:nvPr>
            <p:ph idx="1"/>
            <p:extLst>
              <p:ext uri="{D42A27DB-BD31-4B8C-83A1-F6EECF244321}">
                <p14:modId xmlns:p14="http://schemas.microsoft.com/office/powerpoint/2010/main" val="4095369397"/>
              </p:ext>
            </p:extLst>
          </p:nvPr>
        </p:nvGraphicFramePr>
        <p:xfrm>
          <a:off x="663575" y="1501775"/>
          <a:ext cx="7886700" cy="4856480"/>
        </p:xfrm>
        <a:graphic>
          <a:graphicData uri="http://schemas.openxmlformats.org/drawingml/2006/table">
            <a:tbl>
              <a:tblPr firstRow="1" bandRow="1">
                <a:tableStyleId>{5C22544A-7EE6-4342-B048-85BDC9FD1C3A}</a:tableStyleId>
              </a:tblPr>
              <a:tblGrid>
                <a:gridCol w="2130048">
                  <a:extLst>
                    <a:ext uri="{9D8B030D-6E8A-4147-A177-3AD203B41FA5}">
                      <a16:colId xmlns:a16="http://schemas.microsoft.com/office/drawing/2014/main" val="700558055"/>
                    </a:ext>
                  </a:extLst>
                </a:gridCol>
                <a:gridCol w="5756652">
                  <a:extLst>
                    <a:ext uri="{9D8B030D-6E8A-4147-A177-3AD203B41FA5}">
                      <a16:colId xmlns:a16="http://schemas.microsoft.com/office/drawing/2014/main" val="1143411836"/>
                    </a:ext>
                  </a:extLst>
                </a:gridCol>
              </a:tblGrid>
              <a:tr h="370840">
                <a:tc>
                  <a:txBody>
                    <a:bodyPr/>
                    <a:lstStyle/>
                    <a:p>
                      <a:r>
                        <a:rPr lang="en-US" sz="1800" dirty="0">
                          <a:latin typeface="Calibri" panose="020F0502020204030204" pitchFamily="34" charset="0"/>
                          <a:cs typeface="Calibri" panose="020F0502020204030204" pitchFamily="34" charset="0"/>
                        </a:rPr>
                        <a:t>Organism</a:t>
                      </a:r>
                    </a:p>
                  </a:txBody>
                  <a:tcPr/>
                </a:tc>
                <a:tc>
                  <a:txBody>
                    <a:bodyPr/>
                    <a:lstStyle/>
                    <a:p>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50407421"/>
                  </a:ext>
                </a:extLst>
              </a:tr>
              <a:tr h="370840">
                <a:tc>
                  <a:txBody>
                    <a:bodyPr/>
                    <a:lstStyle/>
                    <a:p>
                      <a:r>
                        <a:rPr lang="en-US" sz="1800" i="1" dirty="0">
                          <a:latin typeface="Calibri" panose="020F0502020204030204" pitchFamily="34" charset="0"/>
                          <a:cs typeface="Calibri" panose="020F0502020204030204" pitchFamily="34" charset="0"/>
                        </a:rPr>
                        <a:t>B. </a:t>
                      </a:r>
                      <a:r>
                        <a:rPr lang="en-US" sz="1800" i="1" dirty="0" err="1">
                          <a:latin typeface="Calibri" panose="020F0502020204030204" pitchFamily="34" charset="0"/>
                          <a:cs typeface="Calibri" panose="020F0502020204030204" pitchFamily="34" charset="0"/>
                        </a:rPr>
                        <a:t>circulans</a:t>
                      </a:r>
                      <a:endParaRPr lang="en-US" sz="1800" i="1" dirty="0">
                        <a:latin typeface="Calibri" panose="020F0502020204030204" pitchFamily="34" charset="0"/>
                        <a:cs typeface="Calibri" panose="020F0502020204030204" pitchFamily="34" charset="0"/>
                      </a:endParaRPr>
                    </a:p>
                  </a:txBody>
                  <a:tcPr/>
                </a:tc>
                <a:tc>
                  <a:txBody>
                    <a:bodyPr/>
                    <a:lstStyle/>
                    <a:p>
                      <a:r>
                        <a:rPr lang="en-US" sz="1800" dirty="0">
                          <a:latin typeface="Calibri" panose="020F0502020204030204" pitchFamily="34" charset="0"/>
                          <a:cs typeface="Calibri" panose="020F0502020204030204" pitchFamily="34" charset="0"/>
                        </a:rPr>
                        <a:t>Large, entire, convex, </a:t>
                      </a:r>
                      <a:r>
                        <a:rPr lang="en-US" sz="1800" dirty="0" err="1">
                          <a:latin typeface="Calibri" panose="020F0502020204030204" pitchFamily="34" charset="0"/>
                          <a:cs typeface="Calibri" panose="020F0502020204030204" pitchFamily="34" charset="0"/>
                        </a:rPr>
                        <a:t>butyrous</a:t>
                      </a:r>
                      <a:r>
                        <a:rPr lang="en-US" sz="1800" dirty="0">
                          <a:latin typeface="Calibri" panose="020F0502020204030204" pitchFamily="34" charset="0"/>
                          <a:cs typeface="Calibri" panose="020F0502020204030204" pitchFamily="34" charset="0"/>
                        </a:rPr>
                        <a:t>; smooth, translucent surface, may be β-hemolytic</a:t>
                      </a:r>
                    </a:p>
                  </a:txBody>
                  <a:tcPr/>
                </a:tc>
                <a:extLst>
                  <a:ext uri="{0D108BD9-81ED-4DB2-BD59-A6C34878D82A}">
                    <a16:rowId xmlns:a16="http://schemas.microsoft.com/office/drawing/2014/main" val="1749296280"/>
                  </a:ext>
                </a:extLst>
              </a:tr>
              <a:tr h="370840">
                <a:tc>
                  <a:txBody>
                    <a:bodyPr/>
                    <a:lstStyle/>
                    <a:p>
                      <a:r>
                        <a:rPr lang="en-US" sz="1800" i="1" dirty="0">
                          <a:latin typeface="Calibri" panose="020F0502020204030204" pitchFamily="34" charset="0"/>
                          <a:cs typeface="Calibri" panose="020F0502020204030204" pitchFamily="34" charset="0"/>
                        </a:rPr>
                        <a:t>B. </a:t>
                      </a:r>
                      <a:r>
                        <a:rPr lang="en-US" sz="1800" i="1" dirty="0" err="1">
                          <a:latin typeface="Calibri" panose="020F0502020204030204" pitchFamily="34" charset="0"/>
                          <a:cs typeface="Calibri" panose="020F0502020204030204" pitchFamily="34" charset="0"/>
                        </a:rPr>
                        <a:t>coagulans</a:t>
                      </a:r>
                      <a:endParaRPr lang="en-US" sz="1800" i="1" dirty="0">
                        <a:latin typeface="Calibri" panose="020F0502020204030204" pitchFamily="34" charset="0"/>
                        <a:cs typeface="Calibri" panose="020F0502020204030204" pitchFamily="34" charset="0"/>
                      </a:endParaRPr>
                    </a:p>
                  </a:txBody>
                  <a:tcPr/>
                </a:tc>
                <a:tc>
                  <a:txBody>
                    <a:bodyPr/>
                    <a:lstStyle/>
                    <a:p>
                      <a:r>
                        <a:rPr lang="en-US" sz="1800" dirty="0">
                          <a:latin typeface="Calibri" panose="020F0502020204030204" pitchFamily="34" charset="0"/>
                          <a:cs typeface="Calibri" panose="020F0502020204030204" pitchFamily="34" charset="0"/>
                        </a:rPr>
                        <a:t>Medium-large, entire raised, </a:t>
                      </a:r>
                      <a:r>
                        <a:rPr lang="en-US" sz="1800" dirty="0" err="1">
                          <a:latin typeface="Calibri" panose="020F0502020204030204" pitchFamily="34" charset="0"/>
                          <a:cs typeface="Calibri" panose="020F0502020204030204" pitchFamily="34" charset="0"/>
                        </a:rPr>
                        <a:t>butyrous</a:t>
                      </a:r>
                      <a:r>
                        <a:rPr lang="en-US" sz="1800" dirty="0">
                          <a:latin typeface="Calibri" panose="020F0502020204030204" pitchFamily="34" charset="0"/>
                          <a:cs typeface="Calibri" panose="020F0502020204030204" pitchFamily="34" charset="0"/>
                        </a:rPr>
                        <a:t>, cream-buff, may be β-hemolytic</a:t>
                      </a:r>
                    </a:p>
                  </a:txBody>
                  <a:tcPr/>
                </a:tc>
                <a:extLst>
                  <a:ext uri="{0D108BD9-81ED-4DB2-BD59-A6C34878D82A}">
                    <a16:rowId xmlns:a16="http://schemas.microsoft.com/office/drawing/2014/main" val="4016579563"/>
                  </a:ext>
                </a:extLst>
              </a:tr>
              <a:tr h="370840">
                <a:tc>
                  <a:txBody>
                    <a:bodyPr/>
                    <a:lstStyle/>
                    <a:p>
                      <a:r>
                        <a:rPr lang="en-US" sz="1800" i="1" dirty="0">
                          <a:latin typeface="Calibri" panose="020F0502020204030204" pitchFamily="34" charset="0"/>
                          <a:cs typeface="Calibri" panose="020F0502020204030204" pitchFamily="34" charset="0"/>
                        </a:rPr>
                        <a:t>B. </a:t>
                      </a:r>
                      <a:r>
                        <a:rPr lang="en-US" sz="1800" i="1" dirty="0" err="1">
                          <a:latin typeface="Calibri" panose="020F0502020204030204" pitchFamily="34" charset="0"/>
                          <a:cs typeface="Calibri" panose="020F0502020204030204" pitchFamily="34" charset="0"/>
                        </a:rPr>
                        <a:t>sphaericus</a:t>
                      </a:r>
                      <a:endParaRPr lang="en-US" sz="1800" i="1" dirty="0">
                        <a:latin typeface="Calibri" panose="020F0502020204030204" pitchFamily="34" charset="0"/>
                        <a:cs typeface="Calibri" panose="020F0502020204030204" pitchFamily="34" charset="0"/>
                      </a:endParaRPr>
                    </a:p>
                  </a:txBody>
                  <a:tcPr/>
                </a:tc>
                <a:tc>
                  <a:txBody>
                    <a:bodyPr/>
                    <a:lstStyle/>
                    <a:p>
                      <a:r>
                        <a:rPr lang="en-US" sz="1800" dirty="0">
                          <a:latin typeface="Calibri" panose="020F0502020204030204" pitchFamily="34" charset="0"/>
                          <a:cs typeface="Calibri" panose="020F0502020204030204" pitchFamily="34" charset="0"/>
                        </a:rPr>
                        <a:t>Large, convex, sloth opaque, </a:t>
                      </a:r>
                      <a:r>
                        <a:rPr lang="en-US" sz="1800" dirty="0" err="1">
                          <a:latin typeface="Calibri" panose="020F0502020204030204" pitchFamily="34" charset="0"/>
                          <a:cs typeface="Calibri" panose="020F0502020204030204" pitchFamily="34" charset="0"/>
                        </a:rPr>
                        <a:t>butyrous</a:t>
                      </a:r>
                      <a:r>
                        <a:rPr lang="en-US" sz="1800" dirty="0">
                          <a:latin typeface="Calibri" panose="020F0502020204030204" pitchFamily="34" charset="0"/>
                          <a:cs typeface="Calibri" panose="020F0502020204030204" pitchFamily="34" charset="0"/>
                        </a:rPr>
                        <a:t>, non-hemolytic</a:t>
                      </a:r>
                    </a:p>
                  </a:txBody>
                  <a:tcPr/>
                </a:tc>
                <a:extLst>
                  <a:ext uri="{0D108BD9-81ED-4DB2-BD59-A6C34878D82A}">
                    <a16:rowId xmlns:a16="http://schemas.microsoft.com/office/drawing/2014/main" val="2895608305"/>
                  </a:ext>
                </a:extLst>
              </a:tr>
              <a:tr h="370840">
                <a:tc>
                  <a:txBody>
                    <a:bodyPr/>
                    <a:lstStyle/>
                    <a:p>
                      <a:r>
                        <a:rPr lang="en-US" sz="1800" i="1" dirty="0" err="1">
                          <a:latin typeface="Calibri" panose="020F0502020204030204" pitchFamily="34" charset="0"/>
                          <a:cs typeface="Calibri" panose="020F0502020204030204" pitchFamily="34" charset="0"/>
                        </a:rPr>
                        <a:t>Brevibacillus</a:t>
                      </a:r>
                      <a:r>
                        <a:rPr lang="en-US" sz="1800" i="1" dirty="0">
                          <a:latin typeface="Calibri" panose="020F0502020204030204" pitchFamily="34" charset="0"/>
                          <a:cs typeface="Calibri" panose="020F0502020204030204" pitchFamily="34" charset="0"/>
                        </a:rPr>
                        <a:t> brevis</a:t>
                      </a:r>
                    </a:p>
                  </a:txBody>
                  <a:tcPr/>
                </a:tc>
                <a:tc>
                  <a:txBody>
                    <a:bodyPr/>
                    <a:lstStyle/>
                    <a:p>
                      <a:r>
                        <a:rPr lang="en-US" sz="1800" dirty="0">
                          <a:latin typeface="Calibri" panose="020F0502020204030204" pitchFamily="34" charset="0"/>
                          <a:cs typeface="Calibri" panose="020F0502020204030204" pitchFamily="34" charset="0"/>
                        </a:rPr>
                        <a:t>Medium-large, convex, circular, granular may be β-hemolytic</a:t>
                      </a:r>
                    </a:p>
                  </a:txBody>
                  <a:tcPr/>
                </a:tc>
                <a:extLst>
                  <a:ext uri="{0D108BD9-81ED-4DB2-BD59-A6C34878D82A}">
                    <a16:rowId xmlns:a16="http://schemas.microsoft.com/office/drawing/2014/main" val="2241518463"/>
                  </a:ext>
                </a:extLst>
              </a:tr>
              <a:tr h="370840">
                <a:tc>
                  <a:txBody>
                    <a:bodyPr/>
                    <a:lstStyle/>
                    <a:p>
                      <a:r>
                        <a:rPr lang="en-US" sz="1800" i="1" dirty="0" err="1">
                          <a:latin typeface="Calibri" panose="020F0502020204030204" pitchFamily="34" charset="0"/>
                          <a:cs typeface="Calibri" panose="020F0502020204030204" pitchFamily="34" charset="0"/>
                        </a:rPr>
                        <a:t>Paenibacillus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macerans</a:t>
                      </a:r>
                      <a:endParaRPr lang="en-US" sz="1800" i="1" dirty="0">
                        <a:latin typeface="Calibri" panose="020F0502020204030204" pitchFamily="34" charset="0"/>
                        <a:cs typeface="Calibri" panose="020F0502020204030204" pitchFamily="34" charset="0"/>
                      </a:endParaRPr>
                    </a:p>
                  </a:txBody>
                  <a:tcPr/>
                </a:tc>
                <a:tc>
                  <a:txBody>
                    <a:bodyPr/>
                    <a:lstStyle/>
                    <a:p>
                      <a:r>
                        <a:rPr lang="en-US" sz="1800" dirty="0">
                          <a:latin typeface="Calibri" panose="020F0502020204030204" pitchFamily="34" charset="0"/>
                          <a:cs typeface="Calibri" panose="020F0502020204030204" pitchFamily="34" charset="0"/>
                        </a:rPr>
                        <a:t>Large, convex, fine granular surface, non-hemolytic</a:t>
                      </a:r>
                    </a:p>
                  </a:txBody>
                  <a:tcPr/>
                </a:tc>
                <a:extLst>
                  <a:ext uri="{0D108BD9-81ED-4DB2-BD59-A6C34878D82A}">
                    <a16:rowId xmlns:a16="http://schemas.microsoft.com/office/drawing/2014/main" val="3591174463"/>
                  </a:ext>
                </a:extLst>
              </a:tr>
              <a:tr h="370840">
                <a:tc>
                  <a:txBody>
                    <a:bodyPr/>
                    <a:lstStyle/>
                    <a:p>
                      <a:r>
                        <a:rPr lang="en-US" sz="1800" i="1" dirty="0" err="1">
                          <a:latin typeface="Calibri" panose="020F0502020204030204" pitchFamily="34" charset="0"/>
                          <a:cs typeface="Calibri" panose="020F0502020204030204" pitchFamily="34" charset="0"/>
                        </a:rPr>
                        <a:t>Paenibacillus</a:t>
                      </a:r>
                      <a:r>
                        <a:rPr lang="en-US" sz="1800" i="1" dirty="0">
                          <a:latin typeface="Calibri" panose="020F0502020204030204" pitchFamily="34" charset="0"/>
                          <a:cs typeface="Calibri" panose="020F0502020204030204" pitchFamily="34" charset="0"/>
                        </a:rPr>
                        <a:t> alvei</a:t>
                      </a:r>
                    </a:p>
                  </a:txBody>
                  <a:tcPr/>
                </a:tc>
                <a:tc>
                  <a:txBody>
                    <a:bodyPr/>
                    <a:lstStyle/>
                    <a:p>
                      <a:r>
                        <a:rPr lang="en-US" sz="1800" dirty="0">
                          <a:latin typeface="Calibri" panose="020F0502020204030204" pitchFamily="34" charset="0"/>
                          <a:cs typeface="Calibri" panose="020F0502020204030204" pitchFamily="34" charset="0"/>
                        </a:rPr>
                        <a:t>Swarms over agar surface; discrete colonies are large, circular convex, sloth glistening, translucent or opaque; may be β-hemolytic</a:t>
                      </a:r>
                    </a:p>
                  </a:txBody>
                  <a:tcPr/>
                </a:tc>
                <a:extLst>
                  <a:ext uri="{0D108BD9-81ED-4DB2-BD59-A6C34878D82A}">
                    <a16:rowId xmlns:a16="http://schemas.microsoft.com/office/drawing/2014/main" val="4090091343"/>
                  </a:ext>
                </a:extLst>
              </a:tr>
              <a:tr h="370840">
                <a:tc>
                  <a:txBody>
                    <a:bodyPr/>
                    <a:lstStyle/>
                    <a:p>
                      <a:r>
                        <a:rPr lang="en-US" sz="1800" i="1" dirty="0" err="1">
                          <a:latin typeface="Calibri" panose="020F0502020204030204" pitchFamily="34" charset="0"/>
                          <a:cs typeface="Calibri" panose="020F0502020204030204" pitchFamily="34" charset="0"/>
                        </a:rPr>
                        <a:t>Paenibacillus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polymyxa</a:t>
                      </a:r>
                      <a:endParaRPr lang="en-US" sz="1800" i="1" dirty="0">
                        <a:latin typeface="Calibri" panose="020F0502020204030204" pitchFamily="34" charset="0"/>
                        <a:cs typeface="Calibri" panose="020F0502020204030204" pitchFamily="34" charset="0"/>
                      </a:endParaRPr>
                    </a:p>
                  </a:txBody>
                  <a:tcPr/>
                </a:tc>
                <a:tc>
                  <a:txBody>
                    <a:bodyPr/>
                    <a:lstStyle/>
                    <a:p>
                      <a:r>
                        <a:rPr lang="en-US" sz="1800" dirty="0">
                          <a:latin typeface="Calibri" panose="020F0502020204030204" pitchFamily="34" charset="0"/>
                          <a:cs typeface="Calibri" panose="020F0502020204030204" pitchFamily="34" charset="0"/>
                        </a:rPr>
                        <a:t>Large, moist blister colony with amoeboid spreading in young cultures; older colonies wrinkled, non-hemolytic</a:t>
                      </a:r>
                    </a:p>
                  </a:txBody>
                  <a:tcPr/>
                </a:tc>
                <a:extLst>
                  <a:ext uri="{0D108BD9-81ED-4DB2-BD59-A6C34878D82A}">
                    <a16:rowId xmlns:a16="http://schemas.microsoft.com/office/drawing/2014/main" val="2036212613"/>
                  </a:ext>
                </a:extLst>
              </a:tr>
            </a:tbl>
          </a:graphicData>
        </a:graphic>
      </p:graphicFrame>
      <p:sp>
        <p:nvSpPr>
          <p:cNvPr id="6" name="Title 1">
            <a:extLst>
              <a:ext uri="{FF2B5EF4-FFF2-40B4-BE49-F238E27FC236}">
                <a16:creationId xmlns:a16="http://schemas.microsoft.com/office/drawing/2014/main" id="{26E06E73-1CE9-4F44-9A6D-43369414C668}"/>
              </a:ext>
            </a:extLst>
          </p:cNvPr>
          <p:cNvSpPr>
            <a:spLocks noGrp="1"/>
          </p:cNvSpPr>
          <p:nvPr>
            <p:ph type="title"/>
          </p:nvPr>
        </p:nvSpPr>
        <p:spPr>
          <a:xfrm>
            <a:off x="381000" y="155576"/>
            <a:ext cx="8451850" cy="1325563"/>
          </a:xfrm>
        </p:spPr>
        <p:txBody>
          <a:bodyPr>
            <a:normAutofit/>
          </a:bodyPr>
          <a:lstStyle/>
          <a:p>
            <a:pPr algn="ctr"/>
            <a:r>
              <a:rPr lang="en-US" sz="3200" b="1" dirty="0">
                <a:latin typeface="+mn-lt"/>
              </a:rPr>
              <a:t>Colonial Appearance and Other Characteristics</a:t>
            </a:r>
          </a:p>
        </p:txBody>
      </p:sp>
      <p:pic>
        <p:nvPicPr>
          <p:cNvPr id="2" name="Audio 1">
            <a:hlinkClick r:id="" action="ppaction://media"/>
            <a:extLst>
              <a:ext uri="{FF2B5EF4-FFF2-40B4-BE49-F238E27FC236}">
                <a16:creationId xmlns:a16="http://schemas.microsoft.com/office/drawing/2014/main" id="{8CA1E886-D330-C44F-AB47-90C474959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72763887"/>
      </p:ext>
    </p:extLst>
  </p:cSld>
  <p:clrMapOvr>
    <a:masterClrMapping/>
  </p:clrMapOvr>
  <mc:AlternateContent xmlns:mc="http://schemas.openxmlformats.org/markup-compatibility/2006" xmlns:p14="http://schemas.microsoft.com/office/powerpoint/2010/main">
    <mc:Choice Requires="p14">
      <p:transition spd="slow" p14:dur="2000" advTm="4069"/>
    </mc:Choice>
    <mc:Fallback xmlns="">
      <p:transition spd="slow" advTm="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29BC-6867-654D-9097-FA3A2516087B}"/>
              </a:ext>
            </a:extLst>
          </p:cNvPr>
          <p:cNvSpPr>
            <a:spLocks noGrp="1"/>
          </p:cNvSpPr>
          <p:nvPr>
            <p:ph type="title"/>
          </p:nvPr>
        </p:nvSpPr>
        <p:spPr>
          <a:xfrm>
            <a:off x="628650" y="255587"/>
            <a:ext cx="7886700" cy="1325563"/>
          </a:xfrm>
        </p:spPr>
        <p:txBody>
          <a:bodyPr>
            <a:normAutofit/>
          </a:bodyPr>
          <a:lstStyle/>
          <a:p>
            <a:pPr algn="ctr"/>
            <a:r>
              <a:rPr lang="en-US" sz="4000" b="1" dirty="0">
                <a:latin typeface="Calibri" panose="020F0502020204030204" pitchFamily="34" charset="0"/>
                <a:cs typeface="Calibri" panose="020F0502020204030204" pitchFamily="34" charset="0"/>
              </a:rPr>
              <a:t>Clinical Manifestation</a:t>
            </a:r>
          </a:p>
        </p:txBody>
      </p:sp>
      <p:graphicFrame>
        <p:nvGraphicFramePr>
          <p:cNvPr id="4" name="Table 4">
            <a:extLst>
              <a:ext uri="{FF2B5EF4-FFF2-40B4-BE49-F238E27FC236}">
                <a16:creationId xmlns:a16="http://schemas.microsoft.com/office/drawing/2014/main" id="{240E41EF-C91E-6740-A4FC-C83197DE7626}"/>
              </a:ext>
            </a:extLst>
          </p:cNvPr>
          <p:cNvGraphicFramePr>
            <a:graphicFrameLocks noGrp="1"/>
          </p:cNvGraphicFramePr>
          <p:nvPr>
            <p:ph idx="1"/>
            <p:extLst>
              <p:ext uri="{D42A27DB-BD31-4B8C-83A1-F6EECF244321}">
                <p14:modId xmlns:p14="http://schemas.microsoft.com/office/powerpoint/2010/main" val="2153072693"/>
              </p:ext>
            </p:extLst>
          </p:nvPr>
        </p:nvGraphicFramePr>
        <p:xfrm>
          <a:off x="457200" y="1581150"/>
          <a:ext cx="8229600" cy="43027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019988413"/>
                    </a:ext>
                  </a:extLst>
                </a:gridCol>
                <a:gridCol w="6781800">
                  <a:extLst>
                    <a:ext uri="{9D8B030D-6E8A-4147-A177-3AD203B41FA5}">
                      <a16:colId xmlns:a16="http://schemas.microsoft.com/office/drawing/2014/main" val="1566123175"/>
                    </a:ext>
                  </a:extLst>
                </a:gridCol>
              </a:tblGrid>
              <a:tr h="370840">
                <a:tc>
                  <a:txBody>
                    <a:bodyPr/>
                    <a:lstStyle/>
                    <a:p>
                      <a:r>
                        <a:rPr lang="en-US" sz="1800" dirty="0">
                          <a:latin typeface="Calibri" panose="020F0502020204030204" pitchFamily="34" charset="0"/>
                          <a:cs typeface="Calibri" panose="020F0502020204030204" pitchFamily="34" charset="0"/>
                        </a:rPr>
                        <a:t>Species</a:t>
                      </a:r>
                    </a:p>
                  </a:txBody>
                  <a:tcPr/>
                </a:tc>
                <a:tc>
                  <a:txBody>
                    <a:bodyPr/>
                    <a:lstStyle/>
                    <a:p>
                      <a:r>
                        <a:rPr lang="en-US" sz="1800" dirty="0">
                          <a:latin typeface="Calibri" panose="020F0502020204030204" pitchFamily="34" charset="0"/>
                          <a:cs typeface="Calibri" panose="020F0502020204030204" pitchFamily="34" charset="0"/>
                        </a:rPr>
                        <a:t>Clinical Syndrome</a:t>
                      </a:r>
                    </a:p>
                  </a:txBody>
                  <a:tcPr/>
                </a:tc>
                <a:extLst>
                  <a:ext uri="{0D108BD9-81ED-4DB2-BD59-A6C34878D82A}">
                    <a16:rowId xmlns:a16="http://schemas.microsoft.com/office/drawing/2014/main" val="3078061416"/>
                  </a:ext>
                </a:extLst>
              </a:tr>
              <a:tr h="370840">
                <a:tc>
                  <a:txBody>
                    <a:bodyPr/>
                    <a:lstStyle/>
                    <a:p>
                      <a:r>
                        <a:rPr lang="en-US" sz="1800" i="1" dirty="0">
                          <a:latin typeface="Calibri" panose="020F0502020204030204" pitchFamily="34" charset="0"/>
                          <a:cs typeface="Calibri" panose="020F0502020204030204" pitchFamily="34" charset="0"/>
                        </a:rPr>
                        <a:t>B. cereus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Calibri" panose="020F0502020204030204" pitchFamily="34" charset="0"/>
                          <a:ea typeface="+mn-ea"/>
                          <a:cs typeface="Calibri" panose="020F0502020204030204" pitchFamily="34" charset="0"/>
                        </a:rPr>
                        <a:t>Bacteremia, osteomyelitis, endocarditis, soft tissue infections, nosocomial infections, meningoencephalitis, fulminant hepatitis, Pneumonia – caused by capsule, plasmid carriage of </a:t>
                      </a:r>
                      <a:r>
                        <a:rPr lang="en-PH" sz="1800" b="0" i="1" kern="1200" dirty="0">
                          <a:solidFill>
                            <a:schemeClr val="dk1"/>
                          </a:solidFill>
                          <a:effectLst/>
                          <a:latin typeface="Calibri" panose="020F0502020204030204" pitchFamily="34" charset="0"/>
                          <a:ea typeface="+mn-ea"/>
                          <a:cs typeface="Calibri" panose="020F0502020204030204" pitchFamily="34" charset="0"/>
                        </a:rPr>
                        <a:t>B. cereus </a:t>
                      </a:r>
                      <a:r>
                        <a:rPr lang="en-PH" sz="1800" b="0" kern="1200" dirty="0">
                          <a:solidFill>
                            <a:schemeClr val="dk1"/>
                          </a:solidFill>
                          <a:effectLst/>
                          <a:latin typeface="Calibri" panose="020F0502020204030204" pitchFamily="34" charset="0"/>
                          <a:ea typeface="+mn-ea"/>
                          <a:cs typeface="Calibri" panose="020F0502020204030204" pitchFamily="34" charset="0"/>
                        </a:rPr>
                        <a:t>strain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Calibri" panose="020F0502020204030204" pitchFamily="34" charset="0"/>
                          <a:ea typeface="+mn-ea"/>
                          <a:cs typeface="Calibri" panose="020F0502020204030204" pitchFamily="34" charset="0"/>
                        </a:rPr>
                        <a:t>Eye infection – keratitis from contact lens wear and  rapidly destructive endophthalmitis from ocular trauma, therapeutic injection, surgery or hematogenous dissemination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Calibri" panose="020F0502020204030204" pitchFamily="34" charset="0"/>
                          <a:ea typeface="+mn-ea"/>
                          <a:cs typeface="Calibri" panose="020F0502020204030204" pitchFamily="34" charset="0"/>
                        </a:rPr>
                        <a:t>Food Poisoning – </a:t>
                      </a:r>
                      <a:r>
                        <a:rPr lang="en-US" sz="1800" b="0" kern="1200" dirty="0">
                          <a:solidFill>
                            <a:schemeClr val="dk1"/>
                          </a:solidFill>
                          <a:effectLst/>
                          <a:latin typeface="Calibri" panose="020F0502020204030204" pitchFamily="34" charset="0"/>
                          <a:ea typeface="+mn-ea"/>
                          <a:cs typeface="Calibri" panose="020F0502020204030204" pitchFamily="34" charset="0"/>
                        </a:rPr>
                        <a:t>o</a:t>
                      </a:r>
                      <a:r>
                        <a:rPr lang="en-US" sz="1800" b="0" dirty="0">
                          <a:latin typeface="Calibri" panose="020F0502020204030204" pitchFamily="34" charset="0"/>
                          <a:cs typeface="Calibri" panose="020F0502020204030204" pitchFamily="34" charset="0"/>
                        </a:rPr>
                        <a:t>ccurs within 24 hours of eating, often within a few hours of the offending meal</a:t>
                      </a:r>
                    </a:p>
                    <a:p>
                      <a:pPr marL="0" indent="0">
                        <a:buFontTx/>
                        <a:buNone/>
                      </a:pPr>
                      <a:r>
                        <a:rPr lang="en-US" sz="1800" b="0" dirty="0">
                          <a:latin typeface="Calibri" panose="020F0502020204030204" pitchFamily="34" charset="0"/>
                          <a:cs typeface="Calibri" panose="020F0502020204030204" pitchFamily="34" charset="0"/>
                        </a:rPr>
                        <a:t>Diarrheal Form – </a:t>
                      </a:r>
                      <a:r>
                        <a:rPr lang="en-US" sz="1800" dirty="0">
                          <a:latin typeface="Calibri" panose="020F0502020204030204" pitchFamily="34" charset="0"/>
                          <a:cs typeface="Calibri" panose="020F0502020204030204" pitchFamily="34" charset="0"/>
                        </a:rPr>
                        <a:t>profuse diarrhea and cramping but rarely vomiting or fever</a:t>
                      </a:r>
                    </a:p>
                    <a:p>
                      <a:pPr lvl="1"/>
                      <a:r>
                        <a:rPr lang="en-US" sz="1800" dirty="0">
                          <a:latin typeface="Calibri" panose="020F0502020204030204" pitchFamily="34" charset="0"/>
                          <a:cs typeface="Calibri" panose="020F0502020204030204" pitchFamily="34" charset="0"/>
                        </a:rPr>
                        <a:t>Onset: 8 to 16 hours  (median duration, 24 hours)</a:t>
                      </a:r>
                    </a:p>
                    <a:p>
                      <a:pPr lvl="1"/>
                      <a:r>
                        <a:rPr lang="en-US" sz="1800" dirty="0">
                          <a:latin typeface="Calibri" panose="020F0502020204030204" pitchFamily="34" charset="0"/>
                          <a:cs typeface="Calibri" panose="020F0502020204030204" pitchFamily="34" charset="0"/>
                        </a:rPr>
                        <a:t>Toxin: heat labile, it disrupts cell membranes and may have sphingomyelinase activity</a:t>
                      </a:r>
                    </a:p>
                    <a:p>
                      <a:pPr lvl="1"/>
                      <a:r>
                        <a:rPr lang="en-US" sz="1800" dirty="0">
                          <a:latin typeface="Calibri" panose="020F0502020204030204" pitchFamily="34" charset="0"/>
                          <a:cs typeface="Calibri" panose="020F0502020204030204" pitchFamily="34" charset="0"/>
                        </a:rPr>
                        <a:t>Associated with meat, vegetables, sauces</a:t>
                      </a:r>
                    </a:p>
                  </a:txBody>
                  <a:tcPr/>
                </a:tc>
                <a:extLst>
                  <a:ext uri="{0D108BD9-81ED-4DB2-BD59-A6C34878D82A}">
                    <a16:rowId xmlns:a16="http://schemas.microsoft.com/office/drawing/2014/main" val="4076719314"/>
                  </a:ext>
                </a:extLst>
              </a:tr>
            </a:tbl>
          </a:graphicData>
        </a:graphic>
      </p:graphicFrame>
      <p:pic>
        <p:nvPicPr>
          <p:cNvPr id="6" name="Audio 5">
            <a:hlinkClick r:id="" action="ppaction://media"/>
            <a:extLst>
              <a:ext uri="{FF2B5EF4-FFF2-40B4-BE49-F238E27FC236}">
                <a16:creationId xmlns:a16="http://schemas.microsoft.com/office/drawing/2014/main" id="{F32EB0CC-C4FB-9944-885C-2FD30220F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47896544"/>
      </p:ext>
    </p:extLst>
  </p:cSld>
  <p:clrMapOvr>
    <a:masterClrMapping/>
  </p:clrMapOvr>
  <mc:AlternateContent xmlns:mc="http://schemas.openxmlformats.org/markup-compatibility/2006" xmlns:p14="http://schemas.microsoft.com/office/powerpoint/2010/main">
    <mc:Choice Requires="p14">
      <p:transition spd="slow" p14:dur="2000" advTm="51175"/>
    </mc:Choice>
    <mc:Fallback xmlns="">
      <p:transition spd="slow" advTm="5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40E41EF-C91E-6740-A4FC-C83197DE7626}"/>
              </a:ext>
            </a:extLst>
          </p:cNvPr>
          <p:cNvGraphicFramePr>
            <a:graphicFrameLocks noGrp="1"/>
          </p:cNvGraphicFramePr>
          <p:nvPr>
            <p:ph idx="1"/>
            <p:extLst>
              <p:ext uri="{D42A27DB-BD31-4B8C-83A1-F6EECF244321}">
                <p14:modId xmlns:p14="http://schemas.microsoft.com/office/powerpoint/2010/main" val="4195570614"/>
              </p:ext>
            </p:extLst>
          </p:nvPr>
        </p:nvGraphicFramePr>
        <p:xfrm>
          <a:off x="457200" y="1371600"/>
          <a:ext cx="8229600" cy="477012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1019988413"/>
                    </a:ext>
                  </a:extLst>
                </a:gridCol>
                <a:gridCol w="6019800">
                  <a:extLst>
                    <a:ext uri="{9D8B030D-6E8A-4147-A177-3AD203B41FA5}">
                      <a16:colId xmlns:a16="http://schemas.microsoft.com/office/drawing/2014/main" val="1566123175"/>
                    </a:ext>
                  </a:extLst>
                </a:gridCol>
              </a:tblGrid>
              <a:tr h="370840">
                <a:tc>
                  <a:txBody>
                    <a:bodyPr/>
                    <a:lstStyle/>
                    <a:p>
                      <a:r>
                        <a:rPr lang="en-US" sz="1800" dirty="0"/>
                        <a:t>Species</a:t>
                      </a:r>
                    </a:p>
                  </a:txBody>
                  <a:tcPr/>
                </a:tc>
                <a:tc>
                  <a:txBody>
                    <a:bodyPr/>
                    <a:lstStyle/>
                    <a:p>
                      <a:r>
                        <a:rPr lang="en-US" sz="1800" dirty="0"/>
                        <a:t>Clinical Syndrome</a:t>
                      </a:r>
                    </a:p>
                  </a:txBody>
                  <a:tcPr/>
                </a:tc>
                <a:extLst>
                  <a:ext uri="{0D108BD9-81ED-4DB2-BD59-A6C34878D82A}">
                    <a16:rowId xmlns:a16="http://schemas.microsoft.com/office/drawing/2014/main" val="3078061416"/>
                  </a:ext>
                </a:extLst>
              </a:tr>
              <a:tr h="370840">
                <a:tc>
                  <a:txBody>
                    <a:bodyPr/>
                    <a:lstStyle/>
                    <a:p>
                      <a:r>
                        <a:rPr lang="en-US" sz="1800" i="1" dirty="0"/>
                        <a:t>B. cereus</a:t>
                      </a:r>
                    </a:p>
                  </a:txBody>
                  <a:tcPr/>
                </a:tc>
                <a:tc>
                  <a:txBody>
                    <a:bodyPr/>
                    <a:lstStyle/>
                    <a:p>
                      <a:r>
                        <a:rPr lang="en-US" sz="1800" b="1" dirty="0"/>
                        <a:t>Emetic Form</a:t>
                      </a:r>
                    </a:p>
                    <a:p>
                      <a:pPr lvl="1"/>
                      <a:r>
                        <a:rPr lang="en-US" sz="1800" dirty="0"/>
                        <a:t>Onset:  1-5 hours, resolves within 24 hours</a:t>
                      </a:r>
                    </a:p>
                    <a:p>
                      <a:pPr lvl="1"/>
                      <a:r>
                        <a:rPr lang="en-US" sz="1800" dirty="0"/>
                        <a:t>Nausea, vomiting, cramps</a:t>
                      </a:r>
                    </a:p>
                    <a:p>
                      <a:pPr lvl="1"/>
                      <a:r>
                        <a:rPr lang="en-US" sz="1800" dirty="0"/>
                        <a:t>Diarrhea in 1/3 of cases</a:t>
                      </a:r>
                    </a:p>
                    <a:p>
                      <a:pPr lvl="1"/>
                      <a:r>
                        <a:rPr lang="en-US" sz="1800" dirty="0"/>
                        <a:t>Emetic Toxin: heat stable</a:t>
                      </a:r>
                    </a:p>
                    <a:p>
                      <a:pPr lvl="2"/>
                      <a:r>
                        <a:rPr lang="en-US" sz="1800" dirty="0"/>
                        <a:t>Associated with starchy foods, such as rice</a:t>
                      </a:r>
                    </a:p>
                  </a:txBody>
                  <a:tcPr/>
                </a:tc>
                <a:extLst>
                  <a:ext uri="{0D108BD9-81ED-4DB2-BD59-A6C34878D82A}">
                    <a16:rowId xmlns:a16="http://schemas.microsoft.com/office/drawing/2014/main" val="4076719314"/>
                  </a:ext>
                </a:extLst>
              </a:tr>
              <a:tr h="370840">
                <a:tc>
                  <a:txBody>
                    <a:bodyPr/>
                    <a:lstStyle/>
                    <a:p>
                      <a:r>
                        <a:rPr lang="en-US" sz="1800" i="1" dirty="0"/>
                        <a:t>B. </a:t>
                      </a:r>
                      <a:r>
                        <a:rPr lang="en-US" sz="1800" i="1" dirty="0" err="1"/>
                        <a:t>pumilus</a:t>
                      </a:r>
                      <a:endParaRPr lang="en-US" sz="18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Meningitis, bacteremia, soft tissue infection </a:t>
                      </a:r>
                      <a:endParaRPr lang="en-PH" sz="1800" dirty="0"/>
                    </a:p>
                  </a:txBody>
                  <a:tcPr/>
                </a:tc>
                <a:extLst>
                  <a:ext uri="{0D108BD9-81ED-4DB2-BD59-A6C34878D82A}">
                    <a16:rowId xmlns:a16="http://schemas.microsoft.com/office/drawing/2014/main" val="875182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i="1" kern="1200" dirty="0">
                          <a:solidFill>
                            <a:schemeClr val="dk1"/>
                          </a:solidFill>
                          <a:effectLst/>
                          <a:latin typeface="+mn-lt"/>
                          <a:ea typeface="+mn-ea"/>
                          <a:cs typeface="+mn-cs"/>
                        </a:rPr>
                        <a:t>B. </a:t>
                      </a:r>
                      <a:r>
                        <a:rPr lang="en-PH" sz="1800" b="0" i="1" kern="1200" dirty="0" err="1">
                          <a:solidFill>
                            <a:schemeClr val="dk1"/>
                          </a:solidFill>
                          <a:effectLst/>
                          <a:latin typeface="+mn-lt"/>
                          <a:ea typeface="+mn-ea"/>
                          <a:cs typeface="+mn-cs"/>
                        </a:rPr>
                        <a:t>sphaericus</a:t>
                      </a:r>
                      <a:r>
                        <a:rPr lang="en-PH" sz="1800" b="0" i="1" kern="1200" dirty="0">
                          <a:solidFill>
                            <a:schemeClr val="dk1"/>
                          </a:solidFill>
                          <a:effectLst/>
                          <a:latin typeface="+mn-lt"/>
                          <a:ea typeface="+mn-ea"/>
                          <a:cs typeface="+mn-cs"/>
                        </a:rPr>
                        <a:t> </a:t>
                      </a:r>
                      <a:endParaRPr lang="en-PH" sz="1800" i="1" dirty="0">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Peritonitis, pleuritis, pericarditis, pseudotumor of the lung, meningitis, bacteremia </a:t>
                      </a:r>
                      <a:endParaRPr lang="en-PH" sz="1800" dirty="0">
                        <a:effectLst/>
                      </a:endParaRPr>
                    </a:p>
                  </a:txBody>
                  <a:tcPr/>
                </a:tc>
                <a:extLst>
                  <a:ext uri="{0D108BD9-81ED-4DB2-BD59-A6C34878D82A}">
                    <a16:rowId xmlns:a16="http://schemas.microsoft.com/office/drawing/2014/main" val="1342688688"/>
                  </a:ext>
                </a:extLst>
              </a:tr>
              <a:tr h="370840">
                <a:tc>
                  <a:txBody>
                    <a:bodyPr/>
                    <a:lstStyle/>
                    <a:p>
                      <a:r>
                        <a:rPr lang="en-US" sz="1800" i="1" dirty="0"/>
                        <a:t>B. </a:t>
                      </a:r>
                      <a:r>
                        <a:rPr lang="en-US" sz="1800" i="1" dirty="0" err="1"/>
                        <a:t>circulans</a:t>
                      </a:r>
                      <a:endParaRPr lang="en-US" sz="18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Meningitis, cerebrospinal fluid shunt infection, endocarditis, wound infection, endophthalmitis </a:t>
                      </a:r>
                      <a:endParaRPr lang="en-PH" sz="1800" dirty="0">
                        <a:effectLst/>
                      </a:endParaRPr>
                    </a:p>
                  </a:txBody>
                  <a:tcPr/>
                </a:tc>
                <a:extLst>
                  <a:ext uri="{0D108BD9-81ED-4DB2-BD59-A6C34878D82A}">
                    <a16:rowId xmlns:a16="http://schemas.microsoft.com/office/drawing/2014/main" val="18431420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i="1" kern="1200" dirty="0">
                          <a:solidFill>
                            <a:schemeClr val="dk1"/>
                          </a:solidFill>
                          <a:effectLst/>
                          <a:latin typeface="+mn-lt"/>
                          <a:ea typeface="+mn-ea"/>
                          <a:cs typeface="+mn-cs"/>
                        </a:rPr>
                        <a:t>B. licheniformis </a:t>
                      </a:r>
                      <a:endParaRPr lang="en-PH" sz="18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Bacteremia, catheter-related sepsis, food poisoning, central nervous system infections after surgery or trauma </a:t>
                      </a:r>
                      <a:endParaRPr lang="en-PH" sz="1800" dirty="0"/>
                    </a:p>
                  </a:txBody>
                  <a:tcPr/>
                </a:tc>
                <a:extLst>
                  <a:ext uri="{0D108BD9-81ED-4DB2-BD59-A6C34878D82A}">
                    <a16:rowId xmlns:a16="http://schemas.microsoft.com/office/drawing/2014/main" val="31516097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i="1" kern="1200" dirty="0">
                          <a:solidFill>
                            <a:schemeClr val="dk1"/>
                          </a:solidFill>
                          <a:effectLst/>
                          <a:latin typeface="+mn-lt"/>
                          <a:ea typeface="+mn-ea"/>
                          <a:cs typeface="+mn-cs"/>
                        </a:rPr>
                        <a:t>B. megaterium </a:t>
                      </a:r>
                      <a:endParaRPr lang="en-PH" sz="1800" i="1" dirty="0">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Meningitis, bacteremia </a:t>
                      </a:r>
                      <a:endParaRPr lang="en-PH" sz="1800" dirty="0">
                        <a:effectLst/>
                      </a:endParaRPr>
                    </a:p>
                  </a:txBody>
                  <a:tcPr/>
                </a:tc>
                <a:extLst>
                  <a:ext uri="{0D108BD9-81ED-4DB2-BD59-A6C34878D82A}">
                    <a16:rowId xmlns:a16="http://schemas.microsoft.com/office/drawing/2014/main" val="1673538260"/>
                  </a:ext>
                </a:extLst>
              </a:tr>
            </a:tbl>
          </a:graphicData>
        </a:graphic>
      </p:graphicFrame>
      <p:sp>
        <p:nvSpPr>
          <p:cNvPr id="6" name="Title 1">
            <a:extLst>
              <a:ext uri="{FF2B5EF4-FFF2-40B4-BE49-F238E27FC236}">
                <a16:creationId xmlns:a16="http://schemas.microsoft.com/office/drawing/2014/main" id="{15EABC7B-52CA-EE4B-94BE-5CDC41943C96}"/>
              </a:ext>
            </a:extLst>
          </p:cNvPr>
          <p:cNvSpPr txBox="1">
            <a:spLocks/>
          </p:cNvSpPr>
          <p:nvPr/>
        </p:nvSpPr>
        <p:spPr>
          <a:xfrm>
            <a:off x="566928" y="27713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dirty="0">
                <a:latin typeface="Calibri" panose="020F0502020204030204" pitchFamily="34" charset="0"/>
                <a:cs typeface="Calibri" panose="020F0502020204030204" pitchFamily="34" charset="0"/>
              </a:rPr>
              <a:t>Clinical Manifestation</a:t>
            </a:r>
          </a:p>
        </p:txBody>
      </p:sp>
      <p:pic>
        <p:nvPicPr>
          <p:cNvPr id="2" name="Audio 1">
            <a:hlinkClick r:id="" action="ppaction://media"/>
            <a:extLst>
              <a:ext uri="{FF2B5EF4-FFF2-40B4-BE49-F238E27FC236}">
                <a16:creationId xmlns:a16="http://schemas.microsoft.com/office/drawing/2014/main" id="{88ED2A77-CCD8-B14F-A8D0-0C898A4CD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2293122"/>
      </p:ext>
    </p:extLst>
  </p:cSld>
  <p:clrMapOvr>
    <a:masterClrMapping/>
  </p:clrMapOvr>
  <mc:AlternateContent xmlns:mc="http://schemas.openxmlformats.org/markup-compatibility/2006" xmlns:p14="http://schemas.microsoft.com/office/powerpoint/2010/main">
    <mc:Choice Requires="p14">
      <p:transition spd="slow" p14:dur="2000" advTm="30916"/>
    </mc:Choice>
    <mc:Fallback xmlns="">
      <p:transition spd="slow" advTm="3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40E41EF-C91E-6740-A4FC-C83197DE7626}"/>
              </a:ext>
            </a:extLst>
          </p:cNvPr>
          <p:cNvGraphicFramePr>
            <a:graphicFrameLocks noGrp="1"/>
          </p:cNvGraphicFramePr>
          <p:nvPr>
            <p:ph idx="1"/>
            <p:extLst>
              <p:ext uri="{D42A27DB-BD31-4B8C-83A1-F6EECF244321}">
                <p14:modId xmlns:p14="http://schemas.microsoft.com/office/powerpoint/2010/main" val="2633852500"/>
              </p:ext>
            </p:extLst>
          </p:nvPr>
        </p:nvGraphicFramePr>
        <p:xfrm>
          <a:off x="457200" y="1600200"/>
          <a:ext cx="8229600" cy="40386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1019988413"/>
                    </a:ext>
                  </a:extLst>
                </a:gridCol>
                <a:gridCol w="6019800">
                  <a:extLst>
                    <a:ext uri="{9D8B030D-6E8A-4147-A177-3AD203B41FA5}">
                      <a16:colId xmlns:a16="http://schemas.microsoft.com/office/drawing/2014/main" val="1566123175"/>
                    </a:ext>
                  </a:extLst>
                </a:gridCol>
              </a:tblGrid>
              <a:tr h="370840">
                <a:tc>
                  <a:txBody>
                    <a:bodyPr/>
                    <a:lstStyle/>
                    <a:p>
                      <a:r>
                        <a:rPr lang="en-US" sz="1800" dirty="0"/>
                        <a:t>Species</a:t>
                      </a:r>
                    </a:p>
                  </a:txBody>
                  <a:tcPr/>
                </a:tc>
                <a:tc>
                  <a:txBody>
                    <a:bodyPr/>
                    <a:lstStyle/>
                    <a:p>
                      <a:r>
                        <a:rPr lang="en-US" sz="1800" dirty="0"/>
                        <a:t>Clinical Syndrome</a:t>
                      </a:r>
                    </a:p>
                  </a:txBody>
                  <a:tcPr/>
                </a:tc>
                <a:extLst>
                  <a:ext uri="{0D108BD9-81ED-4DB2-BD59-A6C34878D82A}">
                    <a16:rowId xmlns:a16="http://schemas.microsoft.com/office/drawing/2014/main" val="30780614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i="1" kern="1200" dirty="0">
                          <a:solidFill>
                            <a:schemeClr val="dk1"/>
                          </a:solidFill>
                          <a:effectLst/>
                          <a:latin typeface="+mn-lt"/>
                          <a:ea typeface="+mn-ea"/>
                          <a:cs typeface="+mn-cs"/>
                        </a:rPr>
                        <a:t>B. subtilis </a:t>
                      </a:r>
                      <a:endParaRPr lang="en-PH" sz="1800" dirty="0"/>
                    </a:p>
                    <a:p>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Meningitis after lumbar puncture or head trauma, otitis, mastoiditis, wound infection, bacteremia, pneumonia, endocarditis, shunt infection, emetic food poisoning </a:t>
                      </a:r>
                    </a:p>
                    <a:p>
                      <a:r>
                        <a:rPr lang="en-US" sz="1800" i="1" dirty="0"/>
                        <a:t>B. subtilis </a:t>
                      </a:r>
                      <a:r>
                        <a:rPr lang="en-US" sz="1800" dirty="0"/>
                        <a:t>food poisoning:  </a:t>
                      </a:r>
                    </a:p>
                    <a:p>
                      <a:pPr lvl="1"/>
                      <a:r>
                        <a:rPr lang="en-US" sz="1800" dirty="0"/>
                        <a:t>Short incubation period (median 2.5 hours)</a:t>
                      </a:r>
                    </a:p>
                    <a:p>
                      <a:pPr lvl="1"/>
                      <a:r>
                        <a:rPr lang="en-US" sz="1800" dirty="0"/>
                        <a:t>Symptoms:  vomiting, diarrhea, flushing, sweating, headaches</a:t>
                      </a:r>
                    </a:p>
                    <a:p>
                      <a:pPr lvl="1"/>
                      <a:r>
                        <a:rPr lang="en-US" sz="1800" dirty="0"/>
                        <a:t>Large amounts of </a:t>
                      </a:r>
                      <a:r>
                        <a:rPr lang="en-US" sz="1800" i="1" dirty="0"/>
                        <a:t>B. subtilis </a:t>
                      </a:r>
                      <a:r>
                        <a:rPr lang="en-US" sz="1800" dirty="0"/>
                        <a:t>are required </a:t>
                      </a:r>
                    </a:p>
                  </a:txBody>
                  <a:tcPr/>
                </a:tc>
                <a:extLst>
                  <a:ext uri="{0D108BD9-81ED-4DB2-BD59-A6C34878D82A}">
                    <a16:rowId xmlns:a16="http://schemas.microsoft.com/office/drawing/2014/main" val="11600796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i="1" kern="1200" dirty="0" err="1">
                          <a:solidFill>
                            <a:schemeClr val="dk1"/>
                          </a:solidFill>
                          <a:effectLst/>
                          <a:latin typeface="+mn-lt"/>
                          <a:ea typeface="+mn-ea"/>
                          <a:cs typeface="+mn-cs"/>
                        </a:rPr>
                        <a:t>Brevibacillus</a:t>
                      </a:r>
                      <a:r>
                        <a:rPr lang="en-PH" sz="1800" b="0" i="1" kern="1200" dirty="0">
                          <a:solidFill>
                            <a:schemeClr val="dk1"/>
                          </a:solidFill>
                          <a:effectLst/>
                          <a:latin typeface="+mn-lt"/>
                          <a:ea typeface="+mn-ea"/>
                          <a:cs typeface="+mn-cs"/>
                        </a:rPr>
                        <a:t> brevis </a:t>
                      </a:r>
                      <a:endParaRPr lang="en-PH" sz="1800" dirty="0">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Keratitis, food poisoning </a:t>
                      </a:r>
                      <a:endParaRPr lang="en-PH" sz="1800" dirty="0">
                        <a:effectLst/>
                      </a:endParaRPr>
                    </a:p>
                  </a:txBody>
                  <a:tcPr/>
                </a:tc>
                <a:extLst>
                  <a:ext uri="{0D108BD9-81ED-4DB2-BD59-A6C34878D82A}">
                    <a16:rowId xmlns:a16="http://schemas.microsoft.com/office/drawing/2014/main" val="25542062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i="1" kern="1200" dirty="0" err="1">
                          <a:solidFill>
                            <a:schemeClr val="dk1"/>
                          </a:solidFill>
                          <a:effectLst/>
                          <a:latin typeface="+mn-lt"/>
                          <a:ea typeface="+mn-ea"/>
                          <a:cs typeface="+mn-cs"/>
                        </a:rPr>
                        <a:t>Brevibacillus</a:t>
                      </a:r>
                      <a:r>
                        <a:rPr lang="en-PH" sz="1800" b="0" i="1" kern="1200" dirty="0">
                          <a:solidFill>
                            <a:schemeClr val="dk1"/>
                          </a:solidFill>
                          <a:effectLst/>
                          <a:latin typeface="+mn-lt"/>
                          <a:ea typeface="+mn-ea"/>
                          <a:cs typeface="+mn-cs"/>
                        </a:rPr>
                        <a:t> </a:t>
                      </a:r>
                      <a:r>
                        <a:rPr lang="en-PH" sz="1800" b="0" i="1" kern="1200" dirty="0" err="1">
                          <a:solidFill>
                            <a:schemeClr val="dk1"/>
                          </a:solidFill>
                          <a:effectLst/>
                          <a:latin typeface="+mn-lt"/>
                          <a:ea typeface="+mn-ea"/>
                          <a:cs typeface="+mn-cs"/>
                        </a:rPr>
                        <a:t>laterosporus</a:t>
                      </a:r>
                      <a:r>
                        <a:rPr lang="en-PH" sz="1800" b="0" i="1" kern="1200" dirty="0">
                          <a:solidFill>
                            <a:schemeClr val="dk1"/>
                          </a:solidFill>
                          <a:effectLst/>
                          <a:latin typeface="+mn-lt"/>
                          <a:ea typeface="+mn-ea"/>
                          <a:cs typeface="+mn-cs"/>
                        </a:rPr>
                        <a:t> </a:t>
                      </a:r>
                      <a:endParaRPr lang="en-PH"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Bacteremia </a:t>
                      </a:r>
                      <a:endParaRPr lang="en-PH" sz="1800" dirty="0"/>
                    </a:p>
                  </a:txBody>
                  <a:tcPr/>
                </a:tc>
                <a:extLst>
                  <a:ext uri="{0D108BD9-81ED-4DB2-BD59-A6C34878D82A}">
                    <a16:rowId xmlns:a16="http://schemas.microsoft.com/office/drawing/2014/main" val="9529349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i="1" kern="1200" dirty="0" err="1">
                          <a:solidFill>
                            <a:schemeClr val="dk1"/>
                          </a:solidFill>
                          <a:effectLst/>
                          <a:latin typeface="+mn-lt"/>
                          <a:ea typeface="+mn-ea"/>
                          <a:cs typeface="+mn-cs"/>
                        </a:rPr>
                        <a:t>Paenibacillus</a:t>
                      </a:r>
                      <a:r>
                        <a:rPr lang="en-PH" sz="1800" b="0" i="1" kern="1200" dirty="0">
                          <a:solidFill>
                            <a:schemeClr val="dk1"/>
                          </a:solidFill>
                          <a:effectLst/>
                          <a:latin typeface="+mn-lt"/>
                          <a:ea typeface="+mn-ea"/>
                          <a:cs typeface="+mn-cs"/>
                        </a:rPr>
                        <a:t> alvei </a:t>
                      </a:r>
                      <a:endParaRPr lang="en-PH" sz="1800" dirty="0">
                        <a:effectLs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1800" b="0" kern="1200" dirty="0">
                          <a:solidFill>
                            <a:schemeClr val="dk1"/>
                          </a:solidFill>
                          <a:effectLst/>
                          <a:latin typeface="+mn-lt"/>
                          <a:ea typeface="+mn-ea"/>
                          <a:cs typeface="+mn-cs"/>
                        </a:rPr>
                        <a:t>Sepsis, meningitis, prosthetic joint infection, wound infection </a:t>
                      </a:r>
                      <a:endParaRPr lang="en-PH" sz="1800" dirty="0">
                        <a:effectLst/>
                      </a:endParaRPr>
                    </a:p>
                  </a:txBody>
                  <a:tcPr/>
                </a:tc>
                <a:extLst>
                  <a:ext uri="{0D108BD9-81ED-4DB2-BD59-A6C34878D82A}">
                    <a16:rowId xmlns:a16="http://schemas.microsoft.com/office/drawing/2014/main" val="3785324304"/>
                  </a:ext>
                </a:extLst>
              </a:tr>
            </a:tbl>
          </a:graphicData>
        </a:graphic>
      </p:graphicFrame>
      <p:sp>
        <p:nvSpPr>
          <p:cNvPr id="6" name="Title 1">
            <a:extLst>
              <a:ext uri="{FF2B5EF4-FFF2-40B4-BE49-F238E27FC236}">
                <a16:creationId xmlns:a16="http://schemas.microsoft.com/office/drawing/2014/main" id="{3A3308BE-7914-AD41-86E4-6FA863A66437}"/>
              </a:ext>
            </a:extLst>
          </p:cNvPr>
          <p:cNvSpPr>
            <a:spLocks noGrp="1"/>
          </p:cNvSpPr>
          <p:nvPr>
            <p:ph type="title"/>
          </p:nvPr>
        </p:nvSpPr>
        <p:spPr>
          <a:xfrm>
            <a:off x="628650" y="255587"/>
            <a:ext cx="7886700" cy="1325563"/>
          </a:xfrm>
        </p:spPr>
        <p:txBody>
          <a:bodyPr>
            <a:normAutofit/>
          </a:bodyPr>
          <a:lstStyle/>
          <a:p>
            <a:pPr algn="ctr"/>
            <a:r>
              <a:rPr lang="en-US" sz="4000" b="1" dirty="0">
                <a:latin typeface="Calibri" panose="020F0502020204030204" pitchFamily="34" charset="0"/>
                <a:cs typeface="Calibri" panose="020F0502020204030204" pitchFamily="34" charset="0"/>
              </a:rPr>
              <a:t>Clinical Manifestation</a:t>
            </a:r>
          </a:p>
        </p:txBody>
      </p:sp>
      <p:pic>
        <p:nvPicPr>
          <p:cNvPr id="2" name="Audio 1">
            <a:hlinkClick r:id="" action="ppaction://media"/>
            <a:extLst>
              <a:ext uri="{FF2B5EF4-FFF2-40B4-BE49-F238E27FC236}">
                <a16:creationId xmlns:a16="http://schemas.microsoft.com/office/drawing/2014/main" id="{8A2D742E-E20E-2E41-AEB0-30A39D7DFD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01252825"/>
      </p:ext>
    </p:extLst>
  </p:cSld>
  <p:clrMapOvr>
    <a:masterClrMapping/>
  </p:clrMapOvr>
  <mc:AlternateContent xmlns:mc="http://schemas.openxmlformats.org/markup-compatibility/2006" xmlns:p14="http://schemas.microsoft.com/office/powerpoint/2010/main">
    <mc:Choice Requires="p14">
      <p:transition spd="slow" p14:dur="2000" advTm="14617"/>
    </mc:Choice>
    <mc:Fallback xmlns="">
      <p:transition spd="slow" advTm="1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AE46-6DE1-1C47-A6E6-B5C38744126A}"/>
              </a:ext>
            </a:extLst>
          </p:cNvPr>
          <p:cNvSpPr>
            <a:spLocks noGrp="1"/>
          </p:cNvSpPr>
          <p:nvPr>
            <p:ph type="title"/>
          </p:nvPr>
        </p:nvSpPr>
        <p:spPr/>
        <p:txBody>
          <a:bodyPr>
            <a:normAutofit/>
          </a:bodyPr>
          <a:lstStyle/>
          <a:p>
            <a:pPr algn="ctr"/>
            <a:r>
              <a:rPr lang="en-US" sz="4000" b="1" dirty="0">
                <a:latin typeface="+mn-lt"/>
                <a:cs typeface="Calibri" panose="020F0502020204030204" pitchFamily="34" charset="0"/>
              </a:rPr>
              <a:t>Treatment</a:t>
            </a:r>
          </a:p>
        </p:txBody>
      </p:sp>
      <p:sp>
        <p:nvSpPr>
          <p:cNvPr id="3" name="Content Placeholder 2">
            <a:extLst>
              <a:ext uri="{FF2B5EF4-FFF2-40B4-BE49-F238E27FC236}">
                <a16:creationId xmlns:a16="http://schemas.microsoft.com/office/drawing/2014/main" id="{E96E44EB-E2A2-194A-BF70-F14522A63FB3}"/>
              </a:ext>
            </a:extLst>
          </p:cNvPr>
          <p:cNvSpPr>
            <a:spLocks noGrp="1"/>
          </p:cNvSpPr>
          <p:nvPr>
            <p:ph idx="1"/>
          </p:nvPr>
        </p:nvSpPr>
        <p:spPr>
          <a:xfrm>
            <a:off x="628650" y="1673225"/>
            <a:ext cx="7886700" cy="4351338"/>
          </a:xfrm>
        </p:spPr>
        <p:txBody>
          <a:bodyPr>
            <a:normAutofit/>
          </a:bodyPr>
          <a:lstStyle/>
          <a:p>
            <a:r>
              <a:rPr lang="en-US" sz="2800" dirty="0"/>
              <a:t>Supportive measures</a:t>
            </a:r>
          </a:p>
          <a:p>
            <a:r>
              <a:rPr lang="en-US" sz="2800" dirty="0"/>
              <a:t>Deep tissue infection:  removal of prosthetic material</a:t>
            </a:r>
          </a:p>
          <a:p>
            <a:r>
              <a:rPr lang="en-US" sz="2800" dirty="0"/>
              <a:t>Most </a:t>
            </a:r>
            <a:r>
              <a:rPr lang="en-US" sz="2800" i="1" dirty="0"/>
              <a:t>Bacillus</a:t>
            </a:r>
            <a:r>
              <a:rPr lang="en-US" sz="2800" dirty="0"/>
              <a:t> spp. are susceptible to vancomycin, clindamycin, fluoroquinolones, aminoglycosides, carbapenems </a:t>
            </a:r>
          </a:p>
          <a:p>
            <a:r>
              <a:rPr lang="en-US" sz="2800" i="1" dirty="0"/>
              <a:t>B. cereus </a:t>
            </a:r>
            <a:r>
              <a:rPr lang="en-US" sz="2800" dirty="0"/>
              <a:t>is often resistant to β-lactam and uniformly susceptible to vancomycin, ciprofloxacin, levofloxacin, linezolid and gentamycin</a:t>
            </a:r>
          </a:p>
        </p:txBody>
      </p:sp>
      <p:pic>
        <p:nvPicPr>
          <p:cNvPr id="5" name="Audio 4">
            <a:hlinkClick r:id="" action="ppaction://media"/>
            <a:extLst>
              <a:ext uri="{FF2B5EF4-FFF2-40B4-BE49-F238E27FC236}">
                <a16:creationId xmlns:a16="http://schemas.microsoft.com/office/drawing/2014/main" id="{1339F559-06C2-194B-96C9-B1C5CD2A61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20748498"/>
      </p:ext>
    </p:extLst>
  </p:cSld>
  <p:clrMapOvr>
    <a:masterClrMapping/>
  </p:clrMapOvr>
  <mc:AlternateContent xmlns:mc="http://schemas.openxmlformats.org/markup-compatibility/2006" xmlns:p14="http://schemas.microsoft.com/office/powerpoint/2010/main">
    <mc:Choice Requires="p14">
      <p:transition spd="slow" p14:dur="2000" advTm="36588"/>
    </mc:Choice>
    <mc:Fallback xmlns="">
      <p:transition spd="slow" advTm="3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01E69-A446-0A46-BB09-A159D5D38C64}"/>
              </a:ext>
            </a:extLst>
          </p:cNvPr>
          <p:cNvPicPr>
            <a:picLocks noChangeAspect="1"/>
          </p:cNvPicPr>
          <p:nvPr/>
        </p:nvPicPr>
        <p:blipFill>
          <a:blip r:embed="rId5"/>
          <a:stretch>
            <a:fillRect/>
          </a:stretch>
        </p:blipFill>
        <p:spPr>
          <a:xfrm>
            <a:off x="896112" y="2743200"/>
            <a:ext cx="7114032" cy="875272"/>
          </a:xfrm>
          <a:prstGeom prst="rect">
            <a:avLst/>
          </a:prstGeom>
        </p:spPr>
      </p:pic>
      <p:sp>
        <p:nvSpPr>
          <p:cNvPr id="4" name="Title 1">
            <a:extLst>
              <a:ext uri="{FF2B5EF4-FFF2-40B4-BE49-F238E27FC236}">
                <a16:creationId xmlns:a16="http://schemas.microsoft.com/office/drawing/2014/main" id="{AEBE32E2-0BB3-1D4C-834D-D82EA013F3BA}"/>
              </a:ext>
            </a:extLst>
          </p:cNvPr>
          <p:cNvSpPr txBox="1">
            <a:spLocks/>
          </p:cNvSpPr>
          <p:nvPr/>
        </p:nvSpPr>
        <p:spPr>
          <a:xfrm>
            <a:off x="734158" y="2580787"/>
            <a:ext cx="7886700" cy="1325563"/>
          </a:xfrm>
          <a:prstGeom prst="rect">
            <a:avLst/>
          </a:prstGeom>
          <a:solidFill>
            <a:schemeClr val="bg1"/>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800" b="1" dirty="0">
                <a:latin typeface="+mn-lt"/>
              </a:rPr>
              <a:t>CLOSTRIDIUM</a:t>
            </a:r>
            <a:r>
              <a:rPr lang="en-US" dirty="0"/>
              <a:t>	</a:t>
            </a:r>
          </a:p>
        </p:txBody>
      </p:sp>
      <p:pic>
        <p:nvPicPr>
          <p:cNvPr id="2" name="Audio 1">
            <a:hlinkClick r:id="" action="ppaction://media"/>
            <a:extLst>
              <a:ext uri="{FF2B5EF4-FFF2-40B4-BE49-F238E27FC236}">
                <a16:creationId xmlns:a16="http://schemas.microsoft.com/office/drawing/2014/main" id="{4760F176-891F-DA46-82C8-F85E371899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87391391"/>
      </p:ext>
    </p:extLst>
  </p:cSld>
  <p:clrMapOvr>
    <a:masterClrMapping/>
  </p:clrMapOvr>
  <mc:AlternateContent xmlns:mc="http://schemas.openxmlformats.org/markup-compatibility/2006" xmlns:p14="http://schemas.microsoft.com/office/powerpoint/2010/main">
    <mc:Choice Requires="p14">
      <p:transition spd="slow" p14:dur="2000" advTm="5366"/>
    </mc:Choice>
    <mc:Fallback xmlns="">
      <p:transition spd="slow" advTm="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a:latin typeface="+mn-lt"/>
              </a:rPr>
              <a:t>Clostridium difficile: </a:t>
            </a:r>
            <a:r>
              <a:rPr lang="en-US" sz="4000" b="1" dirty="0">
                <a:latin typeface="+mn-lt"/>
              </a:rPr>
              <a:t>Microbiology</a:t>
            </a:r>
          </a:p>
        </p:txBody>
      </p:sp>
      <p:sp>
        <p:nvSpPr>
          <p:cNvPr id="3" name="Content Placeholder 2"/>
          <p:cNvSpPr>
            <a:spLocks noGrp="1"/>
          </p:cNvSpPr>
          <p:nvPr>
            <p:ph idx="1"/>
          </p:nvPr>
        </p:nvSpPr>
        <p:spPr>
          <a:xfrm>
            <a:off x="254000" y="1600200"/>
            <a:ext cx="4978400" cy="5003800"/>
          </a:xfrm>
        </p:spPr>
        <p:txBody>
          <a:bodyPr>
            <a:normAutofit/>
          </a:bodyPr>
          <a:lstStyle/>
          <a:p>
            <a:r>
              <a:rPr lang="en-US" sz="2400" dirty="0"/>
              <a:t>Gram positive bacilli </a:t>
            </a:r>
          </a:p>
          <a:p>
            <a:r>
              <a:rPr lang="en-US" sz="2400" dirty="0"/>
              <a:t>Obligate anaerobic </a:t>
            </a:r>
          </a:p>
          <a:p>
            <a:r>
              <a:rPr lang="en-US" sz="2400" dirty="0"/>
              <a:t>Survive in environments under aerobic conditions by forming spores </a:t>
            </a:r>
          </a:p>
          <a:p>
            <a:r>
              <a:rPr lang="en-US" sz="2400" dirty="0"/>
              <a:t>Majority of strains produce two toxins, A and B – responsible for many of the disease characteristics</a:t>
            </a:r>
          </a:p>
          <a:p>
            <a:r>
              <a:rPr lang="en-US" sz="2400" dirty="0"/>
              <a:t>Some strains of </a:t>
            </a:r>
            <a:r>
              <a:rPr lang="en-US" sz="2400" i="1" dirty="0"/>
              <a:t>C. difficile </a:t>
            </a:r>
            <a:r>
              <a:rPr lang="en-US" sz="2400" dirty="0"/>
              <a:t>lack the genes for toxin production and are non-toxigenic, and are not thought to cause infection</a:t>
            </a:r>
          </a:p>
          <a:p>
            <a:endParaRPr lang="en-US" sz="2400" dirty="0"/>
          </a:p>
        </p:txBody>
      </p:sp>
      <p:pic>
        <p:nvPicPr>
          <p:cNvPr id="4" name="Picture 3"/>
          <p:cNvPicPr>
            <a:picLocks noChangeAspect="1"/>
          </p:cNvPicPr>
          <p:nvPr/>
        </p:nvPicPr>
        <p:blipFill>
          <a:blip r:embed="rId5"/>
          <a:stretch>
            <a:fillRect/>
          </a:stretch>
        </p:blipFill>
        <p:spPr>
          <a:xfrm>
            <a:off x="5232400" y="1690689"/>
            <a:ext cx="3555999" cy="3606799"/>
          </a:xfrm>
          <a:prstGeom prst="rect">
            <a:avLst/>
          </a:prstGeom>
        </p:spPr>
      </p:pic>
      <p:pic>
        <p:nvPicPr>
          <p:cNvPr id="6" name="Audio 5">
            <a:hlinkClick r:id="" action="ppaction://media"/>
            <a:extLst>
              <a:ext uri="{FF2B5EF4-FFF2-40B4-BE49-F238E27FC236}">
                <a16:creationId xmlns:a16="http://schemas.microsoft.com/office/drawing/2014/main" id="{0DD065FB-A077-8141-A898-92E0E3E7B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39329299"/>
      </p:ext>
    </p:extLst>
  </p:cSld>
  <p:clrMapOvr>
    <a:masterClrMapping/>
  </p:clrMapOvr>
  <mc:AlternateContent xmlns:mc="http://schemas.openxmlformats.org/markup-compatibility/2006" xmlns:p14="http://schemas.microsoft.com/office/powerpoint/2010/main">
    <mc:Choice Requires="p14">
      <p:transition spd="slow" p14:dur="2000" advTm="46801"/>
    </mc:Choice>
    <mc:Fallback xmlns="">
      <p:transition spd="slow" advTm="4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21501C-07BB-4583-9393-E805F3CF0D36}"/>
              </a:ext>
            </a:extLst>
          </p:cNvPr>
          <p:cNvSpPr>
            <a:spLocks noGrp="1"/>
          </p:cNvSpPr>
          <p:nvPr>
            <p:ph type="title"/>
          </p:nvPr>
        </p:nvSpPr>
        <p:spPr>
          <a:xfrm>
            <a:off x="385930" y="184344"/>
            <a:ext cx="7886700" cy="816210"/>
          </a:xfrm>
        </p:spPr>
        <p:txBody>
          <a:bodyPr>
            <a:normAutofit/>
          </a:bodyPr>
          <a:lstStyle/>
          <a:p>
            <a:pPr algn="ctr"/>
            <a:r>
              <a:rPr lang="en-US" sz="4000" b="1" i="1" dirty="0">
                <a:latin typeface="+mn-lt"/>
              </a:rPr>
              <a:t>Bacillus anthracis: </a:t>
            </a:r>
            <a:r>
              <a:rPr lang="en-US" sz="4000" b="1" dirty="0">
                <a:latin typeface="+mn-lt"/>
              </a:rPr>
              <a:t>Microbiology</a:t>
            </a:r>
            <a:endParaRPr lang="en-PH" sz="4000" b="1" dirty="0">
              <a:latin typeface="+mn-lt"/>
            </a:endParaRPr>
          </a:p>
        </p:txBody>
      </p:sp>
      <p:sp>
        <p:nvSpPr>
          <p:cNvPr id="5" name="Content Placeholder 4">
            <a:extLst>
              <a:ext uri="{FF2B5EF4-FFF2-40B4-BE49-F238E27FC236}">
                <a16:creationId xmlns:a16="http://schemas.microsoft.com/office/drawing/2014/main" id="{AF8F9E83-1EF3-499B-B0DF-4B6C43255D24}"/>
              </a:ext>
            </a:extLst>
          </p:cNvPr>
          <p:cNvSpPr>
            <a:spLocks noGrp="1"/>
          </p:cNvSpPr>
          <p:nvPr>
            <p:ph sz="half" idx="1"/>
          </p:nvPr>
        </p:nvSpPr>
        <p:spPr>
          <a:xfrm>
            <a:off x="385930" y="1406770"/>
            <a:ext cx="4365551" cy="5235330"/>
          </a:xfrm>
        </p:spPr>
        <p:txBody>
          <a:bodyPr>
            <a:noAutofit/>
          </a:bodyPr>
          <a:lstStyle/>
          <a:p>
            <a:r>
              <a:rPr lang="en-US" sz="2500" dirty="0"/>
              <a:t>Gram positive bacilli</a:t>
            </a:r>
          </a:p>
          <a:p>
            <a:r>
              <a:rPr lang="en-US" sz="2500" dirty="0"/>
              <a:t>Large (1-1.5 </a:t>
            </a:r>
            <a:r>
              <a:rPr lang="el-GR" sz="2500" b="0" i="0" u="none" strike="noStrike" baseline="0" dirty="0"/>
              <a:t>μ</a:t>
            </a:r>
            <a:r>
              <a:rPr lang="en-US" sz="2500" dirty="0"/>
              <a:t>m x 3-8 </a:t>
            </a:r>
            <a:r>
              <a:rPr lang="el-GR" sz="2500" b="0" i="0" u="none" strike="noStrike" baseline="0" dirty="0"/>
              <a:t>μ</a:t>
            </a:r>
            <a:r>
              <a:rPr lang="en-US" sz="2500" dirty="0"/>
              <a:t>m) size</a:t>
            </a:r>
          </a:p>
          <a:p>
            <a:r>
              <a:rPr lang="en-US" sz="2500" dirty="0"/>
              <a:t>Non-hemolytic on Blood Agar</a:t>
            </a:r>
          </a:p>
          <a:p>
            <a:r>
              <a:rPr lang="en-US" sz="2500" dirty="0"/>
              <a:t>Colonies</a:t>
            </a:r>
          </a:p>
          <a:p>
            <a:pPr lvl="1"/>
            <a:r>
              <a:rPr lang="en-US" sz="2500" dirty="0"/>
              <a:t>“Medusa’s head appearance” or “comet tail” – slightly curved at periphery</a:t>
            </a:r>
          </a:p>
          <a:p>
            <a:pPr lvl="1"/>
            <a:r>
              <a:rPr lang="en-US" sz="2500" dirty="0"/>
              <a:t>White or gray-white colonies or “whipped egg white appearance” – tenacious when loop is passed through a colony</a:t>
            </a:r>
          </a:p>
          <a:p>
            <a:endParaRPr lang="en-PH" sz="2400" dirty="0"/>
          </a:p>
        </p:txBody>
      </p:sp>
      <p:pic>
        <p:nvPicPr>
          <p:cNvPr id="8" name="Picture 7">
            <a:extLst>
              <a:ext uri="{FF2B5EF4-FFF2-40B4-BE49-F238E27FC236}">
                <a16:creationId xmlns:a16="http://schemas.microsoft.com/office/drawing/2014/main" id="{AE0BFF3A-BF4B-40D0-9C4D-B2D15AB742E5}"/>
              </a:ext>
            </a:extLst>
          </p:cNvPr>
          <p:cNvPicPr>
            <a:picLocks noChangeAspect="1"/>
          </p:cNvPicPr>
          <p:nvPr/>
        </p:nvPicPr>
        <p:blipFill>
          <a:blip r:embed="rId5"/>
          <a:stretch>
            <a:fillRect/>
          </a:stretch>
        </p:blipFill>
        <p:spPr>
          <a:xfrm>
            <a:off x="5230832" y="1000554"/>
            <a:ext cx="3271956" cy="2797697"/>
          </a:xfrm>
          <a:prstGeom prst="rect">
            <a:avLst/>
          </a:prstGeom>
        </p:spPr>
      </p:pic>
      <p:pic>
        <p:nvPicPr>
          <p:cNvPr id="10" name="Picture 9">
            <a:extLst>
              <a:ext uri="{FF2B5EF4-FFF2-40B4-BE49-F238E27FC236}">
                <a16:creationId xmlns:a16="http://schemas.microsoft.com/office/drawing/2014/main" id="{3ECD6997-C50D-469D-8BA3-4979AA1B78C0}"/>
              </a:ext>
            </a:extLst>
          </p:cNvPr>
          <p:cNvPicPr>
            <a:picLocks noChangeAspect="1"/>
          </p:cNvPicPr>
          <p:nvPr/>
        </p:nvPicPr>
        <p:blipFill>
          <a:blip r:embed="rId6"/>
          <a:stretch>
            <a:fillRect/>
          </a:stretch>
        </p:blipFill>
        <p:spPr>
          <a:xfrm>
            <a:off x="5230832" y="3948742"/>
            <a:ext cx="3271956" cy="2442762"/>
          </a:xfrm>
          <a:prstGeom prst="rect">
            <a:avLst/>
          </a:prstGeom>
        </p:spPr>
      </p:pic>
      <p:pic>
        <p:nvPicPr>
          <p:cNvPr id="3" name="Audio 2">
            <a:hlinkClick r:id="" action="ppaction://media"/>
            <a:extLst>
              <a:ext uri="{FF2B5EF4-FFF2-40B4-BE49-F238E27FC236}">
                <a16:creationId xmlns:a16="http://schemas.microsoft.com/office/drawing/2014/main" id="{31371ACA-08FD-D142-B325-87D0EFCE12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49138243"/>
      </p:ext>
    </p:extLst>
  </p:cSld>
  <p:clrMapOvr>
    <a:masterClrMapping/>
  </p:clrMapOvr>
  <mc:AlternateContent xmlns:mc="http://schemas.openxmlformats.org/markup-compatibility/2006" xmlns:p14="http://schemas.microsoft.com/office/powerpoint/2010/main">
    <mc:Choice Requires="p14">
      <p:transition spd="slow" p14:dur="2000" advTm="27371"/>
    </mc:Choice>
    <mc:Fallback xmlns="">
      <p:transition spd="slow" advTm="2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1050" y="1854200"/>
            <a:ext cx="8229600" cy="3975100"/>
          </a:xfrm>
        </p:spPr>
        <p:txBody>
          <a:bodyPr>
            <a:normAutofit/>
          </a:bodyPr>
          <a:lstStyle/>
          <a:p>
            <a:r>
              <a:rPr lang="en-US" sz="2800" dirty="0"/>
              <a:t>Other virulence factors</a:t>
            </a:r>
          </a:p>
          <a:p>
            <a:pPr lvl="1"/>
            <a:r>
              <a:rPr lang="en-US" sz="2800" i="1" dirty="0"/>
              <a:t>C. </a:t>
            </a:r>
            <a:r>
              <a:rPr lang="en-US" sz="2800" i="1" dirty="0" err="1"/>
              <a:t>difficile</a:t>
            </a:r>
            <a:r>
              <a:rPr lang="en-US" sz="2800" i="1" dirty="0"/>
              <a:t> binary toxin </a:t>
            </a:r>
            <a:r>
              <a:rPr lang="en-US" sz="2800" dirty="0"/>
              <a:t>(CDT)</a:t>
            </a:r>
          </a:p>
          <a:p>
            <a:pPr lvl="1"/>
            <a:r>
              <a:rPr lang="en-US" sz="2800" dirty="0"/>
              <a:t>Surface layer proteins</a:t>
            </a:r>
          </a:p>
          <a:p>
            <a:pPr lvl="1"/>
            <a:r>
              <a:rPr lang="en-US" sz="2800" dirty="0"/>
              <a:t>Surface polysaccharides </a:t>
            </a:r>
          </a:p>
          <a:p>
            <a:pPr lvl="1"/>
            <a:r>
              <a:rPr lang="en-US" sz="2800" dirty="0"/>
              <a:t>Flagella</a:t>
            </a:r>
          </a:p>
          <a:p>
            <a:pPr lvl="1"/>
            <a:r>
              <a:rPr lang="en-US" sz="2800" dirty="0"/>
              <a:t>Various </a:t>
            </a:r>
            <a:r>
              <a:rPr lang="en-US" sz="2800" dirty="0" err="1"/>
              <a:t>adhesins</a:t>
            </a:r>
            <a:r>
              <a:rPr lang="en-US" sz="2800" dirty="0"/>
              <a:t> </a:t>
            </a:r>
          </a:p>
          <a:p>
            <a:pPr lvl="1"/>
            <a:endParaRPr lang="en-US" sz="2400" dirty="0"/>
          </a:p>
        </p:txBody>
      </p:sp>
      <p:sp>
        <p:nvSpPr>
          <p:cNvPr id="6" name="Title 1">
            <a:extLst>
              <a:ext uri="{FF2B5EF4-FFF2-40B4-BE49-F238E27FC236}">
                <a16:creationId xmlns:a16="http://schemas.microsoft.com/office/drawing/2014/main" id="{B505A1C9-533A-9C4F-832D-5C07064EB957}"/>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i="1" dirty="0">
                <a:latin typeface="+mn-lt"/>
              </a:rPr>
              <a:t>Clostridium difficile: </a:t>
            </a:r>
            <a:r>
              <a:rPr lang="en-US" sz="4000" b="1" dirty="0">
                <a:latin typeface="+mn-lt"/>
              </a:rPr>
              <a:t>Microbiology</a:t>
            </a:r>
          </a:p>
        </p:txBody>
      </p:sp>
      <p:pic>
        <p:nvPicPr>
          <p:cNvPr id="2" name="Audio 1">
            <a:hlinkClick r:id="" action="ppaction://media"/>
            <a:extLst>
              <a:ext uri="{FF2B5EF4-FFF2-40B4-BE49-F238E27FC236}">
                <a16:creationId xmlns:a16="http://schemas.microsoft.com/office/drawing/2014/main" id="{D5DAE56D-B6A1-1F48-ADDB-5AF26D1BBB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9189343"/>
      </p:ext>
    </p:extLst>
  </p:cSld>
  <p:clrMapOvr>
    <a:masterClrMapping/>
  </p:clrMapOvr>
  <mc:AlternateContent xmlns:mc="http://schemas.openxmlformats.org/markup-compatibility/2006" xmlns:p14="http://schemas.microsoft.com/office/powerpoint/2010/main">
    <mc:Choice Requires="p14">
      <p:transition spd="slow" p14:dur="2000" advTm="39395"/>
    </mc:Choice>
    <mc:Fallback xmlns="">
      <p:transition spd="slow" advTm="3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58130"/>
            <a:ext cx="8686800" cy="1143000"/>
          </a:xfrm>
        </p:spPr>
        <p:txBody>
          <a:bodyPr>
            <a:normAutofit/>
          </a:bodyPr>
          <a:lstStyle/>
          <a:p>
            <a:r>
              <a:rPr lang="en-US" sz="2800" b="1" i="1" dirty="0">
                <a:latin typeface="+mn-lt"/>
              </a:rPr>
              <a:t>C. difficile </a:t>
            </a:r>
            <a:r>
              <a:rPr lang="en-US" sz="2800" b="1" dirty="0">
                <a:latin typeface="+mn-lt"/>
              </a:rPr>
              <a:t>Infection (CDI)</a:t>
            </a:r>
          </a:p>
        </p:txBody>
      </p:sp>
      <p:sp>
        <p:nvSpPr>
          <p:cNvPr id="3" name="Content Placeholder 2"/>
          <p:cNvSpPr>
            <a:spLocks noGrp="1"/>
          </p:cNvSpPr>
          <p:nvPr>
            <p:ph idx="1"/>
          </p:nvPr>
        </p:nvSpPr>
        <p:spPr>
          <a:xfrm>
            <a:off x="457200" y="2011362"/>
            <a:ext cx="8229600" cy="4530633"/>
          </a:xfrm>
        </p:spPr>
        <p:txBody>
          <a:bodyPr>
            <a:normAutofit/>
          </a:bodyPr>
          <a:lstStyle/>
          <a:p>
            <a:r>
              <a:rPr lang="en-US" sz="2800" dirty="0"/>
              <a:t>Diagnosis is based on:</a:t>
            </a:r>
          </a:p>
          <a:p>
            <a:pPr lvl="1"/>
            <a:r>
              <a:rPr lang="en-US" sz="2800" dirty="0"/>
              <a:t>Presence of clinical symptoms (usually defined as ≥ 3 watery, loose, or unformed stools within a period of 24 hours or less) </a:t>
            </a:r>
          </a:p>
          <a:p>
            <a:pPr lvl="1"/>
            <a:r>
              <a:rPr lang="en-US" sz="2800" dirty="0"/>
              <a:t>Presence of either the </a:t>
            </a:r>
            <a:r>
              <a:rPr lang="en-US" sz="2800" i="1" dirty="0"/>
              <a:t>C. difficile </a:t>
            </a:r>
            <a:r>
              <a:rPr lang="en-US" sz="2800" dirty="0"/>
              <a:t>organism or its toxin genes from the stool sample, or detection of </a:t>
            </a:r>
            <a:r>
              <a:rPr lang="en-US" sz="2800" i="1" dirty="0"/>
              <a:t>C. difficile </a:t>
            </a:r>
            <a:r>
              <a:rPr lang="en-US" sz="2800" dirty="0"/>
              <a:t>toxin using an enzyme immunoassay or cell cytotoxin assay </a:t>
            </a:r>
          </a:p>
          <a:p>
            <a:pPr lvl="1"/>
            <a:r>
              <a:rPr lang="en-US" sz="2800" dirty="0"/>
              <a:t>Presence of </a:t>
            </a:r>
            <a:r>
              <a:rPr lang="en-US" sz="2800" dirty="0" err="1"/>
              <a:t>pseudomembranes</a:t>
            </a:r>
            <a:r>
              <a:rPr lang="en-US" sz="2800" dirty="0"/>
              <a:t> in the colon visualized by endoscopy</a:t>
            </a:r>
          </a:p>
          <a:p>
            <a:pPr lvl="1"/>
            <a:endParaRPr lang="en-US" sz="2000" dirty="0"/>
          </a:p>
          <a:p>
            <a:pPr lvl="1"/>
            <a:endParaRPr lang="en-US" sz="2000" dirty="0"/>
          </a:p>
        </p:txBody>
      </p:sp>
      <p:sp>
        <p:nvSpPr>
          <p:cNvPr id="5" name="Title 1">
            <a:extLst>
              <a:ext uri="{FF2B5EF4-FFF2-40B4-BE49-F238E27FC236}">
                <a16:creationId xmlns:a16="http://schemas.microsoft.com/office/drawing/2014/main" id="{708F74A5-69A3-3E49-AC2D-1FA7A4D21AEC}"/>
              </a:ext>
            </a:extLst>
          </p:cNvPr>
          <p:cNvSpPr txBox="1">
            <a:spLocks/>
          </p:cNvSpPr>
          <p:nvPr/>
        </p:nvSpPr>
        <p:spPr>
          <a:xfrm>
            <a:off x="800100" y="23017"/>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i="1" dirty="0">
                <a:latin typeface="+mn-lt"/>
              </a:rPr>
              <a:t>Clostridium difficile: </a:t>
            </a:r>
            <a:r>
              <a:rPr lang="en-US" sz="4000" b="1" dirty="0">
                <a:latin typeface="+mn-lt"/>
              </a:rPr>
              <a:t>Pathogenesis</a:t>
            </a:r>
          </a:p>
        </p:txBody>
      </p:sp>
      <p:pic>
        <p:nvPicPr>
          <p:cNvPr id="4" name="Audio 3">
            <a:hlinkClick r:id="" action="ppaction://media"/>
            <a:extLst>
              <a:ext uri="{FF2B5EF4-FFF2-40B4-BE49-F238E27FC236}">
                <a16:creationId xmlns:a16="http://schemas.microsoft.com/office/drawing/2014/main" id="{2BF8610A-4E30-2B44-B8D3-953A0D760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42412000"/>
      </p:ext>
    </p:extLst>
  </p:cSld>
  <p:clrMapOvr>
    <a:masterClrMapping/>
  </p:clrMapOvr>
  <mc:AlternateContent xmlns:mc="http://schemas.openxmlformats.org/markup-compatibility/2006" xmlns:p14="http://schemas.microsoft.com/office/powerpoint/2010/main">
    <mc:Choice Requires="p14">
      <p:transition spd="slow" p14:dur="2000" advTm="78522"/>
    </mc:Choice>
    <mc:Fallback xmlns="">
      <p:transition spd="slow" advTm="7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YVQcSc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55" y="1093300"/>
            <a:ext cx="7275890" cy="5043731"/>
          </a:xfrm>
          <a:prstGeom prst="rect">
            <a:avLst/>
          </a:prstGeom>
        </p:spPr>
      </p:pic>
      <p:sp>
        <p:nvSpPr>
          <p:cNvPr id="6" name="Title 1">
            <a:extLst>
              <a:ext uri="{FF2B5EF4-FFF2-40B4-BE49-F238E27FC236}">
                <a16:creationId xmlns:a16="http://schemas.microsoft.com/office/drawing/2014/main" id="{4A6DD8FF-76D8-0E49-8568-357BF2F11132}"/>
              </a:ext>
            </a:extLst>
          </p:cNvPr>
          <p:cNvSpPr>
            <a:spLocks noGrp="1"/>
          </p:cNvSpPr>
          <p:nvPr>
            <p:ph type="title"/>
          </p:nvPr>
        </p:nvSpPr>
        <p:spPr>
          <a:xfrm>
            <a:off x="0" y="143730"/>
            <a:ext cx="9144000" cy="1143000"/>
          </a:xfrm>
        </p:spPr>
        <p:txBody>
          <a:bodyPr>
            <a:normAutofit/>
          </a:bodyPr>
          <a:lstStyle/>
          <a:p>
            <a:pPr algn="ctr"/>
            <a:r>
              <a:rPr lang="en-US" sz="4000" b="1" dirty="0">
                <a:latin typeface="+mn-lt"/>
              </a:rPr>
              <a:t>Risk Factors: </a:t>
            </a:r>
            <a:r>
              <a:rPr lang="en-US" sz="4000" b="1" i="1" dirty="0">
                <a:latin typeface="+mn-lt"/>
              </a:rPr>
              <a:t>C. difficile </a:t>
            </a:r>
            <a:r>
              <a:rPr lang="en-US" sz="4000" b="1" dirty="0">
                <a:latin typeface="+mn-lt"/>
              </a:rPr>
              <a:t>Infection (CDI)</a:t>
            </a:r>
          </a:p>
        </p:txBody>
      </p:sp>
      <p:pic>
        <p:nvPicPr>
          <p:cNvPr id="2" name="Audio 1">
            <a:hlinkClick r:id="" action="ppaction://media"/>
            <a:extLst>
              <a:ext uri="{FF2B5EF4-FFF2-40B4-BE49-F238E27FC236}">
                <a16:creationId xmlns:a16="http://schemas.microsoft.com/office/drawing/2014/main" id="{9604CAF3-AE3C-734B-9089-1006B01ED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02543111"/>
      </p:ext>
    </p:extLst>
  </p:cSld>
  <p:clrMapOvr>
    <a:masterClrMapping/>
  </p:clrMapOvr>
  <mc:AlternateContent xmlns:mc="http://schemas.openxmlformats.org/markup-compatibility/2006" xmlns:p14="http://schemas.microsoft.com/office/powerpoint/2010/main">
    <mc:Choice Requires="p14">
      <p:transition spd="slow" p14:dur="2000" advTm="71626"/>
    </mc:Choice>
    <mc:Fallback xmlns="">
      <p:transition spd="slow" advTm="7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H0iQ.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38" y="1344601"/>
            <a:ext cx="8575431" cy="4027775"/>
          </a:xfrm>
          <a:prstGeom prst="rect">
            <a:avLst/>
          </a:prstGeom>
        </p:spPr>
      </p:pic>
      <p:sp>
        <p:nvSpPr>
          <p:cNvPr id="6" name="Title 1">
            <a:extLst>
              <a:ext uri="{FF2B5EF4-FFF2-40B4-BE49-F238E27FC236}">
                <a16:creationId xmlns:a16="http://schemas.microsoft.com/office/drawing/2014/main" id="{5762F9B8-AFDD-9F4E-AA05-8039C7B9F044}"/>
              </a:ext>
            </a:extLst>
          </p:cNvPr>
          <p:cNvSpPr txBox="1">
            <a:spLocks/>
          </p:cNvSpPr>
          <p:nvPr/>
        </p:nvSpPr>
        <p:spPr>
          <a:xfrm>
            <a:off x="0" y="389915"/>
            <a:ext cx="91440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latin typeface="+mn-lt"/>
              </a:rPr>
              <a:t>Diagnostic Modalities: </a:t>
            </a:r>
            <a:r>
              <a:rPr lang="en-US" sz="3200" b="1" i="1" dirty="0">
                <a:latin typeface="+mn-lt"/>
              </a:rPr>
              <a:t>C. difficile </a:t>
            </a:r>
            <a:r>
              <a:rPr lang="en-US" sz="3200" b="1" dirty="0">
                <a:latin typeface="+mn-lt"/>
              </a:rPr>
              <a:t>Infection (CDI)</a:t>
            </a:r>
          </a:p>
        </p:txBody>
      </p:sp>
      <p:pic>
        <p:nvPicPr>
          <p:cNvPr id="2" name="Audio 1">
            <a:hlinkClick r:id="" action="ppaction://media"/>
            <a:extLst>
              <a:ext uri="{FF2B5EF4-FFF2-40B4-BE49-F238E27FC236}">
                <a16:creationId xmlns:a16="http://schemas.microsoft.com/office/drawing/2014/main" id="{BE510052-1D5F-924F-A528-3673037AF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44155660"/>
      </p:ext>
    </p:extLst>
  </p:cSld>
  <p:clrMapOvr>
    <a:masterClrMapping/>
  </p:clrMapOvr>
  <mc:AlternateContent xmlns:mc="http://schemas.openxmlformats.org/markup-compatibility/2006" xmlns:p14="http://schemas.microsoft.com/office/powerpoint/2010/main">
    <mc:Choice Requires="p14">
      <p:transition spd="slow" p14:dur="2000" advTm="138799"/>
    </mc:Choice>
    <mc:Fallback xmlns="">
      <p:transition spd="slow" advTm="138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a:t>Can be asymptomatic</a:t>
            </a:r>
          </a:p>
          <a:p>
            <a:r>
              <a:rPr lang="en-US" sz="2800" dirty="0"/>
              <a:t>For those with symptomatic disease, symptoms can occur concurrently with the initiation of antibiotics or even several weeks after the discontinuation</a:t>
            </a:r>
          </a:p>
          <a:p>
            <a:r>
              <a:rPr lang="en-US" sz="2800" dirty="0"/>
              <a:t>Diarrhea can be minimal, self-limited to profuse, with 20 or more episodes a day </a:t>
            </a:r>
          </a:p>
          <a:p>
            <a:r>
              <a:rPr lang="en-US" sz="2800" dirty="0"/>
              <a:t>Other signs: fever, abdominal pain, </a:t>
            </a:r>
            <a:r>
              <a:rPr lang="en-US" sz="2800" dirty="0" err="1"/>
              <a:t>tenesmus</a:t>
            </a:r>
            <a:endParaRPr lang="en-US" sz="2800" dirty="0"/>
          </a:p>
        </p:txBody>
      </p:sp>
      <p:sp>
        <p:nvSpPr>
          <p:cNvPr id="4" name="Title 1">
            <a:extLst>
              <a:ext uri="{FF2B5EF4-FFF2-40B4-BE49-F238E27FC236}">
                <a16:creationId xmlns:a16="http://schemas.microsoft.com/office/drawing/2014/main" id="{973B2737-C4B3-A740-8A8C-CFD6596767D9}"/>
              </a:ext>
            </a:extLst>
          </p:cNvPr>
          <p:cNvSpPr txBox="1">
            <a:spLocks/>
          </p:cNvSpPr>
          <p:nvPr/>
        </p:nvSpPr>
        <p:spPr>
          <a:xfrm>
            <a:off x="0" y="216448"/>
            <a:ext cx="91440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i="1" dirty="0">
                <a:latin typeface="+mn-lt"/>
              </a:rPr>
              <a:t>C. difficile: </a:t>
            </a:r>
            <a:br>
              <a:rPr lang="en-US" sz="3200" b="1" i="1" dirty="0">
                <a:latin typeface="+mn-lt"/>
              </a:rPr>
            </a:br>
            <a:r>
              <a:rPr lang="en-US" sz="3200" b="1" dirty="0">
                <a:latin typeface="+mn-lt"/>
              </a:rPr>
              <a:t>Clinical and Pathologic Manifestations</a:t>
            </a:r>
          </a:p>
        </p:txBody>
      </p:sp>
      <p:pic>
        <p:nvPicPr>
          <p:cNvPr id="2" name="Audio 1">
            <a:hlinkClick r:id="" action="ppaction://media"/>
            <a:extLst>
              <a:ext uri="{FF2B5EF4-FFF2-40B4-BE49-F238E27FC236}">
                <a16:creationId xmlns:a16="http://schemas.microsoft.com/office/drawing/2014/main" id="{3D182A80-1B52-D54A-8A11-F280032099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58335411"/>
      </p:ext>
    </p:extLst>
  </p:cSld>
  <p:clrMapOvr>
    <a:masterClrMapping/>
  </p:clrMapOvr>
  <mc:AlternateContent xmlns:mc="http://schemas.openxmlformats.org/markup-compatibility/2006" xmlns:p14="http://schemas.microsoft.com/office/powerpoint/2010/main">
    <mc:Choice Requires="p14">
      <p:transition spd="slow" p14:dur="2000" advTm="54441"/>
    </mc:Choice>
    <mc:Fallback xmlns="">
      <p:transition spd="slow" advTm="5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68974"/>
            <a:ext cx="8229600" cy="4373564"/>
          </a:xfrm>
        </p:spPr>
        <p:txBody>
          <a:bodyPr>
            <a:noAutofit/>
          </a:bodyPr>
          <a:lstStyle/>
          <a:p>
            <a:r>
              <a:rPr lang="en-US" sz="2800" dirty="0"/>
              <a:t>Markers of severe disease:</a:t>
            </a:r>
          </a:p>
          <a:p>
            <a:pPr lvl="1"/>
            <a:r>
              <a:rPr lang="en-US" sz="2800" dirty="0"/>
              <a:t>Significant WBC count elevation </a:t>
            </a:r>
          </a:p>
          <a:p>
            <a:pPr lvl="1"/>
            <a:r>
              <a:rPr lang="en-US" sz="2800" dirty="0" err="1"/>
              <a:t>Hypoalbuminemia</a:t>
            </a:r>
            <a:endParaRPr lang="en-US" sz="2800" dirty="0"/>
          </a:p>
          <a:p>
            <a:pPr lvl="1"/>
            <a:r>
              <a:rPr lang="en-US" sz="2800" dirty="0"/>
              <a:t>Elevated creatinine </a:t>
            </a:r>
          </a:p>
          <a:p>
            <a:r>
              <a:rPr lang="en-US" sz="2800" dirty="0"/>
              <a:t>Complications: </a:t>
            </a:r>
          </a:p>
          <a:p>
            <a:pPr lvl="1"/>
            <a:r>
              <a:rPr lang="en-US" sz="2800" dirty="0"/>
              <a:t>Hypotension/shock</a:t>
            </a:r>
          </a:p>
          <a:p>
            <a:pPr lvl="1"/>
            <a:r>
              <a:rPr lang="en-US" sz="2800" dirty="0"/>
              <a:t>Development of toxic </a:t>
            </a:r>
            <a:r>
              <a:rPr lang="en-US" sz="2800" dirty="0" err="1"/>
              <a:t>megacolon</a:t>
            </a:r>
            <a:endParaRPr lang="en-US" sz="2800" dirty="0"/>
          </a:p>
          <a:p>
            <a:pPr lvl="1"/>
            <a:r>
              <a:rPr lang="en-US" sz="2800" dirty="0"/>
              <a:t>Intestinal perforation</a:t>
            </a:r>
          </a:p>
          <a:p>
            <a:pPr lvl="1"/>
            <a:r>
              <a:rPr lang="en-US" sz="2800" dirty="0"/>
              <a:t>Acute peritonitis</a:t>
            </a:r>
          </a:p>
        </p:txBody>
      </p:sp>
      <p:sp>
        <p:nvSpPr>
          <p:cNvPr id="4" name="Title 1">
            <a:extLst>
              <a:ext uri="{FF2B5EF4-FFF2-40B4-BE49-F238E27FC236}">
                <a16:creationId xmlns:a16="http://schemas.microsoft.com/office/drawing/2014/main" id="{D29B67EC-3BDD-0E48-8C87-9E42AB73E254}"/>
              </a:ext>
            </a:extLst>
          </p:cNvPr>
          <p:cNvSpPr txBox="1">
            <a:spLocks/>
          </p:cNvSpPr>
          <p:nvPr/>
        </p:nvSpPr>
        <p:spPr>
          <a:xfrm>
            <a:off x="0" y="216448"/>
            <a:ext cx="91440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i="1" dirty="0">
                <a:latin typeface="+mn-lt"/>
              </a:rPr>
              <a:t>C. difficile: </a:t>
            </a:r>
            <a:br>
              <a:rPr lang="en-US" sz="3200" b="1" i="1" dirty="0">
                <a:latin typeface="+mn-lt"/>
              </a:rPr>
            </a:br>
            <a:r>
              <a:rPr lang="en-US" sz="3200" b="1" dirty="0">
                <a:latin typeface="+mn-lt"/>
              </a:rPr>
              <a:t>Clinical and Pathologic Manifestations</a:t>
            </a:r>
          </a:p>
        </p:txBody>
      </p:sp>
      <p:pic>
        <p:nvPicPr>
          <p:cNvPr id="2" name="Audio 1">
            <a:hlinkClick r:id="" action="ppaction://media"/>
            <a:extLst>
              <a:ext uri="{FF2B5EF4-FFF2-40B4-BE49-F238E27FC236}">
                <a16:creationId xmlns:a16="http://schemas.microsoft.com/office/drawing/2014/main" id="{0EC48B0F-5035-754F-932A-756BD533F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8882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32207"/>
            <a:ext cx="8229600" cy="2347424"/>
          </a:xfrm>
        </p:spPr>
        <p:txBody>
          <a:bodyPr>
            <a:normAutofit/>
          </a:bodyPr>
          <a:lstStyle/>
          <a:p>
            <a:r>
              <a:rPr lang="en-US" sz="2400" dirty="0"/>
              <a:t>Endoscopic Examination:</a:t>
            </a:r>
          </a:p>
          <a:p>
            <a:pPr lvl="1"/>
            <a:r>
              <a:rPr lang="en-US" sz="2400" dirty="0"/>
              <a:t>Initial lesions appear 1 to 2 mm whitish-yellowish plaques that appear on a background of normal appearing mucosa</a:t>
            </a:r>
          </a:p>
          <a:p>
            <a:pPr lvl="1"/>
            <a:r>
              <a:rPr lang="en-US" sz="2400" dirty="0"/>
              <a:t>As the disease progresses, plaques coalesce and, as they become confluent, form the typical </a:t>
            </a:r>
            <a:r>
              <a:rPr lang="en-US" sz="2400" dirty="0" err="1"/>
              <a:t>pseudomembrane</a:t>
            </a:r>
            <a:r>
              <a:rPr lang="en-US" sz="2400" dirty="0"/>
              <a:t> covering the entire colon wall </a:t>
            </a:r>
          </a:p>
          <a:p>
            <a:pPr lvl="1"/>
            <a:endParaRPr lang="en-US" sz="2400" dirty="0"/>
          </a:p>
        </p:txBody>
      </p:sp>
      <p:pic>
        <p:nvPicPr>
          <p:cNvPr id="6" name="Picture 5" descr="Xd5BsNV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153" y="4079631"/>
            <a:ext cx="6433082" cy="2303584"/>
          </a:xfrm>
          <a:prstGeom prst="rect">
            <a:avLst/>
          </a:prstGeom>
        </p:spPr>
      </p:pic>
      <p:sp>
        <p:nvSpPr>
          <p:cNvPr id="7" name="Title 1">
            <a:extLst>
              <a:ext uri="{FF2B5EF4-FFF2-40B4-BE49-F238E27FC236}">
                <a16:creationId xmlns:a16="http://schemas.microsoft.com/office/drawing/2014/main" id="{87BE8DB6-A76A-2442-9FC2-F97DF7027111}"/>
              </a:ext>
            </a:extLst>
          </p:cNvPr>
          <p:cNvSpPr txBox="1">
            <a:spLocks/>
          </p:cNvSpPr>
          <p:nvPr/>
        </p:nvSpPr>
        <p:spPr>
          <a:xfrm>
            <a:off x="0" y="216448"/>
            <a:ext cx="91440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i="1" dirty="0">
                <a:latin typeface="+mn-lt"/>
              </a:rPr>
              <a:t>C. difficile: </a:t>
            </a:r>
            <a:br>
              <a:rPr lang="en-US" sz="3200" b="1" dirty="0">
                <a:latin typeface="+mn-lt"/>
              </a:rPr>
            </a:br>
            <a:r>
              <a:rPr lang="en-US" sz="3200" b="1" dirty="0">
                <a:latin typeface="+mn-lt"/>
              </a:rPr>
              <a:t>Clinical and Pathologic Manifestations</a:t>
            </a:r>
          </a:p>
        </p:txBody>
      </p:sp>
      <p:pic>
        <p:nvPicPr>
          <p:cNvPr id="2" name="Audio 1">
            <a:hlinkClick r:id="" action="ppaction://media"/>
            <a:extLst>
              <a:ext uri="{FF2B5EF4-FFF2-40B4-BE49-F238E27FC236}">
                <a16:creationId xmlns:a16="http://schemas.microsoft.com/office/drawing/2014/main" id="{40328A2D-890C-464E-AD1E-7CE476B00A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53580502"/>
      </p:ext>
    </p:extLst>
  </p:cSld>
  <p:clrMapOvr>
    <a:masterClrMapping/>
  </p:clrMapOvr>
  <mc:AlternateContent xmlns:mc="http://schemas.openxmlformats.org/markup-compatibility/2006" xmlns:p14="http://schemas.microsoft.com/office/powerpoint/2010/main">
    <mc:Choice Requires="p14">
      <p:transition spd="slow" p14:dur="2000" advTm="45494"/>
    </mc:Choice>
    <mc:Fallback xmlns="">
      <p:transition spd="slow" advTm="45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5F49E2-9D7B-B04D-94E4-7810F9CFBC3C}"/>
              </a:ext>
            </a:extLst>
          </p:cNvPr>
          <p:cNvSpPr txBox="1">
            <a:spLocks/>
          </p:cNvSpPr>
          <p:nvPr/>
        </p:nvSpPr>
        <p:spPr>
          <a:xfrm>
            <a:off x="155203" y="72120"/>
            <a:ext cx="86868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Treatment: </a:t>
            </a:r>
            <a:r>
              <a:rPr lang="en-US" sz="3600" b="1" i="1" dirty="0">
                <a:latin typeface="+mn-lt"/>
              </a:rPr>
              <a:t>C. difficile </a:t>
            </a:r>
            <a:r>
              <a:rPr lang="en-US" sz="3600" b="1" dirty="0">
                <a:latin typeface="+mn-lt"/>
              </a:rPr>
              <a:t>Infection (CDI)</a:t>
            </a:r>
          </a:p>
        </p:txBody>
      </p:sp>
      <p:pic>
        <p:nvPicPr>
          <p:cNvPr id="7" name="Picture 6">
            <a:extLst>
              <a:ext uri="{FF2B5EF4-FFF2-40B4-BE49-F238E27FC236}">
                <a16:creationId xmlns:a16="http://schemas.microsoft.com/office/drawing/2014/main" id="{0331EB41-ECB4-4D4B-BC69-7B8D67FED104}"/>
              </a:ext>
            </a:extLst>
          </p:cNvPr>
          <p:cNvPicPr>
            <a:picLocks noChangeAspect="1"/>
          </p:cNvPicPr>
          <p:nvPr/>
        </p:nvPicPr>
        <p:blipFill>
          <a:blip r:embed="rId5"/>
          <a:stretch>
            <a:fillRect/>
          </a:stretch>
        </p:blipFill>
        <p:spPr>
          <a:xfrm>
            <a:off x="140214" y="974359"/>
            <a:ext cx="8893766" cy="5436951"/>
          </a:xfrm>
          <a:prstGeom prst="rect">
            <a:avLst/>
          </a:prstGeom>
        </p:spPr>
      </p:pic>
      <p:pic>
        <p:nvPicPr>
          <p:cNvPr id="2" name="Audio 1">
            <a:hlinkClick r:id="" action="ppaction://media"/>
            <a:extLst>
              <a:ext uri="{FF2B5EF4-FFF2-40B4-BE49-F238E27FC236}">
                <a16:creationId xmlns:a16="http://schemas.microsoft.com/office/drawing/2014/main" id="{DADE7339-CE5D-5940-A3F1-87DB327D5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98560615"/>
      </p:ext>
    </p:extLst>
  </p:cSld>
  <p:clrMapOvr>
    <a:masterClrMapping/>
  </p:clrMapOvr>
  <mc:AlternateContent xmlns:mc="http://schemas.openxmlformats.org/markup-compatibility/2006" xmlns:p14="http://schemas.microsoft.com/office/powerpoint/2010/main">
    <mc:Choice Requires="p14">
      <p:transition spd="slow" p14:dur="2000" advTm="63339"/>
    </mc:Choice>
    <mc:Fallback xmlns="">
      <p:transition spd="slow" advTm="6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normAutofit/>
          </a:bodyPr>
          <a:lstStyle/>
          <a:p>
            <a:pPr algn="ctr"/>
            <a:r>
              <a:rPr lang="en-US" sz="4000" b="1" i="1" dirty="0">
                <a:latin typeface="+mn-lt"/>
              </a:rPr>
              <a:t>Clostridium tetani: </a:t>
            </a:r>
            <a:r>
              <a:rPr lang="en-US" sz="4000" b="1" dirty="0">
                <a:latin typeface="+mn-lt"/>
              </a:rPr>
              <a:t>Microbiology</a:t>
            </a:r>
          </a:p>
        </p:txBody>
      </p:sp>
      <p:sp>
        <p:nvSpPr>
          <p:cNvPr id="3" name="Content Placeholder 2"/>
          <p:cNvSpPr>
            <a:spLocks noGrp="1"/>
          </p:cNvSpPr>
          <p:nvPr>
            <p:ph idx="1"/>
          </p:nvPr>
        </p:nvSpPr>
        <p:spPr>
          <a:xfrm>
            <a:off x="492368" y="1600200"/>
            <a:ext cx="4562231" cy="5003800"/>
          </a:xfrm>
        </p:spPr>
        <p:txBody>
          <a:bodyPr>
            <a:normAutofit/>
          </a:bodyPr>
          <a:lstStyle/>
          <a:p>
            <a:r>
              <a:rPr lang="en-US" sz="2400" dirty="0"/>
              <a:t>Obligately anaerobic bacilli that is gram positive in fresh cultures but may have variable staining in older cultures or tissue samples</a:t>
            </a:r>
          </a:p>
          <a:p>
            <a:r>
              <a:rPr lang="en-US" sz="2400" dirty="0"/>
              <a:t>Present in soil, especially heavily </a:t>
            </a:r>
            <a:r>
              <a:rPr lang="en-US" sz="2400" dirty="0" err="1"/>
              <a:t>manured</a:t>
            </a:r>
            <a:r>
              <a:rPr lang="en-US" sz="2400" dirty="0"/>
              <a:t> soil, and in the intestinal tract and feces of various animals </a:t>
            </a:r>
          </a:p>
          <a:p>
            <a:r>
              <a:rPr lang="en-US" sz="2400" dirty="0"/>
              <a:t>2 toxins: </a:t>
            </a:r>
          </a:p>
          <a:p>
            <a:pPr marL="0" indent="0">
              <a:buNone/>
            </a:pPr>
            <a:r>
              <a:rPr lang="en-US" sz="2400" dirty="0"/>
              <a:t>	1) Tetanospasmin – 				called tetanus toxin </a:t>
            </a:r>
          </a:p>
          <a:p>
            <a:pPr marL="0" indent="0">
              <a:buNone/>
            </a:pPr>
            <a:r>
              <a:rPr lang="en-US" sz="2400" dirty="0"/>
              <a:t>	2) </a:t>
            </a:r>
            <a:r>
              <a:rPr lang="en-US" sz="2400" dirty="0" err="1"/>
              <a:t>Tetanolysin</a:t>
            </a:r>
            <a:r>
              <a:rPr lang="en-US" sz="2400" dirty="0"/>
              <a:t> 	</a:t>
            </a:r>
          </a:p>
          <a:p>
            <a:pPr marL="2286000" lvl="5" indent="0">
              <a:buNone/>
            </a:pPr>
            <a:endParaRPr lang="en-US" sz="2400" dirty="0"/>
          </a:p>
          <a:p>
            <a:endParaRPr lang="en-US" sz="2400" dirty="0"/>
          </a:p>
        </p:txBody>
      </p:sp>
      <p:pic>
        <p:nvPicPr>
          <p:cNvPr id="4" name="Picture 3" descr="DuqIGJT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599" y="2074984"/>
            <a:ext cx="3709779" cy="3450493"/>
          </a:xfrm>
          <a:prstGeom prst="rect">
            <a:avLst/>
          </a:prstGeom>
        </p:spPr>
      </p:pic>
      <p:pic>
        <p:nvPicPr>
          <p:cNvPr id="6" name="Audio 5">
            <a:hlinkClick r:id="" action="ppaction://media"/>
            <a:extLst>
              <a:ext uri="{FF2B5EF4-FFF2-40B4-BE49-F238E27FC236}">
                <a16:creationId xmlns:a16="http://schemas.microsoft.com/office/drawing/2014/main" id="{C4CC7940-F7C4-9D45-B230-FA4071B767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34596294"/>
      </p:ext>
    </p:extLst>
  </p:cSld>
  <p:clrMapOvr>
    <a:masterClrMapping/>
  </p:clrMapOvr>
  <mc:AlternateContent xmlns:mc="http://schemas.openxmlformats.org/markup-compatibility/2006" xmlns:p14="http://schemas.microsoft.com/office/powerpoint/2010/main">
    <mc:Choice Requires="p14">
      <p:transition spd="slow" p14:dur="2000" advTm="55162"/>
    </mc:Choice>
    <mc:Fallback xmlns="">
      <p:transition spd="slow" advTm="5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0688"/>
            <a:ext cx="8229600" cy="4520925"/>
          </a:xfrm>
        </p:spPr>
        <p:txBody>
          <a:bodyPr>
            <a:noAutofit/>
          </a:bodyPr>
          <a:lstStyle/>
          <a:p>
            <a:r>
              <a:rPr lang="en-US" sz="2800" dirty="0"/>
              <a:t>Mature organisms lose their flagella, develop a terminal spore and begin to resemble a squash racquet </a:t>
            </a:r>
          </a:p>
          <a:p>
            <a:r>
              <a:rPr lang="en-US" sz="2800" dirty="0"/>
              <a:t>Spores are extremely stable in the environment</a:t>
            </a:r>
          </a:p>
          <a:p>
            <a:pPr lvl="1"/>
            <a:r>
              <a:rPr lang="en-US" sz="2800" dirty="0"/>
              <a:t>Withstand exposure to ethanol, phenol, or formalin but can be rendered non-infectious by iodine, glutaraldehyde, hydrogen peroxide, or autoclaving at 121</a:t>
            </a:r>
            <a:r>
              <a:rPr lang="en-US" sz="2800" baseline="30000" dirty="0"/>
              <a:t>o</a:t>
            </a:r>
            <a:r>
              <a:rPr lang="en-US" sz="2800" dirty="0"/>
              <a:t>C and 103 kilopascals (15 psi) for 15 minutes</a:t>
            </a:r>
          </a:p>
          <a:p>
            <a:r>
              <a:rPr lang="en-US" sz="2800" dirty="0"/>
              <a:t>Growth in culture is optimal at 37</a:t>
            </a:r>
            <a:r>
              <a:rPr lang="en-US" sz="2800" baseline="30000" dirty="0"/>
              <a:t>o</a:t>
            </a:r>
            <a:r>
              <a:rPr lang="en-US" sz="2800" dirty="0"/>
              <a:t>C under strictly anaerobic conditions</a:t>
            </a:r>
          </a:p>
        </p:txBody>
      </p:sp>
      <p:sp>
        <p:nvSpPr>
          <p:cNvPr id="4" name="Title 1">
            <a:extLst>
              <a:ext uri="{FF2B5EF4-FFF2-40B4-BE49-F238E27FC236}">
                <a16:creationId xmlns:a16="http://schemas.microsoft.com/office/drawing/2014/main" id="{1B1B88BF-79CD-8A47-B7E8-1F11F4DD9B59}"/>
              </a:ext>
            </a:extLst>
          </p:cNvPr>
          <p:cNvSpPr txBox="1">
            <a:spLocks/>
          </p:cNvSpPr>
          <p:nvPr/>
        </p:nvSpPr>
        <p:spPr>
          <a:xfrm>
            <a:off x="0" y="365126"/>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tetani: </a:t>
            </a:r>
            <a:r>
              <a:rPr lang="en-US" sz="4000" b="1" dirty="0">
                <a:latin typeface="+mn-lt"/>
              </a:rPr>
              <a:t>Microbiology</a:t>
            </a:r>
          </a:p>
        </p:txBody>
      </p:sp>
      <p:pic>
        <p:nvPicPr>
          <p:cNvPr id="2" name="Audio 1">
            <a:hlinkClick r:id="" action="ppaction://media"/>
            <a:extLst>
              <a:ext uri="{FF2B5EF4-FFF2-40B4-BE49-F238E27FC236}">
                <a16:creationId xmlns:a16="http://schemas.microsoft.com/office/drawing/2014/main" id="{8E93D4F1-BC73-2D41-8056-D424B8E98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25327381"/>
      </p:ext>
    </p:extLst>
  </p:cSld>
  <p:clrMapOvr>
    <a:masterClrMapping/>
  </p:clrMapOvr>
  <mc:AlternateContent xmlns:mc="http://schemas.openxmlformats.org/markup-compatibility/2006" xmlns:p14="http://schemas.microsoft.com/office/powerpoint/2010/main">
    <mc:Choice Requires="p14">
      <p:transition spd="slow" p14:dur="2000" advTm="52244"/>
    </mc:Choice>
    <mc:Fallback xmlns="">
      <p:transition spd="slow" advTm="5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66B43D-1D4F-47E5-A229-672B7F3D59D2}"/>
              </a:ext>
            </a:extLst>
          </p:cNvPr>
          <p:cNvSpPr>
            <a:spLocks noGrp="1"/>
          </p:cNvSpPr>
          <p:nvPr>
            <p:ph sz="half" idx="1"/>
          </p:nvPr>
        </p:nvSpPr>
        <p:spPr>
          <a:xfrm>
            <a:off x="593481" y="1438764"/>
            <a:ext cx="4119196" cy="5088160"/>
          </a:xfrm>
        </p:spPr>
        <p:txBody>
          <a:bodyPr>
            <a:noAutofit/>
          </a:bodyPr>
          <a:lstStyle/>
          <a:p>
            <a:r>
              <a:rPr lang="en-US" sz="2400" dirty="0"/>
              <a:t>Gram stain:</a:t>
            </a:r>
          </a:p>
          <a:p>
            <a:pPr lvl="1"/>
            <a:r>
              <a:rPr lang="en-US" sz="2400" dirty="0"/>
              <a:t>From culture – long chains with prominent central or paracentral oval spores</a:t>
            </a:r>
          </a:p>
          <a:p>
            <a:pPr lvl="1"/>
            <a:r>
              <a:rPr lang="en-US" sz="2400" dirty="0"/>
              <a:t>From infected tissue – bacilli occur singly or in short chains with no spores</a:t>
            </a:r>
          </a:p>
          <a:p>
            <a:pPr algn="l"/>
            <a:r>
              <a:rPr lang="en-PH" sz="2400" dirty="0"/>
              <a:t>Forms </a:t>
            </a:r>
            <a:r>
              <a:rPr lang="en-PH" sz="2400" i="0" u="none" strike="noStrike" baseline="0" dirty="0"/>
              <a:t>poly-d-</a:t>
            </a:r>
            <a:r>
              <a:rPr lang="el-GR" sz="2400" i="0" u="none" strike="noStrike" baseline="0" dirty="0"/>
              <a:t>γ-</a:t>
            </a:r>
            <a:r>
              <a:rPr lang="en-PH" sz="2400" i="0" u="none" strike="noStrike" baseline="0" dirty="0"/>
              <a:t>glutamic acid capsule in the presence of carbon dioxide or bicarbonate</a:t>
            </a:r>
          </a:p>
          <a:p>
            <a:pPr algn="l"/>
            <a:r>
              <a:rPr lang="en-PH" sz="2400" dirty="0"/>
              <a:t>Catalase-positive </a:t>
            </a:r>
          </a:p>
          <a:p>
            <a:pPr algn="l"/>
            <a:r>
              <a:rPr lang="en-PH" sz="2400" dirty="0"/>
              <a:t>Non-motile</a:t>
            </a:r>
          </a:p>
        </p:txBody>
      </p:sp>
      <p:pic>
        <p:nvPicPr>
          <p:cNvPr id="6" name="Content Placeholder 5">
            <a:extLst>
              <a:ext uri="{FF2B5EF4-FFF2-40B4-BE49-F238E27FC236}">
                <a16:creationId xmlns:a16="http://schemas.microsoft.com/office/drawing/2014/main" id="{C9BDC550-36E6-4AB6-98B2-32DBC142A90C}"/>
              </a:ext>
            </a:extLst>
          </p:cNvPr>
          <p:cNvPicPr>
            <a:picLocks noGrp="1" noChangeAspect="1"/>
          </p:cNvPicPr>
          <p:nvPr>
            <p:ph sz="half" idx="2"/>
          </p:nvPr>
        </p:nvPicPr>
        <p:blipFill>
          <a:blip r:embed="rId5"/>
          <a:stretch>
            <a:fillRect/>
          </a:stretch>
        </p:blipFill>
        <p:spPr>
          <a:xfrm>
            <a:off x="4837233" y="1931133"/>
            <a:ext cx="3958677" cy="3012037"/>
          </a:xfrm>
        </p:spPr>
      </p:pic>
      <p:sp>
        <p:nvSpPr>
          <p:cNvPr id="7" name="Title 3">
            <a:extLst>
              <a:ext uri="{FF2B5EF4-FFF2-40B4-BE49-F238E27FC236}">
                <a16:creationId xmlns:a16="http://schemas.microsoft.com/office/drawing/2014/main" id="{8E57D05E-221D-BB47-ACA8-ABEBD3AF18B9}"/>
              </a:ext>
            </a:extLst>
          </p:cNvPr>
          <p:cNvSpPr>
            <a:spLocks noGrp="1"/>
          </p:cNvSpPr>
          <p:nvPr>
            <p:ph type="title"/>
          </p:nvPr>
        </p:nvSpPr>
        <p:spPr>
          <a:xfrm>
            <a:off x="385930" y="184344"/>
            <a:ext cx="7886700" cy="816210"/>
          </a:xfrm>
        </p:spPr>
        <p:txBody>
          <a:bodyPr>
            <a:normAutofit/>
          </a:bodyPr>
          <a:lstStyle/>
          <a:p>
            <a:pPr algn="ctr"/>
            <a:r>
              <a:rPr lang="en-US" sz="4000" b="1" i="1" dirty="0">
                <a:latin typeface="+mn-lt"/>
              </a:rPr>
              <a:t>Bacillus anthracis: </a:t>
            </a:r>
            <a:r>
              <a:rPr lang="en-US" sz="4000" b="1" dirty="0">
                <a:latin typeface="+mn-lt"/>
              </a:rPr>
              <a:t>Microbiology</a:t>
            </a:r>
            <a:endParaRPr lang="en-PH" sz="4000" b="1" dirty="0">
              <a:latin typeface="+mn-lt"/>
            </a:endParaRPr>
          </a:p>
        </p:txBody>
      </p:sp>
      <p:pic>
        <p:nvPicPr>
          <p:cNvPr id="9" name="Audio 8">
            <a:hlinkClick r:id="" action="ppaction://media"/>
            <a:extLst>
              <a:ext uri="{FF2B5EF4-FFF2-40B4-BE49-F238E27FC236}">
                <a16:creationId xmlns:a16="http://schemas.microsoft.com/office/drawing/2014/main" id="{C0D5E215-5AE0-F04F-A6FE-C325AFA0BE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7048064"/>
      </p:ext>
    </p:extLst>
  </p:cSld>
  <p:clrMapOvr>
    <a:masterClrMapping/>
  </p:clrMapOvr>
  <mc:AlternateContent xmlns:mc="http://schemas.openxmlformats.org/markup-compatibility/2006" xmlns:p14="http://schemas.microsoft.com/office/powerpoint/2010/main">
    <mc:Choice Requires="p14">
      <p:transition spd="slow" p14:dur="2000" advTm="24156"/>
    </mc:Choice>
    <mc:Fallback xmlns="">
      <p:transition spd="slow" advTm="24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08" y="1186171"/>
            <a:ext cx="8009792" cy="1325563"/>
          </a:xfrm>
        </p:spPr>
        <p:txBody>
          <a:bodyPr/>
          <a:lstStyle/>
          <a:p>
            <a:r>
              <a:rPr lang="en-US" b="1" dirty="0">
                <a:latin typeface="+mn-lt"/>
              </a:rPr>
              <a:t>Tetanus</a:t>
            </a:r>
            <a:r>
              <a:rPr lang="en-US" b="1" dirty="0"/>
              <a:t> </a:t>
            </a:r>
          </a:p>
        </p:txBody>
      </p:sp>
      <p:sp>
        <p:nvSpPr>
          <p:cNvPr id="3" name="Content Placeholder 2"/>
          <p:cNvSpPr>
            <a:spLocks noGrp="1"/>
          </p:cNvSpPr>
          <p:nvPr>
            <p:ph idx="1"/>
          </p:nvPr>
        </p:nvSpPr>
        <p:spPr>
          <a:xfrm>
            <a:off x="800100" y="2212796"/>
            <a:ext cx="7886700" cy="4067966"/>
          </a:xfrm>
        </p:spPr>
        <p:txBody>
          <a:bodyPr>
            <a:normAutofit/>
          </a:bodyPr>
          <a:lstStyle/>
          <a:p>
            <a:r>
              <a:rPr lang="en-US" sz="2800" dirty="0"/>
              <a:t>A disease of the nervous system characterized by persistent tonic spasm, with violent brief exacerbations</a:t>
            </a:r>
          </a:p>
          <a:p>
            <a:r>
              <a:rPr lang="en-US" sz="2800" dirty="0"/>
              <a:t>Commences in the muscles of the neck and jaw, causing closure of the jaw (</a:t>
            </a:r>
            <a:r>
              <a:rPr lang="en-US" sz="2800" dirty="0" err="1"/>
              <a:t>trismus</a:t>
            </a:r>
            <a:r>
              <a:rPr lang="en-US" sz="2800" dirty="0"/>
              <a:t>, lockjaw) </a:t>
            </a:r>
          </a:p>
          <a:p>
            <a:r>
              <a:rPr lang="en-US" sz="2800" dirty="0"/>
              <a:t>Involves muscles of the trunk more than the limbs</a:t>
            </a:r>
          </a:p>
          <a:p>
            <a:r>
              <a:rPr lang="en-US" sz="2800" dirty="0"/>
              <a:t>Always acute in onset </a:t>
            </a:r>
          </a:p>
          <a:p>
            <a:r>
              <a:rPr lang="en-US" sz="2800" dirty="0"/>
              <a:t>Incubation period: 3 to 21 days</a:t>
            </a:r>
          </a:p>
        </p:txBody>
      </p:sp>
      <p:sp>
        <p:nvSpPr>
          <p:cNvPr id="4" name="Title 1">
            <a:extLst>
              <a:ext uri="{FF2B5EF4-FFF2-40B4-BE49-F238E27FC236}">
                <a16:creationId xmlns:a16="http://schemas.microsoft.com/office/drawing/2014/main" id="{1F190C7D-EED0-5345-AEA8-96232F2915E1}"/>
              </a:ext>
            </a:extLst>
          </p:cNvPr>
          <p:cNvSpPr txBox="1">
            <a:spLocks/>
          </p:cNvSpPr>
          <p:nvPr/>
        </p:nvSpPr>
        <p:spPr>
          <a:xfrm>
            <a:off x="800100" y="23017"/>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i="1" dirty="0">
                <a:latin typeface="+mn-lt"/>
              </a:rPr>
              <a:t>Clostridium tetani: </a:t>
            </a:r>
            <a:r>
              <a:rPr lang="en-US" sz="4000" b="1" dirty="0">
                <a:latin typeface="+mn-lt"/>
              </a:rPr>
              <a:t>Pathogenesis</a:t>
            </a:r>
          </a:p>
        </p:txBody>
      </p:sp>
      <p:pic>
        <p:nvPicPr>
          <p:cNvPr id="6" name="Audio 5">
            <a:hlinkClick r:id="" action="ppaction://media"/>
            <a:extLst>
              <a:ext uri="{FF2B5EF4-FFF2-40B4-BE49-F238E27FC236}">
                <a16:creationId xmlns:a16="http://schemas.microsoft.com/office/drawing/2014/main" id="{E769E678-18E8-A840-8068-89E3A35F25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4168472"/>
      </p:ext>
    </p:extLst>
  </p:cSld>
  <p:clrMapOvr>
    <a:masterClrMapping/>
  </p:clrMapOvr>
  <mc:AlternateContent xmlns:mc="http://schemas.openxmlformats.org/markup-compatibility/2006" xmlns:p14="http://schemas.microsoft.com/office/powerpoint/2010/main">
    <mc:Choice Requires="p14">
      <p:transition spd="slow" p14:dur="2000" advTm="32422"/>
    </mc:Choice>
    <mc:Fallback xmlns="">
      <p:transition spd="slow" advTm="3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009040"/>
            <a:ext cx="8432800" cy="3716215"/>
          </a:xfrm>
        </p:spPr>
        <p:txBody>
          <a:bodyPr>
            <a:noAutofit/>
          </a:bodyPr>
          <a:lstStyle/>
          <a:p>
            <a:r>
              <a:rPr lang="en-US" sz="2600" dirty="0"/>
              <a:t>4 Clinical Types</a:t>
            </a:r>
          </a:p>
          <a:p>
            <a:pPr lvl="1"/>
            <a:r>
              <a:rPr lang="en-US" sz="2600" dirty="0"/>
              <a:t>Generalized</a:t>
            </a:r>
          </a:p>
          <a:p>
            <a:pPr lvl="2"/>
            <a:r>
              <a:rPr lang="en-US" sz="2600" dirty="0"/>
              <a:t>Often begins with </a:t>
            </a:r>
            <a:r>
              <a:rPr lang="en-US" sz="2600" dirty="0" err="1"/>
              <a:t>risus</a:t>
            </a:r>
            <a:r>
              <a:rPr lang="en-US" sz="2600" dirty="0"/>
              <a:t> sardonicus (increased tone in the orbicularis </a:t>
            </a:r>
            <a:r>
              <a:rPr lang="en-US" sz="2600" dirty="0" err="1"/>
              <a:t>oris</a:t>
            </a:r>
            <a:r>
              <a:rPr lang="en-US" sz="2600" dirty="0"/>
              <a:t>) and trismus (lockjaw, or masseter rigidity)</a:t>
            </a:r>
          </a:p>
          <a:p>
            <a:pPr lvl="2"/>
            <a:r>
              <a:rPr lang="en-US" sz="2600" dirty="0"/>
              <a:t>Resembles decorticate posturing and consists of </a:t>
            </a:r>
            <a:r>
              <a:rPr lang="en-US" sz="2600" dirty="0" err="1"/>
              <a:t>opisthotonic</a:t>
            </a:r>
            <a:r>
              <a:rPr lang="en-US" sz="2600" dirty="0"/>
              <a:t> posturing with flexion of the arms and extension of the legs </a:t>
            </a:r>
          </a:p>
          <a:p>
            <a:pPr lvl="2"/>
            <a:r>
              <a:rPr lang="en-US" sz="2600" dirty="0"/>
              <a:t>Spasms triggered by sensory stimuli</a:t>
            </a:r>
          </a:p>
          <a:p>
            <a:pPr lvl="2"/>
            <a:endParaRPr lang="en-US" sz="2400" dirty="0"/>
          </a:p>
        </p:txBody>
      </p:sp>
      <p:sp>
        <p:nvSpPr>
          <p:cNvPr id="4" name="Title 1">
            <a:extLst>
              <a:ext uri="{FF2B5EF4-FFF2-40B4-BE49-F238E27FC236}">
                <a16:creationId xmlns:a16="http://schemas.microsoft.com/office/drawing/2014/main" id="{6D4B3A04-3D68-814A-B50C-41065B441D03}"/>
              </a:ext>
            </a:extLst>
          </p:cNvPr>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latin typeface="+mn-lt"/>
              </a:rPr>
              <a:t>Tetanus </a:t>
            </a:r>
          </a:p>
        </p:txBody>
      </p:sp>
      <p:pic>
        <p:nvPicPr>
          <p:cNvPr id="2" name="Picture 1">
            <a:extLst>
              <a:ext uri="{FF2B5EF4-FFF2-40B4-BE49-F238E27FC236}">
                <a16:creationId xmlns:a16="http://schemas.microsoft.com/office/drawing/2014/main" id="{000635F2-5C0C-8548-871F-8EC539A46ED8}"/>
              </a:ext>
            </a:extLst>
          </p:cNvPr>
          <p:cNvPicPr>
            <a:picLocks noChangeAspect="1"/>
          </p:cNvPicPr>
          <p:nvPr/>
        </p:nvPicPr>
        <p:blipFill>
          <a:blip r:embed="rId5"/>
          <a:stretch>
            <a:fillRect/>
          </a:stretch>
        </p:blipFill>
        <p:spPr>
          <a:xfrm>
            <a:off x="2139950" y="4597621"/>
            <a:ext cx="4755816" cy="2026311"/>
          </a:xfrm>
          <a:prstGeom prst="rect">
            <a:avLst/>
          </a:prstGeom>
        </p:spPr>
      </p:pic>
      <p:pic>
        <p:nvPicPr>
          <p:cNvPr id="7" name="Audio 6">
            <a:hlinkClick r:id="" action="ppaction://media"/>
            <a:extLst>
              <a:ext uri="{FF2B5EF4-FFF2-40B4-BE49-F238E27FC236}">
                <a16:creationId xmlns:a16="http://schemas.microsoft.com/office/drawing/2014/main" id="{A0004BFD-69F5-FB4F-9E8E-BD806A7329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30141272"/>
      </p:ext>
    </p:extLst>
  </p:cSld>
  <p:clrMapOvr>
    <a:masterClrMapping/>
  </p:clrMapOvr>
  <mc:AlternateContent xmlns:mc="http://schemas.openxmlformats.org/markup-compatibility/2006" xmlns:p14="http://schemas.microsoft.com/office/powerpoint/2010/main">
    <mc:Choice Requires="p14">
      <p:transition spd="slow" p14:dur="2000" advTm="40657"/>
    </mc:Choice>
    <mc:Fallback xmlns="">
      <p:transition spd="slow" advTm="4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1009040"/>
            <a:ext cx="8432800" cy="5055429"/>
          </a:xfrm>
        </p:spPr>
        <p:txBody>
          <a:bodyPr>
            <a:noAutofit/>
          </a:bodyPr>
          <a:lstStyle/>
          <a:p>
            <a:r>
              <a:rPr lang="en-US" sz="2800" dirty="0"/>
              <a:t>4 Clinical Types</a:t>
            </a:r>
          </a:p>
          <a:p>
            <a:pPr lvl="1"/>
            <a:r>
              <a:rPr lang="en-US" sz="2800" dirty="0"/>
              <a:t>Localized</a:t>
            </a:r>
          </a:p>
          <a:p>
            <a:pPr lvl="2"/>
            <a:r>
              <a:rPr lang="en-US" sz="2800" dirty="0"/>
              <a:t>Involves rigidity of the muscles associated with the site of spore inoculation</a:t>
            </a:r>
          </a:p>
          <a:p>
            <a:pPr lvl="1"/>
            <a:r>
              <a:rPr lang="en-US" sz="2800" dirty="0"/>
              <a:t>Cephalic</a:t>
            </a:r>
          </a:p>
          <a:p>
            <a:pPr lvl="2"/>
            <a:r>
              <a:rPr lang="en-US" sz="2800" dirty="0"/>
              <a:t>Special form of localized disease affecting the cranial nerve musculature</a:t>
            </a:r>
          </a:p>
          <a:p>
            <a:pPr lvl="1"/>
            <a:r>
              <a:rPr lang="en-US" sz="2800" dirty="0"/>
              <a:t>Neonatal</a:t>
            </a:r>
          </a:p>
          <a:p>
            <a:pPr lvl="2"/>
            <a:r>
              <a:rPr lang="en-US" sz="2800" dirty="0"/>
              <a:t>Follows infection of the umbilical stump, most commonly caused by a failure of aseptic technique if mothers are inadequately immunized</a:t>
            </a:r>
          </a:p>
          <a:p>
            <a:endParaRPr lang="en-US" sz="2400" dirty="0"/>
          </a:p>
        </p:txBody>
      </p:sp>
      <p:sp>
        <p:nvSpPr>
          <p:cNvPr id="4" name="Title 1">
            <a:extLst>
              <a:ext uri="{FF2B5EF4-FFF2-40B4-BE49-F238E27FC236}">
                <a16:creationId xmlns:a16="http://schemas.microsoft.com/office/drawing/2014/main" id="{6D4B3A04-3D68-814A-B50C-41065B441D03}"/>
              </a:ext>
            </a:extLst>
          </p:cNvPr>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latin typeface="+mn-lt"/>
              </a:rPr>
              <a:t>Tetanus </a:t>
            </a:r>
          </a:p>
        </p:txBody>
      </p:sp>
      <p:pic>
        <p:nvPicPr>
          <p:cNvPr id="2" name="Audio 1">
            <a:hlinkClick r:id="" action="ppaction://media"/>
            <a:extLst>
              <a:ext uri="{FF2B5EF4-FFF2-40B4-BE49-F238E27FC236}">
                <a16:creationId xmlns:a16="http://schemas.microsoft.com/office/drawing/2014/main" id="{898E76B1-C799-5D40-BD3B-7F99B1600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51749867"/>
      </p:ext>
    </p:extLst>
  </p:cSld>
  <p:clrMapOvr>
    <a:masterClrMapping/>
  </p:clrMapOvr>
  <mc:AlternateContent xmlns:mc="http://schemas.openxmlformats.org/markup-compatibility/2006" xmlns:p14="http://schemas.microsoft.com/office/powerpoint/2010/main">
    <mc:Choice Requires="p14">
      <p:transition spd="slow" p14:dur="2000" advTm="58384"/>
    </mc:Choice>
    <mc:Fallback xmlns="">
      <p:transition spd="slow" advTm="58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270000"/>
            <a:ext cx="8432800" cy="4868041"/>
          </a:xfrm>
        </p:spPr>
        <p:txBody>
          <a:bodyPr>
            <a:normAutofit/>
          </a:bodyPr>
          <a:lstStyle/>
          <a:p>
            <a:r>
              <a:rPr lang="en-US" sz="2800" dirty="0"/>
              <a:t>Diagnosis</a:t>
            </a:r>
          </a:p>
          <a:p>
            <a:pPr lvl="1"/>
            <a:r>
              <a:rPr lang="en-US" sz="2800" dirty="0"/>
              <a:t>Diagnosed by clinical observation</a:t>
            </a:r>
          </a:p>
          <a:p>
            <a:pPr lvl="1"/>
            <a:r>
              <a:rPr lang="en-US" sz="2800" dirty="0"/>
              <a:t>Culture </a:t>
            </a:r>
            <a:r>
              <a:rPr lang="en-US" sz="2800" i="1" dirty="0"/>
              <a:t>C. tetani </a:t>
            </a:r>
            <a:r>
              <a:rPr lang="en-US" sz="2800" dirty="0"/>
              <a:t>wounds are not useful in diagnosis:</a:t>
            </a:r>
          </a:p>
          <a:p>
            <a:pPr lvl="2"/>
            <a:r>
              <a:rPr lang="en-US" sz="2800" dirty="0"/>
              <a:t>Even carefully performed anaerobic cultures are frequently negative</a:t>
            </a:r>
          </a:p>
          <a:p>
            <a:pPr lvl="2"/>
            <a:r>
              <a:rPr lang="en-US" sz="2800" dirty="0"/>
              <a:t>A positive culture does not indicate whether the organism contains the toxin-producing plasmid</a:t>
            </a:r>
          </a:p>
          <a:p>
            <a:pPr lvl="2"/>
            <a:r>
              <a:rPr lang="en-US" sz="2800" dirty="0"/>
              <a:t>A positive culture may be present without disease in patients with adequate immunity </a:t>
            </a:r>
          </a:p>
          <a:p>
            <a:endParaRPr lang="en-US" sz="2400" dirty="0"/>
          </a:p>
        </p:txBody>
      </p:sp>
      <p:sp>
        <p:nvSpPr>
          <p:cNvPr id="7" name="Title 1">
            <a:extLst>
              <a:ext uri="{FF2B5EF4-FFF2-40B4-BE49-F238E27FC236}">
                <a16:creationId xmlns:a16="http://schemas.microsoft.com/office/drawing/2014/main" id="{BE9B55AE-A198-264D-8A3A-0C979EECA51D}"/>
              </a:ext>
            </a:extLst>
          </p:cNvPr>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latin typeface="+mn-lt"/>
              </a:rPr>
              <a:t>Tetanus </a:t>
            </a:r>
          </a:p>
        </p:txBody>
      </p:sp>
      <p:pic>
        <p:nvPicPr>
          <p:cNvPr id="2" name="Audio 1">
            <a:hlinkClick r:id="" action="ppaction://media"/>
            <a:extLst>
              <a:ext uri="{FF2B5EF4-FFF2-40B4-BE49-F238E27FC236}">
                <a16:creationId xmlns:a16="http://schemas.microsoft.com/office/drawing/2014/main" id="{FF35A1D2-EAEE-1341-9361-0E0234207D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61889990"/>
      </p:ext>
    </p:extLst>
  </p:cSld>
  <p:clrMapOvr>
    <a:masterClrMapping/>
  </p:clrMapOvr>
  <mc:AlternateContent xmlns:mc="http://schemas.openxmlformats.org/markup-compatibility/2006" xmlns:p14="http://schemas.microsoft.com/office/powerpoint/2010/main">
    <mc:Choice Requires="p14">
      <p:transition spd="slow" p14:dur="2000" advTm="43113"/>
    </mc:Choice>
    <mc:Fallback xmlns="">
      <p:transition spd="slow" advTm="4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92200"/>
            <a:ext cx="8432800" cy="5435600"/>
          </a:xfrm>
        </p:spPr>
        <p:txBody>
          <a:bodyPr>
            <a:noAutofit/>
          </a:bodyPr>
          <a:lstStyle/>
          <a:p>
            <a:r>
              <a:rPr lang="en-US" sz="2600" dirty="0"/>
              <a:t>Treatment</a:t>
            </a:r>
          </a:p>
          <a:p>
            <a:pPr lvl="1"/>
            <a:r>
              <a:rPr lang="en-US" sz="2600" dirty="0"/>
              <a:t> Stabilization</a:t>
            </a:r>
          </a:p>
          <a:p>
            <a:pPr lvl="2"/>
            <a:r>
              <a:rPr lang="en-US" sz="2600" dirty="0"/>
              <a:t>Early tracheostomy is usually beneficial </a:t>
            </a:r>
          </a:p>
          <a:p>
            <a:pPr lvl="1"/>
            <a:r>
              <a:rPr lang="en-US" sz="2600" dirty="0"/>
              <a:t>Management of muscle spasms</a:t>
            </a:r>
          </a:p>
          <a:p>
            <a:pPr lvl="2"/>
            <a:r>
              <a:rPr lang="en-US" sz="2600" dirty="0"/>
              <a:t>Benzodiazepines as mainstay as symptomatic therapy </a:t>
            </a:r>
          </a:p>
          <a:p>
            <a:pPr lvl="1"/>
            <a:r>
              <a:rPr lang="en-US" sz="2600" dirty="0"/>
              <a:t>Wound management </a:t>
            </a:r>
          </a:p>
          <a:p>
            <a:pPr lvl="1"/>
            <a:r>
              <a:rPr lang="en-US" sz="2600" dirty="0"/>
              <a:t>Passive immunization</a:t>
            </a:r>
          </a:p>
          <a:p>
            <a:pPr lvl="2"/>
            <a:r>
              <a:rPr lang="en-US" sz="2600" dirty="0"/>
              <a:t>Human tetanus immune globulin (HTIG) shortens the course of tetanus and may lessen its severity</a:t>
            </a:r>
          </a:p>
          <a:p>
            <a:pPr lvl="2"/>
            <a:r>
              <a:rPr lang="en-US" sz="2600" dirty="0"/>
              <a:t>A dose of 500 units appears as effective as larger doses</a:t>
            </a:r>
          </a:p>
        </p:txBody>
      </p:sp>
      <p:sp>
        <p:nvSpPr>
          <p:cNvPr id="6" name="Title 1">
            <a:extLst>
              <a:ext uri="{FF2B5EF4-FFF2-40B4-BE49-F238E27FC236}">
                <a16:creationId xmlns:a16="http://schemas.microsoft.com/office/drawing/2014/main" id="{F8776A21-424A-B145-B470-7384DE7BFC72}"/>
              </a:ext>
            </a:extLst>
          </p:cNvPr>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latin typeface="+mn-lt"/>
              </a:rPr>
              <a:t>Tetanus</a:t>
            </a:r>
            <a:r>
              <a:rPr lang="en-US" b="1" dirty="0"/>
              <a:t> </a:t>
            </a:r>
          </a:p>
        </p:txBody>
      </p:sp>
      <p:pic>
        <p:nvPicPr>
          <p:cNvPr id="2" name="Audio 1">
            <a:hlinkClick r:id="" action="ppaction://media"/>
            <a:extLst>
              <a:ext uri="{FF2B5EF4-FFF2-40B4-BE49-F238E27FC236}">
                <a16:creationId xmlns:a16="http://schemas.microsoft.com/office/drawing/2014/main" id="{63125D1E-F327-1042-A55B-9F96552B5C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47893484"/>
      </p:ext>
    </p:extLst>
  </p:cSld>
  <p:clrMapOvr>
    <a:masterClrMapping/>
  </p:clrMapOvr>
  <mc:AlternateContent xmlns:mc="http://schemas.openxmlformats.org/markup-compatibility/2006" xmlns:p14="http://schemas.microsoft.com/office/powerpoint/2010/main">
    <mc:Choice Requires="p14">
      <p:transition spd="slow" p14:dur="2000" advTm="68322"/>
    </mc:Choice>
    <mc:Fallback xmlns="">
      <p:transition spd="slow" advTm="6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270000"/>
            <a:ext cx="8432800" cy="5384800"/>
          </a:xfrm>
        </p:spPr>
        <p:txBody>
          <a:bodyPr>
            <a:normAutofit/>
          </a:bodyPr>
          <a:lstStyle/>
          <a:p>
            <a:r>
              <a:rPr lang="en-US" sz="2800" dirty="0"/>
              <a:t>Treatment</a:t>
            </a:r>
          </a:p>
          <a:p>
            <a:pPr lvl="1"/>
            <a:r>
              <a:rPr lang="en-US" sz="2800" dirty="0"/>
              <a:t>Antimicrobial Therapy</a:t>
            </a:r>
          </a:p>
          <a:p>
            <a:pPr lvl="2"/>
            <a:r>
              <a:rPr lang="en-US" sz="2800" i="1" dirty="0"/>
              <a:t>In vitro </a:t>
            </a:r>
            <a:r>
              <a:rPr lang="en-US" sz="2800" dirty="0"/>
              <a:t>susceptibility of </a:t>
            </a:r>
            <a:r>
              <a:rPr lang="en-US" sz="2800" i="1" dirty="0"/>
              <a:t>C. </a:t>
            </a:r>
            <a:r>
              <a:rPr lang="en-US" sz="2800" i="1" dirty="0" err="1"/>
              <a:t>tetani</a:t>
            </a:r>
            <a:r>
              <a:rPr lang="en-US" sz="2800" i="1" dirty="0"/>
              <a:t> </a:t>
            </a:r>
            <a:r>
              <a:rPr lang="en-US" sz="2800" dirty="0"/>
              <a:t>to metronidazole, </a:t>
            </a:r>
            <a:r>
              <a:rPr lang="en-US" sz="2800" dirty="0" err="1"/>
              <a:t>penicillins</a:t>
            </a:r>
            <a:r>
              <a:rPr lang="en-US" sz="2800" dirty="0"/>
              <a:t>, </a:t>
            </a:r>
            <a:r>
              <a:rPr lang="en-US" sz="2800" dirty="0" err="1"/>
              <a:t>cephalosporins</a:t>
            </a:r>
            <a:r>
              <a:rPr lang="en-US" sz="2800" dirty="0"/>
              <a:t>, </a:t>
            </a:r>
            <a:r>
              <a:rPr lang="en-US" sz="2800" dirty="0" err="1"/>
              <a:t>imipinem</a:t>
            </a:r>
            <a:r>
              <a:rPr lang="en-US" sz="2800" dirty="0"/>
              <a:t>, macrolides and tetracycline</a:t>
            </a:r>
          </a:p>
          <a:p>
            <a:pPr lvl="2"/>
            <a:r>
              <a:rPr lang="en-US" sz="2800" dirty="0"/>
              <a:t>Oral metronidazole showed better survival, shorter hospitalization, and less progression of disease than intramuscular penicillin</a:t>
            </a:r>
          </a:p>
          <a:p>
            <a:pPr lvl="2"/>
            <a:r>
              <a:rPr lang="en-US" sz="2800" dirty="0"/>
              <a:t>Penicillin may have a negative effect as it is a potent GABA</a:t>
            </a:r>
            <a:r>
              <a:rPr lang="en-US" sz="2800" baseline="-25000" dirty="0"/>
              <a:t>A</a:t>
            </a:r>
            <a:r>
              <a:rPr lang="en-US" sz="2800" dirty="0"/>
              <a:t> antagonist</a:t>
            </a:r>
          </a:p>
        </p:txBody>
      </p:sp>
      <p:sp>
        <p:nvSpPr>
          <p:cNvPr id="6" name="Title 1">
            <a:extLst>
              <a:ext uri="{FF2B5EF4-FFF2-40B4-BE49-F238E27FC236}">
                <a16:creationId xmlns:a16="http://schemas.microsoft.com/office/drawing/2014/main" id="{2A5F58DF-D7FA-104E-9DBE-F88EEB827AB6}"/>
              </a:ext>
            </a:extLst>
          </p:cNvPr>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latin typeface="+mn-lt"/>
              </a:rPr>
              <a:t>Tetanus </a:t>
            </a:r>
          </a:p>
        </p:txBody>
      </p:sp>
      <p:pic>
        <p:nvPicPr>
          <p:cNvPr id="2" name="Audio 1">
            <a:hlinkClick r:id="" action="ppaction://media"/>
            <a:extLst>
              <a:ext uri="{FF2B5EF4-FFF2-40B4-BE49-F238E27FC236}">
                <a16:creationId xmlns:a16="http://schemas.microsoft.com/office/drawing/2014/main" id="{7A56B944-A65D-3740-8A16-45C99F86CC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62757653"/>
      </p:ext>
    </p:extLst>
  </p:cSld>
  <p:clrMapOvr>
    <a:masterClrMapping/>
  </p:clrMapOvr>
  <mc:AlternateContent xmlns:mc="http://schemas.openxmlformats.org/markup-compatibility/2006" xmlns:p14="http://schemas.microsoft.com/office/powerpoint/2010/main">
    <mc:Choice Requires="p14">
      <p:transition spd="slow" p14:dur="2000" advTm="37947"/>
    </mc:Choice>
    <mc:Fallback xmlns="">
      <p:transition spd="slow" advTm="3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270000"/>
            <a:ext cx="8432800" cy="5156200"/>
          </a:xfrm>
        </p:spPr>
        <p:txBody>
          <a:bodyPr>
            <a:normAutofit/>
          </a:bodyPr>
          <a:lstStyle/>
          <a:p>
            <a:r>
              <a:rPr lang="en-US" sz="2800" dirty="0"/>
              <a:t>Treatment</a:t>
            </a:r>
          </a:p>
          <a:p>
            <a:pPr lvl="1"/>
            <a:r>
              <a:rPr lang="en-US" sz="2800" dirty="0"/>
              <a:t>Management of Autonomic Dysfunction</a:t>
            </a:r>
          </a:p>
          <a:p>
            <a:pPr lvl="2"/>
            <a:r>
              <a:rPr lang="en-US" sz="2800" dirty="0"/>
              <a:t>Autonomic dysfunction generally reflects excessive catecholamine release and may respond to combined a</a:t>
            </a:r>
            <a:r>
              <a:rPr lang="el-GR" sz="2800" dirty="0"/>
              <a:t>α</a:t>
            </a:r>
            <a:r>
              <a:rPr lang="en-US" sz="2800" dirty="0"/>
              <a:t>-adrenergic and β-adrenergic blockade with IV labetalol</a:t>
            </a:r>
          </a:p>
          <a:p>
            <a:pPr lvl="1"/>
            <a:r>
              <a:rPr lang="en-US" sz="2800" dirty="0"/>
              <a:t>Nutritional support</a:t>
            </a:r>
          </a:p>
          <a:p>
            <a:pPr lvl="2"/>
            <a:r>
              <a:rPr lang="en-US" sz="2800" dirty="0"/>
              <a:t>Should be started as soon as the patient is stable </a:t>
            </a:r>
          </a:p>
          <a:p>
            <a:pPr marL="914400" lvl="2" indent="0">
              <a:buNone/>
            </a:pPr>
            <a:endParaRPr lang="en-US" sz="2400" dirty="0"/>
          </a:p>
        </p:txBody>
      </p:sp>
      <p:sp>
        <p:nvSpPr>
          <p:cNvPr id="6" name="Title 1">
            <a:extLst>
              <a:ext uri="{FF2B5EF4-FFF2-40B4-BE49-F238E27FC236}">
                <a16:creationId xmlns:a16="http://schemas.microsoft.com/office/drawing/2014/main" id="{F827A1BE-4CDC-4F49-8BB0-B5AAF59D7B3B}"/>
              </a:ext>
            </a:extLst>
          </p:cNvPr>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b="1" dirty="0">
                <a:latin typeface="+mn-lt"/>
              </a:rPr>
              <a:t>Tetanus </a:t>
            </a:r>
          </a:p>
        </p:txBody>
      </p:sp>
      <p:pic>
        <p:nvPicPr>
          <p:cNvPr id="5" name="Audio 4">
            <a:hlinkClick r:id="" action="ppaction://media"/>
            <a:extLst>
              <a:ext uri="{FF2B5EF4-FFF2-40B4-BE49-F238E27FC236}">
                <a16:creationId xmlns:a16="http://schemas.microsoft.com/office/drawing/2014/main" id="{2D41FB96-9447-7F44-814E-99431FD517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33430162"/>
      </p:ext>
    </p:extLst>
  </p:cSld>
  <p:clrMapOvr>
    <a:masterClrMapping/>
  </p:clrMapOvr>
  <mc:AlternateContent xmlns:mc="http://schemas.openxmlformats.org/markup-compatibility/2006" xmlns:p14="http://schemas.microsoft.com/office/powerpoint/2010/main">
    <mc:Choice Requires="p14">
      <p:transition spd="slow" p14:dur="2000" advTm="47550"/>
    </mc:Choice>
    <mc:Fallback xmlns="">
      <p:transition spd="slow" advTm="4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8D11B0-ABAB-CF4B-BF66-EC25D6B50737}"/>
              </a:ext>
            </a:extLst>
          </p:cNvPr>
          <p:cNvSpPr>
            <a:spLocks noGrp="1"/>
          </p:cNvSpPr>
          <p:nvPr>
            <p:ph sz="half" idx="1"/>
          </p:nvPr>
        </p:nvSpPr>
        <p:spPr>
          <a:xfrm>
            <a:off x="470388" y="1891200"/>
            <a:ext cx="3886200" cy="3290400"/>
          </a:xfrm>
        </p:spPr>
        <p:txBody>
          <a:bodyPr>
            <a:noAutofit/>
          </a:bodyPr>
          <a:lstStyle/>
          <a:p>
            <a:r>
              <a:rPr lang="en-US" sz="2800" dirty="0"/>
              <a:t>Large, gram positive, strictly anaerobic bacilli</a:t>
            </a:r>
          </a:p>
          <a:p>
            <a:r>
              <a:rPr lang="en-US" sz="2800" dirty="0"/>
              <a:t>Subterminal spore</a:t>
            </a:r>
          </a:p>
          <a:p>
            <a:pPr lvl="1"/>
            <a:r>
              <a:rPr lang="en-US" sz="2800" dirty="0"/>
              <a:t>Able to tolerate 100</a:t>
            </a:r>
            <a:r>
              <a:rPr lang="en-US" sz="2800" baseline="30000" dirty="0"/>
              <a:t>o</a:t>
            </a:r>
            <a:r>
              <a:rPr lang="en-US" sz="2800" dirty="0"/>
              <a:t>C at 1 atm for several hours</a:t>
            </a:r>
          </a:p>
        </p:txBody>
      </p:sp>
      <p:pic>
        <p:nvPicPr>
          <p:cNvPr id="1026" name="Picture 2" descr="Clostridium botulinum | Mechanisms of Pathogenicity">
            <a:extLst>
              <a:ext uri="{FF2B5EF4-FFF2-40B4-BE49-F238E27FC236}">
                <a16:creationId xmlns:a16="http://schemas.microsoft.com/office/drawing/2014/main" id="{0FC5B60F-2A1A-7F49-911F-84E29B4EB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911" y="1182116"/>
            <a:ext cx="4546990" cy="465597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A89EA28-67D8-7646-8B8B-6316BC390D6D}"/>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Microbiology</a:t>
            </a:r>
          </a:p>
        </p:txBody>
      </p:sp>
      <p:pic>
        <p:nvPicPr>
          <p:cNvPr id="2" name="Audio 1">
            <a:hlinkClick r:id="" action="ppaction://media"/>
            <a:extLst>
              <a:ext uri="{FF2B5EF4-FFF2-40B4-BE49-F238E27FC236}">
                <a16:creationId xmlns:a16="http://schemas.microsoft.com/office/drawing/2014/main" id="{DF2FD6BE-CAE0-DB47-B482-C931AF6C9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9176588"/>
      </p:ext>
    </p:extLst>
  </p:cSld>
  <p:clrMapOvr>
    <a:masterClrMapping/>
  </p:clrMapOvr>
  <mc:AlternateContent xmlns:mc="http://schemas.openxmlformats.org/markup-compatibility/2006" xmlns:p14="http://schemas.microsoft.com/office/powerpoint/2010/main">
    <mc:Choice Requires="p14">
      <p:transition spd="slow" p14:dur="2000" advTm="26462"/>
    </mc:Choice>
    <mc:Fallback xmlns="">
      <p:transition spd="slow" advTm="2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3026B0D1-9D2E-3C4E-BFDF-8D582406D4DB}"/>
              </a:ext>
            </a:extLst>
          </p:cNvPr>
          <p:cNvGraphicFramePr>
            <a:graphicFrameLocks noGrp="1"/>
          </p:cNvGraphicFramePr>
          <p:nvPr>
            <p:ph idx="1"/>
            <p:extLst>
              <p:ext uri="{D42A27DB-BD31-4B8C-83A1-F6EECF244321}">
                <p14:modId xmlns:p14="http://schemas.microsoft.com/office/powerpoint/2010/main" val="175053654"/>
              </p:ext>
            </p:extLst>
          </p:nvPr>
        </p:nvGraphicFramePr>
        <p:xfrm>
          <a:off x="571501" y="1491517"/>
          <a:ext cx="7886697" cy="3809888"/>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1080691770"/>
                    </a:ext>
                  </a:extLst>
                </a:gridCol>
                <a:gridCol w="2628899">
                  <a:extLst>
                    <a:ext uri="{9D8B030D-6E8A-4147-A177-3AD203B41FA5}">
                      <a16:colId xmlns:a16="http://schemas.microsoft.com/office/drawing/2014/main" val="910570837"/>
                    </a:ext>
                  </a:extLst>
                </a:gridCol>
                <a:gridCol w="2628899">
                  <a:extLst>
                    <a:ext uri="{9D8B030D-6E8A-4147-A177-3AD203B41FA5}">
                      <a16:colId xmlns:a16="http://schemas.microsoft.com/office/drawing/2014/main" val="3213002728"/>
                    </a:ext>
                  </a:extLst>
                </a:gridCol>
              </a:tblGrid>
              <a:tr h="716252">
                <a:tc>
                  <a:txBody>
                    <a:bodyPr/>
                    <a:lstStyle/>
                    <a:p>
                      <a:r>
                        <a:rPr lang="en-US" sz="2800" dirty="0"/>
                        <a:t>Group</a:t>
                      </a:r>
                    </a:p>
                  </a:txBody>
                  <a:tcPr marL="68580" marR="68580"/>
                </a:tc>
                <a:tc>
                  <a:txBody>
                    <a:bodyPr/>
                    <a:lstStyle/>
                    <a:p>
                      <a:r>
                        <a:rPr lang="en-US" sz="2800" dirty="0"/>
                        <a:t>Toxin Type</a:t>
                      </a:r>
                    </a:p>
                  </a:txBody>
                  <a:tcPr marL="68580" marR="68580"/>
                </a:tc>
                <a:tc>
                  <a:txBody>
                    <a:bodyPr/>
                    <a:lstStyle/>
                    <a:p>
                      <a:endParaRPr lang="en-US" sz="2800" dirty="0"/>
                    </a:p>
                  </a:txBody>
                  <a:tcPr marL="68580" marR="68580"/>
                </a:tc>
                <a:extLst>
                  <a:ext uri="{0D108BD9-81ED-4DB2-BD59-A6C34878D82A}">
                    <a16:rowId xmlns:a16="http://schemas.microsoft.com/office/drawing/2014/main" val="4197570149"/>
                  </a:ext>
                </a:extLst>
              </a:tr>
              <a:tr h="716252">
                <a:tc>
                  <a:txBody>
                    <a:bodyPr/>
                    <a:lstStyle/>
                    <a:p>
                      <a:r>
                        <a:rPr lang="en-US" sz="2800" dirty="0"/>
                        <a:t>I</a:t>
                      </a:r>
                    </a:p>
                  </a:txBody>
                  <a:tcPr marL="68580" marR="68580"/>
                </a:tc>
                <a:tc>
                  <a:txBody>
                    <a:bodyPr/>
                    <a:lstStyle/>
                    <a:p>
                      <a:r>
                        <a:rPr lang="en-US" sz="2800" dirty="0"/>
                        <a:t>Type A, B, F</a:t>
                      </a:r>
                    </a:p>
                  </a:txBody>
                  <a:tcPr marL="68580" marR="68580"/>
                </a:tc>
                <a:tc>
                  <a:txBody>
                    <a:bodyPr/>
                    <a:lstStyle/>
                    <a:p>
                      <a:r>
                        <a:rPr lang="en-US" sz="2800" dirty="0"/>
                        <a:t>30</a:t>
                      </a:r>
                      <a:r>
                        <a:rPr lang="en-US" sz="2800" baseline="30000" dirty="0"/>
                        <a:t> </a:t>
                      </a:r>
                      <a:r>
                        <a:rPr lang="en-US" sz="2800" dirty="0"/>
                        <a:t>to 37</a:t>
                      </a:r>
                      <a:r>
                        <a:rPr lang="en-US" sz="2800" baseline="30000" dirty="0"/>
                        <a:t>o</a:t>
                      </a:r>
                      <a:r>
                        <a:rPr lang="en-US" sz="2800" dirty="0"/>
                        <a:t>C</a:t>
                      </a:r>
                    </a:p>
                  </a:txBody>
                  <a:tcPr marL="68580" marR="68580"/>
                </a:tc>
                <a:extLst>
                  <a:ext uri="{0D108BD9-81ED-4DB2-BD59-A6C34878D82A}">
                    <a16:rowId xmlns:a16="http://schemas.microsoft.com/office/drawing/2014/main" val="1100712490"/>
                  </a:ext>
                </a:extLst>
              </a:tr>
              <a:tr h="716252">
                <a:tc>
                  <a:txBody>
                    <a:bodyPr/>
                    <a:lstStyle/>
                    <a:p>
                      <a:r>
                        <a:rPr lang="en-US" sz="2800" dirty="0"/>
                        <a:t>II</a:t>
                      </a:r>
                    </a:p>
                  </a:txBody>
                  <a:tcPr marL="68580" marR="68580"/>
                </a:tc>
                <a:tc>
                  <a:txBody>
                    <a:bodyPr/>
                    <a:lstStyle/>
                    <a:p>
                      <a:r>
                        <a:rPr lang="en-US" sz="2800" dirty="0"/>
                        <a:t>Type B, E. F</a:t>
                      </a:r>
                    </a:p>
                  </a:txBody>
                  <a:tcPr marL="68580" marR="68580"/>
                </a:tc>
                <a:tc>
                  <a:txBody>
                    <a:bodyPr/>
                    <a:lstStyle/>
                    <a:p>
                      <a:r>
                        <a:rPr lang="en-US" sz="2800" dirty="0"/>
                        <a:t>25</a:t>
                      </a:r>
                      <a:r>
                        <a:rPr lang="en-US" sz="2800" baseline="30000" dirty="0"/>
                        <a:t> </a:t>
                      </a:r>
                      <a:r>
                        <a:rPr lang="en-US" sz="2800" dirty="0"/>
                        <a:t>to 30</a:t>
                      </a:r>
                      <a:r>
                        <a:rPr lang="en-US" sz="2800" baseline="30000" dirty="0"/>
                        <a:t>o</a:t>
                      </a:r>
                      <a:r>
                        <a:rPr lang="en-US" sz="2800" dirty="0"/>
                        <a:t>C</a:t>
                      </a:r>
                    </a:p>
                  </a:txBody>
                  <a:tcPr marL="68580" marR="68580"/>
                </a:tc>
                <a:extLst>
                  <a:ext uri="{0D108BD9-81ED-4DB2-BD59-A6C34878D82A}">
                    <a16:rowId xmlns:a16="http://schemas.microsoft.com/office/drawing/2014/main" val="1127953058"/>
                  </a:ext>
                </a:extLst>
              </a:tr>
              <a:tr h="716252">
                <a:tc>
                  <a:txBody>
                    <a:bodyPr/>
                    <a:lstStyle/>
                    <a:p>
                      <a:r>
                        <a:rPr lang="en-US" sz="2800" dirty="0"/>
                        <a:t>III</a:t>
                      </a:r>
                    </a:p>
                  </a:txBody>
                  <a:tcPr marL="68580" marR="68580"/>
                </a:tc>
                <a:tc>
                  <a:txBody>
                    <a:bodyPr/>
                    <a:lstStyle/>
                    <a:p>
                      <a:r>
                        <a:rPr lang="en-US" sz="2800" dirty="0"/>
                        <a:t>Type C, D</a:t>
                      </a:r>
                    </a:p>
                  </a:txBody>
                  <a:tcPr marL="68580" marR="68580"/>
                </a:tc>
                <a:tc>
                  <a:txBody>
                    <a:bodyPr/>
                    <a:lstStyle/>
                    <a:p>
                      <a:r>
                        <a:rPr lang="en-US" sz="2800" dirty="0"/>
                        <a:t>30 to 37</a:t>
                      </a:r>
                      <a:r>
                        <a:rPr lang="en-US" sz="2800" baseline="30000" dirty="0"/>
                        <a:t>o</a:t>
                      </a:r>
                      <a:r>
                        <a:rPr lang="en-US" sz="2800" dirty="0"/>
                        <a:t>C</a:t>
                      </a:r>
                    </a:p>
                  </a:txBody>
                  <a:tcPr marL="68580" marR="68580"/>
                </a:tc>
                <a:extLst>
                  <a:ext uri="{0D108BD9-81ED-4DB2-BD59-A6C34878D82A}">
                    <a16:rowId xmlns:a16="http://schemas.microsoft.com/office/drawing/2014/main" val="3767432392"/>
                  </a:ext>
                </a:extLst>
              </a:tr>
              <a:tr h="716252">
                <a:tc>
                  <a:txBody>
                    <a:bodyPr/>
                    <a:lstStyle/>
                    <a:p>
                      <a:r>
                        <a:rPr lang="en-US" sz="2800" dirty="0"/>
                        <a:t>IV</a:t>
                      </a:r>
                    </a:p>
                  </a:txBody>
                  <a:tcPr marL="68580" marR="68580"/>
                </a:tc>
                <a:tc>
                  <a:txBody>
                    <a:bodyPr/>
                    <a:lstStyle/>
                    <a:p>
                      <a:r>
                        <a:rPr lang="en-US" sz="2800" dirty="0"/>
                        <a:t>Type G (Plasmid-encoded)</a:t>
                      </a:r>
                    </a:p>
                  </a:txBody>
                  <a:tcPr marL="68580" marR="68580"/>
                </a:tc>
                <a:tc>
                  <a:txBody>
                    <a:bodyPr/>
                    <a:lstStyle/>
                    <a:p>
                      <a:r>
                        <a:rPr lang="en-US" sz="2800" dirty="0"/>
                        <a:t>30 to 37</a:t>
                      </a:r>
                      <a:r>
                        <a:rPr lang="en-US" sz="2800" baseline="30000" dirty="0"/>
                        <a:t>o</a:t>
                      </a:r>
                      <a:r>
                        <a:rPr lang="en-US" sz="2800" dirty="0"/>
                        <a:t>C</a:t>
                      </a:r>
                    </a:p>
                  </a:txBody>
                  <a:tcPr marL="68580" marR="68580"/>
                </a:tc>
                <a:extLst>
                  <a:ext uri="{0D108BD9-81ED-4DB2-BD59-A6C34878D82A}">
                    <a16:rowId xmlns:a16="http://schemas.microsoft.com/office/drawing/2014/main" val="1050394147"/>
                  </a:ext>
                </a:extLst>
              </a:tr>
            </a:tbl>
          </a:graphicData>
        </a:graphic>
      </p:graphicFrame>
      <p:sp>
        <p:nvSpPr>
          <p:cNvPr id="7" name="Title 1">
            <a:extLst>
              <a:ext uri="{FF2B5EF4-FFF2-40B4-BE49-F238E27FC236}">
                <a16:creationId xmlns:a16="http://schemas.microsoft.com/office/drawing/2014/main" id="{2030E8FC-0A96-8240-AA1E-D7557A73D447}"/>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Microbiology</a:t>
            </a:r>
          </a:p>
        </p:txBody>
      </p:sp>
      <p:pic>
        <p:nvPicPr>
          <p:cNvPr id="2" name="Audio 1">
            <a:hlinkClick r:id="" action="ppaction://media"/>
            <a:extLst>
              <a:ext uri="{FF2B5EF4-FFF2-40B4-BE49-F238E27FC236}">
                <a16:creationId xmlns:a16="http://schemas.microsoft.com/office/drawing/2014/main" id="{0B045E2B-50F1-E041-8B14-48FB5DC9EA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2980417"/>
      </p:ext>
    </p:extLst>
  </p:cSld>
  <p:clrMapOvr>
    <a:masterClrMapping/>
  </p:clrMapOvr>
  <mc:AlternateContent xmlns:mc="http://schemas.openxmlformats.org/markup-compatibility/2006" xmlns:p14="http://schemas.microsoft.com/office/powerpoint/2010/main">
    <mc:Choice Requires="p14">
      <p:transition spd="slow" p14:dur="2000" advTm="48270"/>
    </mc:Choice>
    <mc:Fallback xmlns="">
      <p:transition spd="slow" advTm="4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A14F8A-03CA-9E47-8BC0-13201188DF48}"/>
              </a:ext>
            </a:extLst>
          </p:cNvPr>
          <p:cNvSpPr>
            <a:spLocks noGrp="1"/>
          </p:cNvSpPr>
          <p:nvPr>
            <p:ph idx="1"/>
          </p:nvPr>
        </p:nvSpPr>
        <p:spPr>
          <a:xfrm>
            <a:off x="659511" y="1540842"/>
            <a:ext cx="7710678" cy="4351338"/>
          </a:xfrm>
        </p:spPr>
        <p:txBody>
          <a:bodyPr>
            <a:normAutofit/>
          </a:bodyPr>
          <a:lstStyle/>
          <a:p>
            <a:r>
              <a:rPr lang="en-US" sz="2800" dirty="0"/>
              <a:t>Infant botulism—ingestion of spores </a:t>
            </a:r>
            <a:r>
              <a:rPr lang="en-US" sz="2800" dirty="0">
                <a:sym typeface="Wingdings" pitchFamily="2" charset="2"/>
              </a:rPr>
              <a:t> germination in the intestinal microbiota</a:t>
            </a:r>
          </a:p>
          <a:p>
            <a:r>
              <a:rPr lang="en-US" sz="2800" dirty="0">
                <a:sym typeface="Wingdings" pitchFamily="2" charset="2"/>
              </a:rPr>
              <a:t>Adult botulism—</a:t>
            </a:r>
            <a:r>
              <a:rPr lang="en-US" sz="2800" dirty="0" err="1">
                <a:sym typeface="Wingdings" pitchFamily="2" charset="2"/>
              </a:rPr>
              <a:t>achlorhydia</a:t>
            </a:r>
            <a:r>
              <a:rPr lang="en-US" sz="2800" dirty="0">
                <a:sym typeface="Wingdings" pitchFamily="2" charset="2"/>
              </a:rPr>
              <a:t> and antibiotic use  colonization of C. botulinum</a:t>
            </a:r>
          </a:p>
          <a:p>
            <a:r>
              <a:rPr lang="en-US" sz="2800" dirty="0">
                <a:sym typeface="Wingdings" pitchFamily="2" charset="2"/>
              </a:rPr>
              <a:t>Wound botulism—spores introduced to the wound  germination and toxin production</a:t>
            </a:r>
          </a:p>
          <a:p>
            <a:r>
              <a:rPr lang="en-US" sz="2800" dirty="0">
                <a:sym typeface="Wingdings" pitchFamily="2" charset="2"/>
              </a:rPr>
              <a:t>Inhalational botulism—toxin  pulmonary alveolar epithelium  bloodstream</a:t>
            </a:r>
            <a:endParaRPr lang="en-US" sz="2800" dirty="0"/>
          </a:p>
        </p:txBody>
      </p:sp>
      <p:sp>
        <p:nvSpPr>
          <p:cNvPr id="6" name="Title 1">
            <a:extLst>
              <a:ext uri="{FF2B5EF4-FFF2-40B4-BE49-F238E27FC236}">
                <a16:creationId xmlns:a16="http://schemas.microsoft.com/office/drawing/2014/main" id="{E511CB43-A7E8-8C4D-9D3A-4B6C9DB9444D}"/>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Pathogenesis</a:t>
            </a:r>
          </a:p>
        </p:txBody>
      </p:sp>
      <p:pic>
        <p:nvPicPr>
          <p:cNvPr id="4" name="Audio 3">
            <a:hlinkClick r:id="" action="ppaction://media"/>
            <a:extLst>
              <a:ext uri="{FF2B5EF4-FFF2-40B4-BE49-F238E27FC236}">
                <a16:creationId xmlns:a16="http://schemas.microsoft.com/office/drawing/2014/main" id="{8B258FC1-D2C4-EE4A-8127-E86171D37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0297733"/>
      </p:ext>
    </p:extLst>
  </p:cSld>
  <p:clrMapOvr>
    <a:masterClrMapping/>
  </p:clrMapOvr>
  <mc:AlternateContent xmlns:mc="http://schemas.openxmlformats.org/markup-compatibility/2006" xmlns:p14="http://schemas.microsoft.com/office/powerpoint/2010/main">
    <mc:Choice Requires="p14">
      <p:transition spd="slow" p14:dur="2000" advTm="77646"/>
    </mc:Choice>
    <mc:Fallback xmlns="">
      <p:transition spd="slow" advTm="7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334A4A5-D5D5-44C6-A88D-8D7884F216A9}"/>
              </a:ext>
            </a:extLst>
          </p:cNvPr>
          <p:cNvSpPr>
            <a:spLocks noGrp="1"/>
          </p:cNvSpPr>
          <p:nvPr>
            <p:ph idx="1"/>
          </p:nvPr>
        </p:nvSpPr>
        <p:spPr/>
        <p:txBody>
          <a:bodyPr>
            <a:normAutofit/>
          </a:bodyPr>
          <a:lstStyle/>
          <a:p>
            <a:r>
              <a:rPr lang="en-US" sz="2800" dirty="0"/>
              <a:t>Sporulation does not occur in viable tissues until they are exposed to atmospheric levels of oxygen</a:t>
            </a:r>
          </a:p>
          <a:p>
            <a:r>
              <a:rPr lang="en-US" sz="2800" dirty="0"/>
              <a:t>Spores may remain viable for years and may remain dormant but viable for at least 100 days</a:t>
            </a:r>
          </a:p>
          <a:p>
            <a:r>
              <a:rPr lang="en-US" sz="2800" dirty="0"/>
              <a:t>2 main virulence factors:</a:t>
            </a:r>
          </a:p>
          <a:p>
            <a:pPr lvl="1"/>
            <a:r>
              <a:rPr lang="en-PH" sz="2800" b="0" i="0" u="none" strike="noStrike" baseline="0" dirty="0"/>
              <a:t>poly-d-</a:t>
            </a:r>
            <a:r>
              <a:rPr lang="el-GR" sz="2800" b="0" i="0" u="none" strike="noStrike" baseline="0" dirty="0"/>
              <a:t>γ-</a:t>
            </a:r>
            <a:r>
              <a:rPr lang="en-US" sz="2800" b="0" i="0" u="none" strike="noStrike" baseline="0" dirty="0"/>
              <a:t> </a:t>
            </a:r>
            <a:r>
              <a:rPr lang="en-PH" sz="2800" b="0" i="0" u="none" strike="noStrike" baseline="0" dirty="0"/>
              <a:t>glutamic acid capsule</a:t>
            </a:r>
          </a:p>
          <a:p>
            <a:pPr lvl="1"/>
            <a:r>
              <a:rPr lang="en-PH" sz="2800" dirty="0"/>
              <a:t>2 exotoxins encoded on pX01 plasmid</a:t>
            </a:r>
            <a:endParaRPr lang="en-US" sz="2800" dirty="0"/>
          </a:p>
          <a:p>
            <a:pPr marL="0" indent="0">
              <a:buNone/>
            </a:pPr>
            <a:endParaRPr lang="en-PH" sz="2400" dirty="0"/>
          </a:p>
        </p:txBody>
      </p:sp>
      <p:sp>
        <p:nvSpPr>
          <p:cNvPr id="7" name="Title 3">
            <a:extLst>
              <a:ext uri="{FF2B5EF4-FFF2-40B4-BE49-F238E27FC236}">
                <a16:creationId xmlns:a16="http://schemas.microsoft.com/office/drawing/2014/main" id="{6B3FAF6B-B487-F146-B523-9C6F9719D87A}"/>
              </a:ext>
            </a:extLst>
          </p:cNvPr>
          <p:cNvSpPr txBox="1">
            <a:spLocks/>
          </p:cNvSpPr>
          <p:nvPr/>
        </p:nvSpPr>
        <p:spPr>
          <a:xfrm>
            <a:off x="385930" y="448113"/>
            <a:ext cx="7886700" cy="81621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Bacillus anthracis: </a:t>
            </a:r>
            <a:r>
              <a:rPr lang="en-US" sz="4000" b="1" dirty="0">
                <a:latin typeface="+mn-lt"/>
              </a:rPr>
              <a:t>Pathogenesis</a:t>
            </a:r>
            <a:endParaRPr lang="en-PH" sz="4000" b="1" dirty="0">
              <a:latin typeface="+mn-lt"/>
            </a:endParaRPr>
          </a:p>
        </p:txBody>
      </p:sp>
      <p:pic>
        <p:nvPicPr>
          <p:cNvPr id="3" name="Audio 2">
            <a:hlinkClick r:id="" action="ppaction://media"/>
            <a:extLst>
              <a:ext uri="{FF2B5EF4-FFF2-40B4-BE49-F238E27FC236}">
                <a16:creationId xmlns:a16="http://schemas.microsoft.com/office/drawing/2014/main" id="{AA2A60F2-F980-3A4F-89C0-451191B999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85958409"/>
      </p:ext>
    </p:extLst>
  </p:cSld>
  <p:clrMapOvr>
    <a:masterClrMapping/>
  </p:clrMapOvr>
  <mc:AlternateContent xmlns:mc="http://schemas.openxmlformats.org/markup-compatibility/2006" xmlns:p14="http://schemas.microsoft.com/office/powerpoint/2010/main">
    <mc:Choice Requires="p14">
      <p:transition spd="slow" p14:dur="2000" advTm="21537"/>
    </mc:Choice>
    <mc:Fallback xmlns="">
      <p:transition spd="slow" advTm="21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A14F8A-03CA-9E47-8BC0-13201188DF48}"/>
              </a:ext>
            </a:extLst>
          </p:cNvPr>
          <p:cNvSpPr>
            <a:spLocks noGrp="1"/>
          </p:cNvSpPr>
          <p:nvPr>
            <p:ph idx="1"/>
          </p:nvPr>
        </p:nvSpPr>
        <p:spPr>
          <a:xfrm>
            <a:off x="585216" y="1364367"/>
            <a:ext cx="3491044" cy="4931330"/>
          </a:xfrm>
        </p:spPr>
        <p:txBody>
          <a:bodyPr>
            <a:normAutofit/>
          </a:bodyPr>
          <a:lstStyle/>
          <a:p>
            <a:r>
              <a:rPr lang="en-US" sz="2800" dirty="0"/>
              <a:t>Botulinum Toxin</a:t>
            </a:r>
          </a:p>
          <a:p>
            <a:pPr lvl="1"/>
            <a:r>
              <a:rPr lang="en-US" sz="2800" dirty="0"/>
              <a:t>Single polypeptide, low potency</a:t>
            </a:r>
          </a:p>
          <a:p>
            <a:pPr lvl="1"/>
            <a:r>
              <a:rPr lang="en-US" sz="2800" dirty="0"/>
              <a:t>MW 150 to 165 </a:t>
            </a:r>
            <a:r>
              <a:rPr lang="en-US" sz="2800" dirty="0" err="1"/>
              <a:t>kDa</a:t>
            </a:r>
            <a:endParaRPr lang="en-US" sz="2800" dirty="0"/>
          </a:p>
          <a:p>
            <a:pPr lvl="1"/>
            <a:r>
              <a:rPr lang="en-US" sz="2800" dirty="0"/>
              <a:t>Zn-dependent metalloproteinases</a:t>
            </a:r>
          </a:p>
          <a:p>
            <a:pPr lvl="1"/>
            <a:r>
              <a:rPr lang="en-US" sz="2800" dirty="0"/>
              <a:t>Bacterial protease – nicked to produce 2 chains</a:t>
            </a:r>
          </a:p>
        </p:txBody>
      </p:sp>
      <p:sp>
        <p:nvSpPr>
          <p:cNvPr id="6" name="Title 1">
            <a:extLst>
              <a:ext uri="{FF2B5EF4-FFF2-40B4-BE49-F238E27FC236}">
                <a16:creationId xmlns:a16="http://schemas.microsoft.com/office/drawing/2014/main" id="{FE8F8A41-A47E-D44D-AE09-3B0A588ADE74}"/>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Pathogenesis</a:t>
            </a:r>
          </a:p>
        </p:txBody>
      </p:sp>
      <p:pic>
        <p:nvPicPr>
          <p:cNvPr id="7" name="Picture 6">
            <a:extLst>
              <a:ext uri="{FF2B5EF4-FFF2-40B4-BE49-F238E27FC236}">
                <a16:creationId xmlns:a16="http://schemas.microsoft.com/office/drawing/2014/main" id="{A04ED112-46A0-E646-812B-711BFC62B62C}"/>
              </a:ext>
            </a:extLst>
          </p:cNvPr>
          <p:cNvPicPr>
            <a:picLocks noChangeAspect="1"/>
          </p:cNvPicPr>
          <p:nvPr/>
        </p:nvPicPr>
        <p:blipFill>
          <a:blip r:embed="rId5"/>
          <a:stretch>
            <a:fillRect/>
          </a:stretch>
        </p:blipFill>
        <p:spPr>
          <a:xfrm>
            <a:off x="4514850" y="1364368"/>
            <a:ext cx="3974660" cy="4471198"/>
          </a:xfrm>
          <a:prstGeom prst="rect">
            <a:avLst/>
          </a:prstGeom>
        </p:spPr>
      </p:pic>
      <p:pic>
        <p:nvPicPr>
          <p:cNvPr id="4" name="Audio 3">
            <a:hlinkClick r:id="" action="ppaction://media"/>
            <a:extLst>
              <a:ext uri="{FF2B5EF4-FFF2-40B4-BE49-F238E27FC236}">
                <a16:creationId xmlns:a16="http://schemas.microsoft.com/office/drawing/2014/main" id="{BAA4F5A2-00FC-2E42-8635-FFDF8AD826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427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tridium botulinum, Clostridium perfringens, Clostridium difficile |  SpringerLink">
            <a:extLst>
              <a:ext uri="{FF2B5EF4-FFF2-40B4-BE49-F238E27FC236}">
                <a16:creationId xmlns:a16="http://schemas.microsoft.com/office/drawing/2014/main" id="{26670618-D1FD-864F-9C26-C447DA2015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1623"/>
          <a:stretch/>
        </p:blipFill>
        <p:spPr bwMode="auto">
          <a:xfrm>
            <a:off x="244603" y="1487150"/>
            <a:ext cx="4135936" cy="452011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lostridium botulinum, Clostridium perfringens, Clostridium difficile |  SpringerLink">
            <a:extLst>
              <a:ext uri="{FF2B5EF4-FFF2-40B4-BE49-F238E27FC236}">
                <a16:creationId xmlns:a16="http://schemas.microsoft.com/office/drawing/2014/main" id="{67ACD44D-F25A-2A45-A5A1-4423AF17AC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822"/>
          <a:stretch/>
        </p:blipFill>
        <p:spPr bwMode="auto">
          <a:xfrm>
            <a:off x="4478274" y="1357962"/>
            <a:ext cx="4508078" cy="464929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9D28CE5-375D-2744-A3D4-4A70D1332656}"/>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Pathogenesis</a:t>
            </a:r>
          </a:p>
        </p:txBody>
      </p:sp>
      <p:pic>
        <p:nvPicPr>
          <p:cNvPr id="2" name="Audio 1">
            <a:hlinkClick r:id="" action="ppaction://media"/>
            <a:extLst>
              <a:ext uri="{FF2B5EF4-FFF2-40B4-BE49-F238E27FC236}">
                <a16:creationId xmlns:a16="http://schemas.microsoft.com/office/drawing/2014/main" id="{98A81FE4-D301-2445-A4DB-F7F274E980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59219292"/>
      </p:ext>
    </p:extLst>
  </p:cSld>
  <p:clrMapOvr>
    <a:masterClrMapping/>
  </p:clrMapOvr>
  <mc:AlternateContent xmlns:mc="http://schemas.openxmlformats.org/markup-compatibility/2006" xmlns:p14="http://schemas.microsoft.com/office/powerpoint/2010/main">
    <mc:Choice Requires="p14">
      <p:transition spd="slow" p14:dur="2000" advTm="78825"/>
    </mc:Choice>
    <mc:Fallback xmlns="">
      <p:transition spd="slow" advTm="7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56E3-F12D-C244-803A-7E49C2FE9E0F}"/>
              </a:ext>
            </a:extLst>
          </p:cNvPr>
          <p:cNvSpPr>
            <a:spLocks noGrp="1"/>
          </p:cNvSpPr>
          <p:nvPr>
            <p:ph idx="1"/>
          </p:nvPr>
        </p:nvSpPr>
        <p:spPr/>
        <p:txBody>
          <a:bodyPr>
            <a:normAutofit/>
          </a:bodyPr>
          <a:lstStyle/>
          <a:p>
            <a:r>
              <a:rPr lang="en-US" sz="2400" dirty="0"/>
              <a:t>Acute, bilateral cranial neuropathies</a:t>
            </a:r>
          </a:p>
          <a:p>
            <a:pPr lvl="1"/>
            <a:r>
              <a:rPr lang="en-US" sz="2400" dirty="0"/>
              <a:t>Starts with the eyes—blurring of vision</a:t>
            </a:r>
          </a:p>
          <a:p>
            <a:r>
              <a:rPr lang="en-US" sz="2400" dirty="0"/>
              <a:t>Symmetrical descending weakness</a:t>
            </a:r>
          </a:p>
          <a:p>
            <a:pPr lvl="1"/>
            <a:r>
              <a:rPr lang="en-US" sz="2400" dirty="0"/>
              <a:t>Cranial </a:t>
            </a:r>
            <a:r>
              <a:rPr lang="en-US" sz="2400" dirty="0" err="1"/>
              <a:t>neuropathy</a:t>
            </a:r>
            <a:r>
              <a:rPr lang="en-US" sz="2400" dirty="0" err="1">
                <a:sym typeface="Wingdings" pitchFamily="2" charset="2"/>
              </a:rPr>
              <a:t>upper</a:t>
            </a:r>
            <a:r>
              <a:rPr lang="en-US" sz="2400" dirty="0">
                <a:sym typeface="Wingdings" pitchFamily="2" charset="2"/>
              </a:rPr>
              <a:t> </a:t>
            </a:r>
            <a:r>
              <a:rPr lang="en-US" sz="2400" dirty="0" err="1">
                <a:sym typeface="Wingdings" pitchFamily="2" charset="2"/>
              </a:rPr>
              <a:t>extremitiestrunklower</a:t>
            </a:r>
            <a:r>
              <a:rPr lang="en-US" sz="2400" dirty="0">
                <a:sym typeface="Wingdings" pitchFamily="2" charset="2"/>
              </a:rPr>
              <a:t> extremities</a:t>
            </a:r>
            <a:endParaRPr lang="en-US" sz="2400" dirty="0"/>
          </a:p>
          <a:p>
            <a:r>
              <a:rPr lang="en-US" sz="2400" dirty="0"/>
              <a:t>Fever is absent</a:t>
            </a:r>
          </a:p>
          <a:p>
            <a:r>
              <a:rPr lang="en-US" sz="2400" dirty="0"/>
              <a:t>Neurological manifestations are symmetrical</a:t>
            </a:r>
          </a:p>
          <a:p>
            <a:r>
              <a:rPr lang="en-US" sz="2400" dirty="0"/>
              <a:t>Remains responsive</a:t>
            </a:r>
          </a:p>
          <a:p>
            <a:r>
              <a:rPr lang="en-US" sz="2400" dirty="0"/>
              <a:t>Heart rate is normal or slow, without hypotension</a:t>
            </a:r>
          </a:p>
          <a:p>
            <a:r>
              <a:rPr lang="en-US" sz="2400" dirty="0"/>
              <a:t>Sensory deficits do not occur</a:t>
            </a:r>
          </a:p>
        </p:txBody>
      </p:sp>
      <p:sp>
        <p:nvSpPr>
          <p:cNvPr id="6" name="Title 1">
            <a:extLst>
              <a:ext uri="{FF2B5EF4-FFF2-40B4-BE49-F238E27FC236}">
                <a16:creationId xmlns:a16="http://schemas.microsoft.com/office/drawing/2014/main" id="{B037548B-BD79-044C-A600-3E22FD4ECEE2}"/>
              </a:ext>
            </a:extLst>
          </p:cNvPr>
          <p:cNvSpPr txBox="1">
            <a:spLocks/>
          </p:cNvSpPr>
          <p:nvPr/>
        </p:nvSpPr>
        <p:spPr>
          <a:xfrm>
            <a:off x="0" y="142127"/>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p>
          <a:p>
            <a:pPr algn="ctr"/>
            <a:r>
              <a:rPr lang="en-US" sz="4000" b="1" dirty="0">
                <a:latin typeface="+mn-lt"/>
              </a:rPr>
              <a:t>Clinical Manifestations</a:t>
            </a:r>
          </a:p>
        </p:txBody>
      </p:sp>
      <p:pic>
        <p:nvPicPr>
          <p:cNvPr id="2" name="Audio 1">
            <a:hlinkClick r:id="" action="ppaction://media"/>
            <a:extLst>
              <a:ext uri="{FF2B5EF4-FFF2-40B4-BE49-F238E27FC236}">
                <a16:creationId xmlns:a16="http://schemas.microsoft.com/office/drawing/2014/main" id="{780C943B-27C3-D346-B458-C257F0FE6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14007087"/>
      </p:ext>
    </p:extLst>
  </p:cSld>
  <p:clrMapOvr>
    <a:masterClrMapping/>
  </p:clrMapOvr>
  <mc:AlternateContent xmlns:mc="http://schemas.openxmlformats.org/markup-compatibility/2006" xmlns:p14="http://schemas.microsoft.com/office/powerpoint/2010/main">
    <mc:Choice Requires="p14">
      <p:transition spd="slow" p14:dur="2000" advTm="40294"/>
    </mc:Choice>
    <mc:Fallback xmlns="">
      <p:transition spd="slow" advTm="40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4F39754-BDC0-3447-9EBB-0A8D4CAA920D}"/>
              </a:ext>
            </a:extLst>
          </p:cNvPr>
          <p:cNvSpPr>
            <a:spLocks noGrp="1"/>
          </p:cNvSpPr>
          <p:nvPr>
            <p:ph idx="1"/>
          </p:nvPr>
        </p:nvSpPr>
        <p:spPr>
          <a:xfrm>
            <a:off x="628650" y="1679321"/>
            <a:ext cx="7886700" cy="4351338"/>
          </a:xfrm>
        </p:spPr>
        <p:txBody>
          <a:bodyPr>
            <a:normAutofit/>
          </a:bodyPr>
          <a:lstStyle/>
          <a:p>
            <a:r>
              <a:rPr lang="en-US" sz="2800" dirty="0"/>
              <a:t>Recovery may not begin for up to 100 days</a:t>
            </a:r>
          </a:p>
          <a:p>
            <a:r>
              <a:rPr lang="en-US" sz="2800" dirty="0"/>
              <a:t>Type A toxin</a:t>
            </a:r>
          </a:p>
          <a:p>
            <a:pPr lvl="1"/>
            <a:r>
              <a:rPr lang="en-US" sz="2800" dirty="0"/>
              <a:t>Dysarthria, blurred vision, dyspnea, diarrhea, sore throat, dizziness, ptosis, ophthalmoplegia, facial paresis, and upper extremity weakness</a:t>
            </a:r>
          </a:p>
          <a:p>
            <a:r>
              <a:rPr lang="en-US" sz="2800" dirty="0"/>
              <a:t>Types E and B – autonomic dysfunction</a:t>
            </a:r>
          </a:p>
        </p:txBody>
      </p:sp>
      <p:sp>
        <p:nvSpPr>
          <p:cNvPr id="6" name="Title 1">
            <a:extLst>
              <a:ext uri="{FF2B5EF4-FFF2-40B4-BE49-F238E27FC236}">
                <a16:creationId xmlns:a16="http://schemas.microsoft.com/office/drawing/2014/main" id="{6517C169-F48C-1B4D-91C7-9E7A4531E39E}"/>
              </a:ext>
            </a:extLst>
          </p:cNvPr>
          <p:cNvSpPr txBox="1">
            <a:spLocks/>
          </p:cNvSpPr>
          <p:nvPr/>
        </p:nvSpPr>
        <p:spPr>
          <a:xfrm>
            <a:off x="0" y="142127"/>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p>
          <a:p>
            <a:pPr algn="ctr"/>
            <a:r>
              <a:rPr lang="en-US" sz="4000" b="1" dirty="0">
                <a:latin typeface="+mn-lt"/>
              </a:rPr>
              <a:t>Clinical Manifestations</a:t>
            </a:r>
          </a:p>
        </p:txBody>
      </p:sp>
      <p:pic>
        <p:nvPicPr>
          <p:cNvPr id="2" name="Audio 1">
            <a:hlinkClick r:id="" action="ppaction://media"/>
            <a:extLst>
              <a:ext uri="{FF2B5EF4-FFF2-40B4-BE49-F238E27FC236}">
                <a16:creationId xmlns:a16="http://schemas.microsoft.com/office/drawing/2014/main" id="{4A3D11BC-6276-2644-A58B-4B190EB0D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5734080"/>
      </p:ext>
    </p:extLst>
  </p:cSld>
  <p:clrMapOvr>
    <a:masterClrMapping/>
  </p:clrMapOvr>
  <mc:AlternateContent xmlns:mc="http://schemas.openxmlformats.org/markup-compatibility/2006" xmlns:p14="http://schemas.microsoft.com/office/powerpoint/2010/main">
    <mc:Choice Requires="p14">
      <p:transition spd="slow" p14:dur="2000" advTm="43873"/>
    </mc:Choice>
    <mc:Fallback xmlns="">
      <p:transition spd="slow" advTm="4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4F39754-BDC0-3447-9EBB-0A8D4CAA920D}"/>
              </a:ext>
            </a:extLst>
          </p:cNvPr>
          <p:cNvSpPr>
            <a:spLocks noGrp="1"/>
          </p:cNvSpPr>
          <p:nvPr>
            <p:ph idx="1"/>
          </p:nvPr>
        </p:nvSpPr>
        <p:spPr>
          <a:xfrm>
            <a:off x="610362" y="1559130"/>
            <a:ext cx="7886700" cy="4841670"/>
          </a:xfrm>
        </p:spPr>
        <p:txBody>
          <a:bodyPr>
            <a:normAutofit/>
          </a:bodyPr>
          <a:lstStyle/>
          <a:p>
            <a:r>
              <a:rPr lang="en-US" sz="2800" dirty="0"/>
              <a:t>Infant botulism</a:t>
            </a:r>
          </a:p>
          <a:p>
            <a:pPr lvl="1"/>
            <a:r>
              <a:rPr lang="en-US" sz="2800" dirty="0"/>
              <a:t>Constipation </a:t>
            </a:r>
            <a:r>
              <a:rPr lang="en-US" sz="2800" dirty="0">
                <a:sym typeface="Wingdings" pitchFamily="2" charset="2"/>
              </a:rPr>
              <a:t> feeding difficulties, hypotonia, increased drooling, weak cry  upper airway obstruction</a:t>
            </a:r>
          </a:p>
          <a:p>
            <a:pPr lvl="1"/>
            <a:r>
              <a:rPr lang="en-US" sz="2800" dirty="0">
                <a:sym typeface="Wingdings" pitchFamily="2" charset="2"/>
              </a:rPr>
              <a:t>1 to 2 weeks: progression  2 to 3 weeks: stabilization  recovery</a:t>
            </a:r>
          </a:p>
          <a:p>
            <a:r>
              <a:rPr lang="en-US" sz="2800" dirty="0">
                <a:sym typeface="Wingdings" pitchFamily="2" charset="2"/>
              </a:rPr>
              <a:t>Wound botulism</a:t>
            </a:r>
          </a:p>
          <a:p>
            <a:pPr lvl="1"/>
            <a:r>
              <a:rPr lang="en-US" sz="2800" dirty="0">
                <a:sym typeface="Wingdings" pitchFamily="2" charset="2"/>
              </a:rPr>
              <a:t>No prodromal GI symptoms</a:t>
            </a:r>
          </a:p>
          <a:p>
            <a:pPr lvl="1"/>
            <a:r>
              <a:rPr lang="en-US" sz="2800" dirty="0">
                <a:sym typeface="Wingdings" pitchFamily="2" charset="2"/>
              </a:rPr>
              <a:t>Incubation: 4 to 14 days</a:t>
            </a:r>
          </a:p>
          <a:p>
            <a:r>
              <a:rPr lang="en-US" sz="2800" dirty="0">
                <a:sym typeface="Wingdings" pitchFamily="2" charset="2"/>
              </a:rPr>
              <a:t>Inhalational botulism</a:t>
            </a:r>
          </a:p>
          <a:p>
            <a:pPr lvl="1"/>
            <a:r>
              <a:rPr lang="en-US" sz="2800" dirty="0">
                <a:sym typeface="Wingdings" pitchFamily="2" charset="2"/>
              </a:rPr>
              <a:t>Latency: 12hrs to 3 days</a:t>
            </a:r>
          </a:p>
          <a:p>
            <a:pPr marL="457200" lvl="1" indent="0">
              <a:buNone/>
            </a:pPr>
            <a:endParaRPr lang="en-US" sz="2400" dirty="0">
              <a:sym typeface="Wingdings" pitchFamily="2" charset="2"/>
            </a:endParaRPr>
          </a:p>
          <a:p>
            <a:pPr marL="457200" lvl="1" indent="0">
              <a:buNone/>
            </a:pPr>
            <a:endParaRPr lang="en-US" sz="2400" dirty="0">
              <a:sym typeface="Wingdings" pitchFamily="2" charset="2"/>
            </a:endParaRPr>
          </a:p>
        </p:txBody>
      </p:sp>
      <p:sp>
        <p:nvSpPr>
          <p:cNvPr id="6" name="Title 1">
            <a:extLst>
              <a:ext uri="{FF2B5EF4-FFF2-40B4-BE49-F238E27FC236}">
                <a16:creationId xmlns:a16="http://schemas.microsoft.com/office/drawing/2014/main" id="{D010FE60-7D0B-A740-AC3B-3DE9DD8C96CE}"/>
              </a:ext>
            </a:extLst>
          </p:cNvPr>
          <p:cNvSpPr txBox="1">
            <a:spLocks/>
          </p:cNvSpPr>
          <p:nvPr/>
        </p:nvSpPr>
        <p:spPr>
          <a:xfrm>
            <a:off x="0" y="142127"/>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p>
          <a:p>
            <a:pPr algn="ctr"/>
            <a:r>
              <a:rPr lang="en-US" sz="4000" b="1" dirty="0">
                <a:latin typeface="+mn-lt"/>
              </a:rPr>
              <a:t>Clinical Manifestations</a:t>
            </a:r>
          </a:p>
        </p:txBody>
      </p:sp>
      <p:pic>
        <p:nvPicPr>
          <p:cNvPr id="2" name="Audio 1">
            <a:hlinkClick r:id="" action="ppaction://media"/>
            <a:extLst>
              <a:ext uri="{FF2B5EF4-FFF2-40B4-BE49-F238E27FC236}">
                <a16:creationId xmlns:a16="http://schemas.microsoft.com/office/drawing/2014/main" id="{2315CCB4-21B1-4046-A1BC-F97A3CCAAE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63229629"/>
      </p:ext>
    </p:extLst>
  </p:cSld>
  <p:clrMapOvr>
    <a:masterClrMapping/>
  </p:clrMapOvr>
  <mc:AlternateContent xmlns:mc="http://schemas.openxmlformats.org/markup-compatibility/2006" xmlns:p14="http://schemas.microsoft.com/office/powerpoint/2010/main">
    <mc:Choice Requires="p14">
      <p:transition spd="slow" p14:dur="2000" advTm="55976"/>
    </mc:Choice>
    <mc:Fallback xmlns="">
      <p:transition spd="slow" advTm="55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10E1BC-3609-CC44-8B8E-94F42BDE0C4A}"/>
              </a:ext>
            </a:extLst>
          </p:cNvPr>
          <p:cNvSpPr>
            <a:spLocks noGrp="1"/>
          </p:cNvSpPr>
          <p:nvPr>
            <p:ph idx="1"/>
          </p:nvPr>
        </p:nvSpPr>
        <p:spPr>
          <a:xfrm>
            <a:off x="738378" y="1357962"/>
            <a:ext cx="7886700" cy="5158452"/>
          </a:xfrm>
        </p:spPr>
        <p:txBody>
          <a:bodyPr>
            <a:noAutofit/>
          </a:bodyPr>
          <a:lstStyle/>
          <a:p>
            <a:r>
              <a:rPr lang="en-US" sz="2200" dirty="0"/>
              <a:t>History</a:t>
            </a:r>
          </a:p>
          <a:p>
            <a:pPr lvl="1"/>
            <a:r>
              <a:rPr lang="en-US" sz="2200" dirty="0"/>
              <a:t>Afebrile status</a:t>
            </a:r>
          </a:p>
          <a:p>
            <a:pPr lvl="1"/>
            <a:r>
              <a:rPr lang="en-US" sz="2200" dirty="0"/>
              <a:t>At least 1 of the following symptoms:</a:t>
            </a:r>
          </a:p>
          <a:p>
            <a:pPr lvl="2"/>
            <a:r>
              <a:rPr lang="en-US" sz="2200" dirty="0"/>
              <a:t>Blurred vision, double vision, difficulty speaking, change in sound of voice, dysphagia, thick tongue</a:t>
            </a:r>
          </a:p>
          <a:p>
            <a:pPr lvl="1"/>
            <a:r>
              <a:rPr lang="en-US" sz="2200" dirty="0"/>
              <a:t>At least 1 of the following signs:</a:t>
            </a:r>
          </a:p>
          <a:p>
            <a:pPr lvl="2"/>
            <a:r>
              <a:rPr lang="en-US" sz="2200" dirty="0"/>
              <a:t>Ptosis, extraocular palsy, facial paralysis, fixed pupils, descending paralysis</a:t>
            </a:r>
          </a:p>
          <a:p>
            <a:pPr lvl="1"/>
            <a:r>
              <a:rPr lang="en-US" sz="2200" dirty="0"/>
              <a:t>Biologic weapon: acute flaccid paralysis and prominent bulbar palsies + common geographic </a:t>
            </a:r>
            <a:r>
              <a:rPr lang="en-US" sz="2200" dirty="0" err="1"/>
              <a:t>location</a:t>
            </a:r>
            <a:r>
              <a:rPr lang="en-US" sz="2200" dirty="0" err="1">
                <a:sym typeface="Wingdings" pitchFamily="2" charset="2"/>
              </a:rPr>
              <a:t>confirmed</a:t>
            </a:r>
            <a:r>
              <a:rPr lang="en-US" sz="2200" dirty="0">
                <a:sym typeface="Wingdings" pitchFamily="2" charset="2"/>
              </a:rPr>
              <a:t> rapidly with electromyography</a:t>
            </a:r>
            <a:endParaRPr lang="en-US" sz="2200" dirty="0"/>
          </a:p>
          <a:p>
            <a:r>
              <a:rPr lang="en-US" sz="2200" dirty="0"/>
              <a:t>Conventional diagnosis – Biosafety level 2 containment</a:t>
            </a:r>
          </a:p>
          <a:p>
            <a:pPr lvl="1"/>
            <a:r>
              <a:rPr lang="en-US" sz="2200" dirty="0"/>
              <a:t>Toxin in serum, gastric secretions, stool or food samples</a:t>
            </a:r>
          </a:p>
          <a:p>
            <a:pPr lvl="1"/>
            <a:r>
              <a:rPr lang="en-US" sz="2200" dirty="0"/>
              <a:t>Mouse bioassay</a:t>
            </a:r>
          </a:p>
          <a:p>
            <a:pPr lvl="1"/>
            <a:r>
              <a:rPr lang="en-US" sz="2200" dirty="0"/>
              <a:t>Mass spectroscopy</a:t>
            </a:r>
          </a:p>
          <a:p>
            <a:pPr lvl="2"/>
            <a:endParaRPr lang="en-US" sz="2200" dirty="0"/>
          </a:p>
          <a:p>
            <a:pPr marL="914400" lvl="2" indent="0">
              <a:buNone/>
            </a:pPr>
            <a:endParaRPr lang="en-US" sz="2200" dirty="0"/>
          </a:p>
        </p:txBody>
      </p:sp>
      <p:sp>
        <p:nvSpPr>
          <p:cNvPr id="6" name="Title 1">
            <a:extLst>
              <a:ext uri="{FF2B5EF4-FFF2-40B4-BE49-F238E27FC236}">
                <a16:creationId xmlns:a16="http://schemas.microsoft.com/office/drawing/2014/main" id="{E544A86E-8381-1349-AA73-819993E77944}"/>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Diagnosis</a:t>
            </a:r>
          </a:p>
        </p:txBody>
      </p:sp>
      <p:pic>
        <p:nvPicPr>
          <p:cNvPr id="4" name="Audio 3">
            <a:hlinkClick r:id="" action="ppaction://media"/>
            <a:extLst>
              <a:ext uri="{FF2B5EF4-FFF2-40B4-BE49-F238E27FC236}">
                <a16:creationId xmlns:a16="http://schemas.microsoft.com/office/drawing/2014/main" id="{402F6845-45D0-E042-8823-E001BDD0EC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47288174"/>
      </p:ext>
    </p:extLst>
  </p:cSld>
  <p:clrMapOvr>
    <a:masterClrMapping/>
  </p:clrMapOvr>
  <mc:AlternateContent xmlns:mc="http://schemas.openxmlformats.org/markup-compatibility/2006" xmlns:p14="http://schemas.microsoft.com/office/powerpoint/2010/main">
    <mc:Choice Requires="p14">
      <p:transition spd="slow" p14:dur="2000" advTm="173825"/>
    </mc:Choice>
    <mc:Fallback xmlns="">
      <p:transition spd="slow" advTm="173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A812776-7290-0C44-965A-6C5171266CB8}"/>
              </a:ext>
            </a:extLst>
          </p:cNvPr>
          <p:cNvSpPr>
            <a:spLocks noGrp="1"/>
          </p:cNvSpPr>
          <p:nvPr>
            <p:ph idx="1"/>
          </p:nvPr>
        </p:nvSpPr>
        <p:spPr>
          <a:xfrm>
            <a:off x="571500" y="1587881"/>
            <a:ext cx="7886700" cy="4351338"/>
          </a:xfrm>
        </p:spPr>
        <p:txBody>
          <a:bodyPr>
            <a:normAutofit/>
          </a:bodyPr>
          <a:lstStyle/>
          <a:p>
            <a:r>
              <a:rPr lang="en-US" sz="2800" dirty="0"/>
              <a:t>Anaerobic cultures </a:t>
            </a:r>
          </a:p>
          <a:p>
            <a:pPr lvl="1"/>
            <a:r>
              <a:rPr lang="en-US" sz="2800" dirty="0"/>
              <a:t>Toxin excretion my continue up to 1 month after the onset of illness</a:t>
            </a:r>
          </a:p>
          <a:p>
            <a:r>
              <a:rPr lang="en-US" sz="2800" dirty="0"/>
              <a:t>ELISA</a:t>
            </a:r>
          </a:p>
          <a:p>
            <a:r>
              <a:rPr lang="en-US" sz="2800" dirty="0"/>
              <a:t>Electrophysiologic studies</a:t>
            </a:r>
          </a:p>
          <a:p>
            <a:endParaRPr lang="en-US" sz="2400" dirty="0"/>
          </a:p>
        </p:txBody>
      </p:sp>
      <p:sp>
        <p:nvSpPr>
          <p:cNvPr id="6" name="Title 1">
            <a:extLst>
              <a:ext uri="{FF2B5EF4-FFF2-40B4-BE49-F238E27FC236}">
                <a16:creationId xmlns:a16="http://schemas.microsoft.com/office/drawing/2014/main" id="{ED52CC1E-E5B4-204C-9A1E-5506E90BF719}"/>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Diagnosis</a:t>
            </a:r>
          </a:p>
        </p:txBody>
      </p:sp>
      <p:pic>
        <p:nvPicPr>
          <p:cNvPr id="3" name="Audio 2">
            <a:hlinkClick r:id="" action="ppaction://media"/>
            <a:extLst>
              <a:ext uri="{FF2B5EF4-FFF2-40B4-BE49-F238E27FC236}">
                <a16:creationId xmlns:a16="http://schemas.microsoft.com/office/drawing/2014/main" id="{19606CE1-478E-D94B-A357-76DCFE7634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0684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D53F9F-AA6A-454F-8C69-C9B2DC5FEDB0}"/>
              </a:ext>
            </a:extLst>
          </p:cNvPr>
          <p:cNvSpPr>
            <a:spLocks noGrp="1"/>
          </p:cNvSpPr>
          <p:nvPr>
            <p:ph idx="1"/>
          </p:nvPr>
        </p:nvSpPr>
        <p:spPr>
          <a:xfrm>
            <a:off x="701801" y="1551304"/>
            <a:ext cx="8042805" cy="4796943"/>
          </a:xfrm>
        </p:spPr>
        <p:txBody>
          <a:bodyPr>
            <a:noAutofit/>
          </a:bodyPr>
          <a:lstStyle/>
          <a:p>
            <a:r>
              <a:rPr lang="en-US" sz="2600" dirty="0"/>
              <a:t>Differential diagnosis</a:t>
            </a:r>
          </a:p>
          <a:p>
            <a:pPr lvl="1"/>
            <a:r>
              <a:rPr lang="en-US" sz="2600" dirty="0"/>
              <a:t>Myasthenia gravis</a:t>
            </a:r>
          </a:p>
          <a:p>
            <a:pPr lvl="1"/>
            <a:r>
              <a:rPr lang="en-US" sz="2600" dirty="0"/>
              <a:t>Lambert-Eaton myasthenic syndrome: rarely fulminant</a:t>
            </a:r>
          </a:p>
          <a:p>
            <a:pPr lvl="1"/>
            <a:r>
              <a:rPr lang="en-US" sz="2600" dirty="0"/>
              <a:t>Tick paralysis</a:t>
            </a:r>
          </a:p>
          <a:p>
            <a:pPr lvl="1"/>
            <a:r>
              <a:rPr lang="en-US" sz="2600" dirty="0"/>
              <a:t>Guillain-Barré syndrome: sensory complaints </a:t>
            </a:r>
            <a:r>
              <a:rPr lang="en-US" sz="2600" dirty="0">
                <a:sym typeface="Wingdings" pitchFamily="2" charset="2"/>
              </a:rPr>
              <a:t>areflexia</a:t>
            </a:r>
          </a:p>
          <a:p>
            <a:pPr lvl="2"/>
            <a:r>
              <a:rPr lang="en-US" sz="2600" dirty="0">
                <a:sym typeface="Wingdings" pitchFamily="2" charset="2"/>
              </a:rPr>
              <a:t>Miller-Fischer variant: oculomotor dysfunction but with prominent ataxia</a:t>
            </a:r>
          </a:p>
          <a:p>
            <a:pPr lvl="1"/>
            <a:r>
              <a:rPr lang="en-US" sz="2600" dirty="0">
                <a:sym typeface="Wingdings" pitchFamily="2" charset="2"/>
              </a:rPr>
              <a:t>Poliomyelitis</a:t>
            </a:r>
          </a:p>
          <a:p>
            <a:pPr lvl="2"/>
            <a:r>
              <a:rPr lang="en-US" sz="2600" dirty="0">
                <a:sym typeface="Wingdings" pitchFamily="2" charset="2"/>
              </a:rPr>
              <a:t>Febrile on presentation</a:t>
            </a:r>
          </a:p>
          <a:p>
            <a:pPr lvl="2"/>
            <a:r>
              <a:rPr lang="en-US" sz="2600" dirty="0">
                <a:sym typeface="Wingdings" pitchFamily="2" charset="2"/>
              </a:rPr>
              <a:t>Asymmetrical weakness</a:t>
            </a:r>
            <a:endParaRPr lang="en-US" sz="2600" dirty="0"/>
          </a:p>
        </p:txBody>
      </p:sp>
      <p:sp>
        <p:nvSpPr>
          <p:cNvPr id="6" name="Title 1">
            <a:extLst>
              <a:ext uri="{FF2B5EF4-FFF2-40B4-BE49-F238E27FC236}">
                <a16:creationId xmlns:a16="http://schemas.microsoft.com/office/drawing/2014/main" id="{62ABE2D3-3EE9-EE49-AF08-0C64BABDBDBD}"/>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Diagnosis</a:t>
            </a:r>
          </a:p>
        </p:txBody>
      </p:sp>
      <p:pic>
        <p:nvPicPr>
          <p:cNvPr id="4" name="Audio 3">
            <a:hlinkClick r:id="" action="ppaction://media"/>
            <a:extLst>
              <a:ext uri="{FF2B5EF4-FFF2-40B4-BE49-F238E27FC236}">
                <a16:creationId xmlns:a16="http://schemas.microsoft.com/office/drawing/2014/main" id="{55322DD8-3BDA-CA47-8971-58BED2AB89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0525497"/>
      </p:ext>
    </p:extLst>
  </p:cSld>
  <p:clrMapOvr>
    <a:masterClrMapping/>
  </p:clrMapOvr>
  <mc:AlternateContent xmlns:mc="http://schemas.openxmlformats.org/markup-compatibility/2006" xmlns:p14="http://schemas.microsoft.com/office/powerpoint/2010/main">
    <mc:Choice Requires="p14">
      <p:transition spd="slow" p14:dur="2000" advTm="80945"/>
    </mc:Choice>
    <mc:Fallback xmlns="">
      <p:transition spd="slow" advTm="8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790C08A-A6BB-244A-81D6-3717D357AD1F}"/>
              </a:ext>
            </a:extLst>
          </p:cNvPr>
          <p:cNvSpPr>
            <a:spLocks noGrp="1"/>
          </p:cNvSpPr>
          <p:nvPr>
            <p:ph idx="1"/>
          </p:nvPr>
        </p:nvSpPr>
        <p:spPr>
          <a:xfrm>
            <a:off x="701802" y="1357961"/>
            <a:ext cx="7886700" cy="4895693"/>
          </a:xfrm>
        </p:spPr>
        <p:txBody>
          <a:bodyPr>
            <a:noAutofit/>
          </a:bodyPr>
          <a:lstStyle/>
          <a:p>
            <a:r>
              <a:rPr lang="en-US" sz="2000" dirty="0"/>
              <a:t>Supportive care</a:t>
            </a:r>
          </a:p>
          <a:p>
            <a:pPr lvl="1"/>
            <a:r>
              <a:rPr lang="en-US" sz="2000" dirty="0"/>
              <a:t>Decision to intubate</a:t>
            </a:r>
          </a:p>
          <a:p>
            <a:pPr lvl="2"/>
            <a:r>
              <a:rPr lang="en-US" sz="2000" dirty="0"/>
              <a:t>Bedside assessment of upper airway competency</a:t>
            </a:r>
          </a:p>
          <a:p>
            <a:pPr lvl="2"/>
            <a:r>
              <a:rPr lang="en-US" sz="2000" dirty="0"/>
              <a:t>Changes in vital capacity</a:t>
            </a:r>
          </a:p>
          <a:p>
            <a:r>
              <a:rPr lang="en-US" sz="2000" dirty="0"/>
              <a:t>Heptavalent botulinum antitoxin (HBAT) – A to G botulinum toxin types equine-derived antibody</a:t>
            </a:r>
          </a:p>
          <a:p>
            <a:pPr lvl="1"/>
            <a:r>
              <a:rPr lang="en-US" sz="2000" dirty="0"/>
              <a:t>For non-infant botulism</a:t>
            </a:r>
          </a:p>
          <a:p>
            <a:pPr lvl="1"/>
            <a:r>
              <a:rPr lang="en-US" sz="2000" dirty="0"/>
              <a:t>Administered within 2 days of symptom onset</a:t>
            </a:r>
          </a:p>
          <a:p>
            <a:pPr lvl="1"/>
            <a:r>
              <a:rPr lang="en-US" sz="2000" dirty="0"/>
              <a:t>Current recommended dose is 50 mg/kg as an IV infusion</a:t>
            </a:r>
          </a:p>
          <a:p>
            <a:r>
              <a:rPr lang="en-US" sz="2000" dirty="0"/>
              <a:t>Antibacterial therapy – untested </a:t>
            </a:r>
          </a:p>
          <a:p>
            <a:pPr lvl="1"/>
            <a:r>
              <a:rPr lang="en-US" sz="2000" dirty="0"/>
              <a:t>Penicillin G (10 to 20 million units daily) is frequently recommended</a:t>
            </a:r>
          </a:p>
          <a:p>
            <a:pPr lvl="1"/>
            <a:r>
              <a:rPr lang="en-US" sz="2000" dirty="0"/>
              <a:t>Alternative: metronidazole</a:t>
            </a:r>
          </a:p>
          <a:p>
            <a:r>
              <a:rPr lang="en-US" sz="2000" dirty="0"/>
              <a:t>Recovery – greatest improvement in muscle strength: 1</a:t>
            </a:r>
            <a:r>
              <a:rPr lang="en-US" sz="2000" baseline="30000" dirty="0"/>
              <a:t>st</a:t>
            </a:r>
            <a:r>
              <a:rPr lang="en-US" sz="2000" dirty="0"/>
              <a:t> 3 months up to 1 year</a:t>
            </a:r>
          </a:p>
        </p:txBody>
      </p:sp>
      <p:sp>
        <p:nvSpPr>
          <p:cNvPr id="6" name="Title 1">
            <a:extLst>
              <a:ext uri="{FF2B5EF4-FFF2-40B4-BE49-F238E27FC236}">
                <a16:creationId xmlns:a16="http://schemas.microsoft.com/office/drawing/2014/main" id="{CC39526D-6E00-A544-B47A-E438CA40C0C9}"/>
              </a:ext>
            </a:extLst>
          </p:cNvPr>
          <p:cNvSpPr txBox="1">
            <a:spLocks/>
          </p:cNvSpPr>
          <p:nvPr/>
        </p:nvSpPr>
        <p:spPr>
          <a:xfrm>
            <a:off x="-57150" y="32399"/>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botulinum: </a:t>
            </a:r>
            <a:r>
              <a:rPr lang="en-US" sz="4000" b="1" dirty="0">
                <a:latin typeface="+mn-lt"/>
              </a:rPr>
              <a:t>Treatment</a:t>
            </a:r>
          </a:p>
        </p:txBody>
      </p:sp>
      <p:pic>
        <p:nvPicPr>
          <p:cNvPr id="2" name="Audio 1">
            <a:hlinkClick r:id="" action="ppaction://media"/>
            <a:extLst>
              <a:ext uri="{FF2B5EF4-FFF2-40B4-BE49-F238E27FC236}">
                <a16:creationId xmlns:a16="http://schemas.microsoft.com/office/drawing/2014/main" id="{60506514-8FA9-4145-89E2-2A79C42B44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19625554"/>
      </p:ext>
    </p:extLst>
  </p:cSld>
  <p:clrMapOvr>
    <a:masterClrMapping/>
  </p:clrMapOvr>
  <mc:AlternateContent xmlns:mc="http://schemas.openxmlformats.org/markup-compatibility/2006" xmlns:p14="http://schemas.microsoft.com/office/powerpoint/2010/main">
    <mc:Choice Requires="p14">
      <p:transition spd="slow" p14:dur="2000" advTm="110610"/>
    </mc:Choice>
    <mc:Fallback xmlns="">
      <p:transition spd="slow" advTm="11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7CD106-557B-D04E-AD2E-15F44A7D4C6E}"/>
              </a:ext>
            </a:extLst>
          </p:cNvPr>
          <p:cNvSpPr>
            <a:spLocks noGrp="1"/>
          </p:cNvSpPr>
          <p:nvPr>
            <p:ph type="title"/>
          </p:nvPr>
        </p:nvSpPr>
        <p:spPr>
          <a:xfrm>
            <a:off x="0" y="365126"/>
            <a:ext cx="9144000" cy="1325563"/>
          </a:xfrm>
        </p:spPr>
        <p:txBody>
          <a:bodyPr>
            <a:normAutofit/>
          </a:bodyPr>
          <a:lstStyle/>
          <a:p>
            <a:pPr algn="ctr"/>
            <a:r>
              <a:rPr lang="en-US" sz="4000" b="1" i="1" dirty="0">
                <a:latin typeface="+mn-lt"/>
              </a:rPr>
              <a:t>Clostridium perfringens </a:t>
            </a:r>
            <a:r>
              <a:rPr lang="en-US" sz="4000" b="1" dirty="0">
                <a:latin typeface="+mn-lt"/>
              </a:rPr>
              <a:t>and </a:t>
            </a:r>
            <a:br>
              <a:rPr lang="en-US" sz="4000" b="1" dirty="0">
                <a:latin typeface="+mn-lt"/>
              </a:rPr>
            </a:br>
            <a:r>
              <a:rPr lang="en-US" sz="4000" b="1" dirty="0">
                <a:latin typeface="+mn-lt"/>
              </a:rPr>
              <a:t>Clostridial Myonecrosis (Gas gangrene)</a:t>
            </a:r>
          </a:p>
        </p:txBody>
      </p:sp>
      <p:sp>
        <p:nvSpPr>
          <p:cNvPr id="8" name="Content Placeholder 7">
            <a:extLst>
              <a:ext uri="{FF2B5EF4-FFF2-40B4-BE49-F238E27FC236}">
                <a16:creationId xmlns:a16="http://schemas.microsoft.com/office/drawing/2014/main" id="{5A1B0153-8234-664D-B08F-AC49565342C4}"/>
              </a:ext>
            </a:extLst>
          </p:cNvPr>
          <p:cNvSpPr>
            <a:spLocks noGrp="1"/>
          </p:cNvSpPr>
          <p:nvPr>
            <p:ph idx="1"/>
          </p:nvPr>
        </p:nvSpPr>
        <p:spPr>
          <a:xfrm>
            <a:off x="628650" y="2070537"/>
            <a:ext cx="7886700" cy="4106425"/>
          </a:xfrm>
        </p:spPr>
        <p:txBody>
          <a:bodyPr>
            <a:normAutofit/>
          </a:bodyPr>
          <a:lstStyle/>
          <a:p>
            <a:r>
              <a:rPr lang="en-US" sz="2800" dirty="0"/>
              <a:t>Traumatic injury + clostridial spores</a:t>
            </a:r>
          </a:p>
          <a:p>
            <a:r>
              <a:rPr lang="en-US" sz="2800" i="1" dirty="0"/>
              <a:t>C. perfringens </a:t>
            </a:r>
            <a:r>
              <a:rPr lang="en-US" sz="2800" dirty="0"/>
              <a:t>Type A: most common in human stool</a:t>
            </a:r>
          </a:p>
          <a:p>
            <a:r>
              <a:rPr lang="en-US" sz="2800" dirty="0"/>
              <a:t>Other species that can cause myonecrosis: </a:t>
            </a:r>
            <a:r>
              <a:rPr lang="en-US" sz="2800" i="1" dirty="0"/>
              <a:t>C. </a:t>
            </a:r>
            <a:r>
              <a:rPr lang="en-US" sz="2800" i="1" dirty="0" err="1"/>
              <a:t>septicum</a:t>
            </a:r>
            <a:r>
              <a:rPr lang="en-US" sz="2800" i="1" dirty="0"/>
              <a:t>, C. </a:t>
            </a:r>
            <a:r>
              <a:rPr lang="en-US" sz="2800" i="1" dirty="0" err="1"/>
              <a:t>sordellii</a:t>
            </a:r>
            <a:r>
              <a:rPr lang="en-US" sz="2800" i="1" dirty="0"/>
              <a:t>, C. </a:t>
            </a:r>
            <a:r>
              <a:rPr lang="en-US" sz="2800" i="1" dirty="0" err="1"/>
              <a:t>novyi</a:t>
            </a:r>
            <a:r>
              <a:rPr lang="en-US" sz="2800" i="1" dirty="0"/>
              <a:t>, C. </a:t>
            </a:r>
            <a:r>
              <a:rPr lang="en-US" sz="2800" i="1" dirty="0" err="1"/>
              <a:t>bifermentans</a:t>
            </a:r>
            <a:r>
              <a:rPr lang="en-US" sz="2800" i="1" dirty="0"/>
              <a:t>, C. histolyticum</a:t>
            </a:r>
          </a:p>
          <a:p>
            <a:r>
              <a:rPr lang="en-US" sz="2800" dirty="0"/>
              <a:t>Production of exotoxin: </a:t>
            </a:r>
            <a:r>
              <a:rPr lang="en-US" sz="2800" dirty="0" err="1"/>
              <a:t>lecithinase</a:t>
            </a:r>
            <a:endParaRPr lang="en-US" sz="2800" dirty="0"/>
          </a:p>
          <a:p>
            <a:endParaRPr lang="en-US" sz="2400" dirty="0"/>
          </a:p>
        </p:txBody>
      </p:sp>
      <p:pic>
        <p:nvPicPr>
          <p:cNvPr id="2" name="Audio 1">
            <a:hlinkClick r:id="" action="ppaction://media"/>
            <a:extLst>
              <a:ext uri="{FF2B5EF4-FFF2-40B4-BE49-F238E27FC236}">
                <a16:creationId xmlns:a16="http://schemas.microsoft.com/office/drawing/2014/main" id="{42E69B68-1E56-9040-9847-25C0071991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73712668"/>
      </p:ext>
    </p:extLst>
  </p:cSld>
  <p:clrMapOvr>
    <a:masterClrMapping/>
  </p:clrMapOvr>
  <mc:AlternateContent xmlns:mc="http://schemas.openxmlformats.org/markup-compatibility/2006" xmlns:p14="http://schemas.microsoft.com/office/powerpoint/2010/main">
    <mc:Choice Requires="p14">
      <p:transition spd="slow" p14:dur="2000" advTm="89277"/>
    </mc:Choice>
    <mc:Fallback xmlns="">
      <p:transition spd="slow" advTm="89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8C439-0FA2-455E-AA28-2CF796C47945}"/>
              </a:ext>
            </a:extLst>
          </p:cNvPr>
          <p:cNvSpPr>
            <a:spLocks noGrp="1"/>
          </p:cNvSpPr>
          <p:nvPr>
            <p:ph type="body" sz="half" idx="2"/>
          </p:nvPr>
        </p:nvSpPr>
        <p:spPr>
          <a:xfrm>
            <a:off x="785233" y="4744251"/>
            <a:ext cx="7573532" cy="1677381"/>
          </a:xfrm>
        </p:spPr>
        <p:txBody>
          <a:bodyPr vert="horz" lIns="91440" tIns="45720" rIns="91440" bIns="45720" rtlCol="0" anchor="ctr">
            <a:noAutofit/>
          </a:bodyPr>
          <a:lstStyle/>
          <a:p>
            <a:pPr marL="285750" indent="-228600">
              <a:buFont typeface="Arial" panose="020B0604020202020204" pitchFamily="34" charset="0"/>
              <a:buChar char="•"/>
            </a:pPr>
            <a:r>
              <a:rPr lang="en-US" sz="2000" u="sng" dirty="0"/>
              <a:t>pX01 plasmid encodes 3 toxin components:</a:t>
            </a:r>
          </a:p>
          <a:p>
            <a:pPr marL="742950" lvl="1" indent="-228600">
              <a:buFont typeface="Arial" panose="020B0604020202020204" pitchFamily="34" charset="0"/>
              <a:buChar char="•"/>
            </a:pPr>
            <a:r>
              <a:rPr lang="en-US" sz="2000" dirty="0"/>
              <a:t>Protective antigen (PA)</a:t>
            </a:r>
          </a:p>
          <a:p>
            <a:pPr marL="742950" lvl="1" indent="-228600">
              <a:buFont typeface="Arial" panose="020B0604020202020204" pitchFamily="34" charset="0"/>
              <a:buChar char="•"/>
            </a:pPr>
            <a:r>
              <a:rPr lang="en-US" sz="2000" dirty="0"/>
              <a:t>Edema factor (EF) – adenylate cyclase which increases intracellular cyclic AMP </a:t>
            </a:r>
          </a:p>
          <a:p>
            <a:pPr marL="742950" lvl="1" indent="-228600">
              <a:buFont typeface="Arial" panose="020B0604020202020204" pitchFamily="34" charset="0"/>
              <a:buChar char="•"/>
            </a:pPr>
            <a:r>
              <a:rPr lang="en-US" sz="2000" dirty="0"/>
              <a:t>Lethal factor (LF) – calmodulin-dependent zinc metalloprotease</a:t>
            </a:r>
          </a:p>
        </p:txBody>
      </p:sp>
      <p:pic>
        <p:nvPicPr>
          <p:cNvPr id="13" name="Picture 12">
            <a:extLst>
              <a:ext uri="{FF2B5EF4-FFF2-40B4-BE49-F238E27FC236}">
                <a16:creationId xmlns:a16="http://schemas.microsoft.com/office/drawing/2014/main" id="{C9B68F28-D6E6-4F7E-BBFF-2C71F70AD1A5}"/>
              </a:ext>
            </a:extLst>
          </p:cNvPr>
          <p:cNvPicPr>
            <a:picLocks noChangeAspect="1"/>
          </p:cNvPicPr>
          <p:nvPr/>
        </p:nvPicPr>
        <p:blipFill>
          <a:blip r:embed="rId5"/>
          <a:stretch>
            <a:fillRect/>
          </a:stretch>
        </p:blipFill>
        <p:spPr>
          <a:xfrm>
            <a:off x="785234" y="1078250"/>
            <a:ext cx="7573531" cy="3528231"/>
          </a:xfrm>
          <a:prstGeom prst="rect">
            <a:avLst/>
          </a:prstGeom>
        </p:spPr>
      </p:pic>
      <p:sp>
        <p:nvSpPr>
          <p:cNvPr id="5" name="Title 3">
            <a:extLst>
              <a:ext uri="{FF2B5EF4-FFF2-40B4-BE49-F238E27FC236}">
                <a16:creationId xmlns:a16="http://schemas.microsoft.com/office/drawing/2014/main" id="{8E2DA4F6-A7E1-6B43-8C43-654146D0067E}"/>
              </a:ext>
            </a:extLst>
          </p:cNvPr>
          <p:cNvSpPr txBox="1">
            <a:spLocks/>
          </p:cNvSpPr>
          <p:nvPr/>
        </p:nvSpPr>
        <p:spPr>
          <a:xfrm>
            <a:off x="628650" y="124271"/>
            <a:ext cx="7886700" cy="81621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Bacillus anthracis: </a:t>
            </a:r>
            <a:r>
              <a:rPr lang="en-US" sz="4000" b="1" dirty="0">
                <a:latin typeface="+mn-lt"/>
              </a:rPr>
              <a:t>Pathogenesis</a:t>
            </a:r>
            <a:endParaRPr lang="en-PH" sz="4000" b="1" dirty="0">
              <a:latin typeface="+mn-lt"/>
            </a:endParaRPr>
          </a:p>
        </p:txBody>
      </p:sp>
      <p:pic>
        <p:nvPicPr>
          <p:cNvPr id="8" name="Audio 7">
            <a:hlinkClick r:id="" action="ppaction://media"/>
            <a:extLst>
              <a:ext uri="{FF2B5EF4-FFF2-40B4-BE49-F238E27FC236}">
                <a16:creationId xmlns:a16="http://schemas.microsoft.com/office/drawing/2014/main" id="{D5C6037E-0739-6D47-982C-C60C21B97D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11449641"/>
      </p:ext>
    </p:extLst>
  </p:cSld>
  <p:clrMapOvr>
    <a:masterClrMapping/>
  </p:clrMapOvr>
  <mc:AlternateContent xmlns:mc="http://schemas.openxmlformats.org/markup-compatibility/2006" xmlns:p14="http://schemas.microsoft.com/office/powerpoint/2010/main">
    <mc:Choice Requires="p14">
      <p:transition spd="slow" p14:dur="2000" advTm="22349"/>
    </mc:Choice>
    <mc:Fallback xmlns="">
      <p:transition spd="slow" advTm="2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D641FE-9789-444A-A2AF-213AE157AA9E}"/>
              </a:ext>
            </a:extLst>
          </p:cNvPr>
          <p:cNvSpPr>
            <a:spLocks noGrp="1"/>
          </p:cNvSpPr>
          <p:nvPr>
            <p:ph type="title"/>
          </p:nvPr>
        </p:nvSpPr>
        <p:spPr>
          <a:xfrm>
            <a:off x="0" y="0"/>
            <a:ext cx="9137142" cy="1325563"/>
          </a:xfrm>
        </p:spPr>
        <p:txBody>
          <a:bodyPr>
            <a:normAutofit/>
          </a:bodyPr>
          <a:lstStyle/>
          <a:p>
            <a:pPr algn="ctr"/>
            <a:r>
              <a:rPr lang="en-US" sz="4000" b="1" i="1" dirty="0">
                <a:latin typeface="+mn-lt"/>
              </a:rPr>
              <a:t>Clostridium perfringens: </a:t>
            </a:r>
            <a:r>
              <a:rPr lang="en-US" sz="4000" b="1" dirty="0">
                <a:latin typeface="+mn-lt"/>
              </a:rPr>
              <a:t>Pathogenesis</a:t>
            </a:r>
          </a:p>
        </p:txBody>
      </p:sp>
      <p:graphicFrame>
        <p:nvGraphicFramePr>
          <p:cNvPr id="10" name="Content Placeholder 9">
            <a:extLst>
              <a:ext uri="{FF2B5EF4-FFF2-40B4-BE49-F238E27FC236}">
                <a16:creationId xmlns:a16="http://schemas.microsoft.com/office/drawing/2014/main" id="{E12F26C7-8D87-ED4B-A466-876C231583EB}"/>
              </a:ext>
            </a:extLst>
          </p:cNvPr>
          <p:cNvGraphicFramePr>
            <a:graphicFrameLocks noGrp="1"/>
          </p:cNvGraphicFramePr>
          <p:nvPr>
            <p:ph sz="half" idx="1"/>
            <p:extLst>
              <p:ext uri="{D42A27DB-BD31-4B8C-83A1-F6EECF244321}">
                <p14:modId xmlns:p14="http://schemas.microsoft.com/office/powerpoint/2010/main" val="468458991"/>
              </p:ext>
            </p:extLst>
          </p:nvPr>
        </p:nvGraphicFramePr>
        <p:xfrm>
          <a:off x="438912" y="1115568"/>
          <a:ext cx="4245102" cy="5212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Content Placeholder 10">
            <a:extLst>
              <a:ext uri="{FF2B5EF4-FFF2-40B4-BE49-F238E27FC236}">
                <a16:creationId xmlns:a16="http://schemas.microsoft.com/office/drawing/2014/main" id="{D96B1663-CEB5-7D4A-8A4F-AB30FCE76963}"/>
              </a:ext>
            </a:extLst>
          </p:cNvPr>
          <p:cNvSpPr>
            <a:spLocks noGrp="1"/>
          </p:cNvSpPr>
          <p:nvPr>
            <p:ph sz="half" idx="2"/>
          </p:nvPr>
        </p:nvSpPr>
        <p:spPr>
          <a:xfrm>
            <a:off x="4684014" y="1650936"/>
            <a:ext cx="3886200" cy="4351338"/>
          </a:xfrm>
        </p:spPr>
        <p:txBody>
          <a:bodyPr>
            <a:normAutofit/>
          </a:bodyPr>
          <a:lstStyle/>
          <a:p>
            <a:r>
              <a:rPr lang="en-US" sz="2400" dirty="0"/>
              <a:t>Contaminated wounds</a:t>
            </a:r>
          </a:p>
          <a:p>
            <a:pPr lvl="1"/>
            <a:r>
              <a:rPr lang="en-US" sz="2400" dirty="0"/>
              <a:t>Automobile accidents, post-operative GI/BT surgery, septic abortions</a:t>
            </a:r>
          </a:p>
          <a:p>
            <a:pPr lvl="1"/>
            <a:r>
              <a:rPr lang="en-US" sz="2400" dirty="0"/>
              <a:t>Lesions of vascular insufficiency, burns, malignancy</a:t>
            </a:r>
          </a:p>
          <a:p>
            <a:r>
              <a:rPr lang="en-US" sz="2400" dirty="0"/>
              <a:t> </a:t>
            </a:r>
            <a:r>
              <a:rPr lang="en-US" sz="2400" dirty="0" err="1"/>
              <a:t>Lecithinase</a:t>
            </a:r>
            <a:r>
              <a:rPr lang="en-US" sz="2400" dirty="0"/>
              <a:t> – alpha  </a:t>
            </a:r>
            <a:r>
              <a:rPr lang="en-US" sz="2400" dirty="0" err="1"/>
              <a:t>toxin</a:t>
            </a:r>
            <a:r>
              <a:rPr lang="en-US" sz="2400" dirty="0" err="1">
                <a:sym typeface="Wingdings" pitchFamily="2" charset="2"/>
              </a:rPr>
              <a:t>rapid</a:t>
            </a:r>
            <a:r>
              <a:rPr lang="en-US" sz="2400" dirty="0">
                <a:sym typeface="Wingdings" pitchFamily="2" charset="2"/>
              </a:rPr>
              <a:t> hemolytic anemia</a:t>
            </a:r>
            <a:endParaRPr lang="en-US" sz="2400" dirty="0"/>
          </a:p>
        </p:txBody>
      </p:sp>
      <p:pic>
        <p:nvPicPr>
          <p:cNvPr id="2" name="Audio 1">
            <a:hlinkClick r:id="" action="ppaction://media"/>
            <a:extLst>
              <a:ext uri="{FF2B5EF4-FFF2-40B4-BE49-F238E27FC236}">
                <a16:creationId xmlns:a16="http://schemas.microsoft.com/office/drawing/2014/main" id="{8BB341B6-A7F7-6243-A5EE-A17E9FC38E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28190086"/>
      </p:ext>
    </p:extLst>
  </p:cSld>
  <p:clrMapOvr>
    <a:masterClrMapping/>
  </p:clrMapOvr>
  <mc:AlternateContent xmlns:mc="http://schemas.openxmlformats.org/markup-compatibility/2006" xmlns:p14="http://schemas.microsoft.com/office/powerpoint/2010/main">
    <mc:Choice Requires="p14">
      <p:transition spd="slow" p14:dur="2000" advTm="49657"/>
    </mc:Choice>
    <mc:Fallback xmlns="">
      <p:transition spd="slow" advTm="4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530DDB0-945D-1046-8392-0742D629039B}"/>
              </a:ext>
            </a:extLst>
          </p:cNvPr>
          <p:cNvSpPr>
            <a:spLocks noGrp="1"/>
          </p:cNvSpPr>
          <p:nvPr>
            <p:ph sz="half" idx="1"/>
          </p:nvPr>
        </p:nvSpPr>
        <p:spPr>
          <a:xfrm>
            <a:off x="466344" y="1471866"/>
            <a:ext cx="4102227" cy="5170233"/>
          </a:xfrm>
        </p:spPr>
        <p:txBody>
          <a:bodyPr>
            <a:noAutofit/>
          </a:bodyPr>
          <a:lstStyle/>
          <a:p>
            <a:r>
              <a:rPr lang="en-US" sz="2200" dirty="0"/>
              <a:t>Incubation period: 24 to 72 hours</a:t>
            </a:r>
          </a:p>
          <a:p>
            <a:r>
              <a:rPr lang="en-US" sz="2200" dirty="0"/>
              <a:t>Clinical presentation: severe pain in the absence of obvious physical findings</a:t>
            </a:r>
          </a:p>
          <a:p>
            <a:pPr lvl="1"/>
            <a:r>
              <a:rPr lang="en-US" sz="2200" dirty="0"/>
              <a:t>Redness at the site of the </a:t>
            </a:r>
            <a:r>
              <a:rPr lang="en-US" sz="2200" dirty="0" err="1"/>
              <a:t>wound</a:t>
            </a:r>
            <a:r>
              <a:rPr lang="en-US" sz="2200" dirty="0" err="1">
                <a:sym typeface="Wingdings" pitchFamily="2" charset="2"/>
              </a:rPr>
              <a:t>rapidly</a:t>
            </a:r>
            <a:r>
              <a:rPr lang="en-US" sz="2200" dirty="0">
                <a:sym typeface="Wingdings" pitchFamily="2" charset="2"/>
              </a:rPr>
              <a:t> spreading brown to purple discoloration of the </a:t>
            </a:r>
            <a:r>
              <a:rPr lang="en-US" sz="2200" dirty="0" err="1">
                <a:sym typeface="Wingdings" pitchFamily="2" charset="2"/>
              </a:rPr>
              <a:t>skinhemorrhagic</a:t>
            </a:r>
            <a:r>
              <a:rPr lang="en-US" sz="2200" dirty="0">
                <a:sym typeface="Wingdings" pitchFamily="2" charset="2"/>
              </a:rPr>
              <a:t> bullae, serosanguinous discharge with mousy odor</a:t>
            </a:r>
          </a:p>
          <a:p>
            <a:r>
              <a:rPr lang="en-US" sz="2200" dirty="0">
                <a:sym typeface="Wingdings" pitchFamily="2" charset="2"/>
              </a:rPr>
              <a:t>Diagnosis: Gram stain of discharge – gram positive boxcar-shaped bacilli, few PMNs (earliest laboratory finding)</a:t>
            </a:r>
            <a:endParaRPr lang="en-US" sz="2200" dirty="0"/>
          </a:p>
        </p:txBody>
      </p:sp>
      <p:pic>
        <p:nvPicPr>
          <p:cNvPr id="8" name="Content Placeholder 6">
            <a:extLst>
              <a:ext uri="{FF2B5EF4-FFF2-40B4-BE49-F238E27FC236}">
                <a16:creationId xmlns:a16="http://schemas.microsoft.com/office/drawing/2014/main" id="{60670B90-5A5B-9145-8002-3799E0EBFF3C}"/>
              </a:ext>
            </a:extLst>
          </p:cNvPr>
          <p:cNvPicPr>
            <a:picLocks noChangeAspect="1"/>
          </p:cNvPicPr>
          <p:nvPr/>
        </p:nvPicPr>
        <p:blipFill>
          <a:blip r:embed="rId5"/>
          <a:stretch>
            <a:fillRect/>
          </a:stretch>
        </p:blipFill>
        <p:spPr>
          <a:xfrm>
            <a:off x="4791456" y="1843914"/>
            <a:ext cx="3886200" cy="3475723"/>
          </a:xfrm>
          <a:prstGeom prst="rect">
            <a:avLst/>
          </a:prstGeom>
        </p:spPr>
      </p:pic>
      <p:sp>
        <p:nvSpPr>
          <p:cNvPr id="7" name="Title 4">
            <a:extLst>
              <a:ext uri="{FF2B5EF4-FFF2-40B4-BE49-F238E27FC236}">
                <a16:creationId xmlns:a16="http://schemas.microsoft.com/office/drawing/2014/main" id="{BB8BF42A-50B1-5F4C-8267-4C4B0CF8B994}"/>
              </a:ext>
            </a:extLst>
          </p:cNvPr>
          <p:cNvSpPr txBox="1">
            <a:spLocks/>
          </p:cNvSpPr>
          <p:nvPr/>
        </p:nvSpPr>
        <p:spPr>
          <a:xfrm>
            <a:off x="0" y="0"/>
            <a:ext cx="9137142"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perfringens: </a:t>
            </a:r>
            <a:r>
              <a:rPr lang="en-US" sz="4000" b="1" dirty="0">
                <a:latin typeface="+mn-lt"/>
              </a:rPr>
              <a:t>Diagnosis</a:t>
            </a:r>
          </a:p>
        </p:txBody>
      </p:sp>
      <p:pic>
        <p:nvPicPr>
          <p:cNvPr id="2" name="Audio 1">
            <a:hlinkClick r:id="" action="ppaction://media"/>
            <a:extLst>
              <a:ext uri="{FF2B5EF4-FFF2-40B4-BE49-F238E27FC236}">
                <a16:creationId xmlns:a16="http://schemas.microsoft.com/office/drawing/2014/main" id="{C1414998-D0C8-7F4B-A1E6-FE13C770B7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78756711"/>
      </p:ext>
    </p:extLst>
  </p:cSld>
  <p:clrMapOvr>
    <a:masterClrMapping/>
  </p:clrMapOvr>
  <mc:AlternateContent xmlns:mc="http://schemas.openxmlformats.org/markup-compatibility/2006" xmlns:p14="http://schemas.microsoft.com/office/powerpoint/2010/main">
    <mc:Choice Requires="p14">
      <p:transition spd="slow" p14:dur="2000" advTm="73507"/>
    </mc:Choice>
    <mc:Fallback xmlns="">
      <p:transition spd="slow" advTm="7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C5D0E8-4C97-9D4C-A77C-0F9771BFC885}"/>
              </a:ext>
            </a:extLst>
          </p:cNvPr>
          <p:cNvSpPr>
            <a:spLocks noGrp="1"/>
          </p:cNvSpPr>
          <p:nvPr>
            <p:ph sz="half" idx="1"/>
          </p:nvPr>
        </p:nvSpPr>
        <p:spPr>
          <a:xfrm>
            <a:off x="420414" y="1325562"/>
            <a:ext cx="4148157" cy="5316537"/>
          </a:xfrm>
        </p:spPr>
        <p:txBody>
          <a:bodyPr>
            <a:noAutofit/>
          </a:bodyPr>
          <a:lstStyle/>
          <a:p>
            <a:r>
              <a:rPr lang="en-US" sz="2400" dirty="0"/>
              <a:t>Profound ischemia </a:t>
            </a:r>
          </a:p>
          <a:p>
            <a:pPr lvl="1"/>
            <a:r>
              <a:rPr lang="en-US" sz="2400" dirty="0"/>
              <a:t>No bleeding from wound due to </a:t>
            </a:r>
            <a:r>
              <a:rPr lang="en-US" sz="2400" dirty="0" err="1"/>
              <a:t>proischemic</a:t>
            </a:r>
            <a:r>
              <a:rPr lang="en-US" sz="2400" dirty="0"/>
              <a:t> exotoxins – </a:t>
            </a:r>
            <a:r>
              <a:rPr lang="en-US" sz="2400" dirty="0" err="1"/>
              <a:t>perfringolysin</a:t>
            </a:r>
            <a:r>
              <a:rPr lang="en-US" sz="2400" dirty="0"/>
              <a:t>  O + alpha toxin</a:t>
            </a:r>
          </a:p>
          <a:p>
            <a:r>
              <a:rPr lang="en-US" sz="2400" dirty="0"/>
              <a:t>Minimal or no fever</a:t>
            </a:r>
          </a:p>
          <a:p>
            <a:r>
              <a:rPr lang="en-US" sz="2400" dirty="0"/>
              <a:t>Culture: Blood agar plate</a:t>
            </a:r>
          </a:p>
          <a:p>
            <a:pPr lvl="1"/>
            <a:r>
              <a:rPr lang="en-US" sz="2400" dirty="0"/>
              <a:t>Yellowish to gray and opaque colonies, 4 to 8 mm with irregular borders</a:t>
            </a:r>
          </a:p>
          <a:p>
            <a:pPr lvl="1"/>
            <a:r>
              <a:rPr lang="en-US" sz="2400" dirty="0"/>
              <a:t>Double zone hemolysis: inner zone </a:t>
            </a:r>
            <a:r>
              <a:rPr lang="el-GR" sz="2400" dirty="0"/>
              <a:t>β</a:t>
            </a:r>
            <a:r>
              <a:rPr lang="en-US" sz="2400" dirty="0"/>
              <a:t>-hemolysis, outer zone α-hemolysis</a:t>
            </a:r>
          </a:p>
        </p:txBody>
      </p:sp>
      <p:pic>
        <p:nvPicPr>
          <p:cNvPr id="8" name="Content Placeholder 7">
            <a:extLst>
              <a:ext uri="{FF2B5EF4-FFF2-40B4-BE49-F238E27FC236}">
                <a16:creationId xmlns:a16="http://schemas.microsoft.com/office/drawing/2014/main" id="{1C2ED870-AB81-9442-904E-644702EC6E3D}"/>
              </a:ext>
            </a:extLst>
          </p:cNvPr>
          <p:cNvPicPr>
            <a:picLocks noGrp="1" noChangeAspect="1"/>
          </p:cNvPicPr>
          <p:nvPr>
            <p:ph sz="half" idx="2"/>
          </p:nvPr>
        </p:nvPicPr>
        <p:blipFill rotWithShape="1">
          <a:blip r:embed="rId5"/>
          <a:srcRect t="49861"/>
          <a:stretch/>
        </p:blipFill>
        <p:spPr>
          <a:xfrm>
            <a:off x="4777173" y="1587403"/>
            <a:ext cx="3793042" cy="3827658"/>
          </a:xfrm>
          <a:prstGeom prst="rect">
            <a:avLst/>
          </a:prstGeom>
        </p:spPr>
      </p:pic>
      <p:sp>
        <p:nvSpPr>
          <p:cNvPr id="7" name="Title 4">
            <a:extLst>
              <a:ext uri="{FF2B5EF4-FFF2-40B4-BE49-F238E27FC236}">
                <a16:creationId xmlns:a16="http://schemas.microsoft.com/office/drawing/2014/main" id="{F2F5530B-0710-BF48-B69D-B3AB4800784E}"/>
              </a:ext>
            </a:extLst>
          </p:cNvPr>
          <p:cNvSpPr txBox="1">
            <a:spLocks/>
          </p:cNvSpPr>
          <p:nvPr/>
        </p:nvSpPr>
        <p:spPr>
          <a:xfrm>
            <a:off x="0" y="0"/>
            <a:ext cx="9137142"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perfringens: </a:t>
            </a:r>
            <a:r>
              <a:rPr lang="en-US" sz="4000" b="1" dirty="0">
                <a:latin typeface="+mn-lt"/>
              </a:rPr>
              <a:t>Diagnosis</a:t>
            </a:r>
          </a:p>
        </p:txBody>
      </p:sp>
      <p:pic>
        <p:nvPicPr>
          <p:cNvPr id="2" name="Audio 1">
            <a:hlinkClick r:id="" action="ppaction://media"/>
            <a:extLst>
              <a:ext uri="{FF2B5EF4-FFF2-40B4-BE49-F238E27FC236}">
                <a16:creationId xmlns:a16="http://schemas.microsoft.com/office/drawing/2014/main" id="{51660DFF-2F56-E24C-974B-63B8DA8A4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77795876"/>
      </p:ext>
    </p:extLst>
  </p:cSld>
  <p:clrMapOvr>
    <a:masterClrMapping/>
  </p:clrMapOvr>
  <mc:AlternateContent xmlns:mc="http://schemas.openxmlformats.org/markup-compatibility/2006" xmlns:p14="http://schemas.microsoft.com/office/powerpoint/2010/main">
    <mc:Choice Requires="p14">
      <p:transition spd="slow" p14:dur="2000" advTm="77895"/>
    </mc:Choice>
    <mc:Fallback xmlns="">
      <p:transition spd="slow" advTm="7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05F9F5F-9AEA-3B40-B2DF-BA95691BB018}"/>
              </a:ext>
            </a:extLst>
          </p:cNvPr>
          <p:cNvPicPr>
            <a:picLocks noGrp="1" noChangeAspect="1"/>
          </p:cNvPicPr>
          <p:nvPr>
            <p:ph sz="half" idx="1"/>
          </p:nvPr>
        </p:nvPicPr>
        <p:blipFill rotWithShape="1">
          <a:blip r:embed="rId5"/>
          <a:srcRect b="49493"/>
          <a:stretch/>
        </p:blipFill>
        <p:spPr>
          <a:xfrm>
            <a:off x="838963" y="1853058"/>
            <a:ext cx="3588806" cy="3648113"/>
          </a:xfrm>
          <a:prstGeom prst="rect">
            <a:avLst/>
          </a:prstGeom>
        </p:spPr>
      </p:pic>
      <p:sp>
        <p:nvSpPr>
          <p:cNvPr id="6" name="Content Placeholder 5">
            <a:extLst>
              <a:ext uri="{FF2B5EF4-FFF2-40B4-BE49-F238E27FC236}">
                <a16:creationId xmlns:a16="http://schemas.microsoft.com/office/drawing/2014/main" id="{5446E98B-0E88-724B-9FEE-CC04C00D8BA6}"/>
              </a:ext>
            </a:extLst>
          </p:cNvPr>
          <p:cNvSpPr>
            <a:spLocks noGrp="1"/>
          </p:cNvSpPr>
          <p:nvPr>
            <p:ph sz="half" idx="2"/>
          </p:nvPr>
        </p:nvSpPr>
        <p:spPr>
          <a:xfrm>
            <a:off x="4568570" y="1501445"/>
            <a:ext cx="4028891" cy="4678637"/>
          </a:xfrm>
        </p:spPr>
        <p:txBody>
          <a:bodyPr>
            <a:noAutofit/>
          </a:bodyPr>
          <a:lstStyle/>
          <a:p>
            <a:r>
              <a:rPr lang="en-US" sz="2400" dirty="0" err="1"/>
              <a:t>Lecithinase</a:t>
            </a:r>
            <a:r>
              <a:rPr lang="en-US" sz="2400" dirty="0"/>
              <a:t> production by </a:t>
            </a:r>
            <a:r>
              <a:rPr lang="en-US" sz="2400" i="1" dirty="0"/>
              <a:t>C. perfringens </a:t>
            </a:r>
            <a:r>
              <a:rPr lang="en-US" sz="2400" dirty="0"/>
              <a:t>on egg yolk agar (opaque zone surrounding the colony) – white  precipitation surrounding colonies</a:t>
            </a:r>
          </a:p>
          <a:p>
            <a:pPr lvl="1"/>
            <a:r>
              <a:rPr lang="en-US" sz="2400" dirty="0"/>
              <a:t>Presumptive evidence: neutralization by specific antisera – </a:t>
            </a:r>
            <a:r>
              <a:rPr lang="en-US" sz="2400" dirty="0" err="1"/>
              <a:t>Nagler</a:t>
            </a:r>
            <a:r>
              <a:rPr lang="en-US" sz="2400" dirty="0"/>
              <a:t> reaction</a:t>
            </a:r>
          </a:p>
          <a:p>
            <a:r>
              <a:rPr lang="en-US" sz="2400" dirty="0"/>
              <a:t>Molecular </a:t>
            </a:r>
          </a:p>
          <a:p>
            <a:pPr lvl="1"/>
            <a:r>
              <a:rPr lang="en-US" sz="2400" dirty="0"/>
              <a:t>Rapid PCR</a:t>
            </a:r>
          </a:p>
          <a:p>
            <a:pPr lvl="1"/>
            <a:r>
              <a:rPr lang="en-US" sz="2400" dirty="0"/>
              <a:t>MALDI-TOF mass spectrometry</a:t>
            </a:r>
          </a:p>
          <a:p>
            <a:endParaRPr lang="en-US" sz="2400" dirty="0"/>
          </a:p>
          <a:p>
            <a:endParaRPr lang="en-US" sz="2400" dirty="0"/>
          </a:p>
          <a:p>
            <a:endParaRPr lang="en-US" sz="2400" dirty="0"/>
          </a:p>
        </p:txBody>
      </p:sp>
      <p:sp>
        <p:nvSpPr>
          <p:cNvPr id="7" name="Title 4">
            <a:extLst>
              <a:ext uri="{FF2B5EF4-FFF2-40B4-BE49-F238E27FC236}">
                <a16:creationId xmlns:a16="http://schemas.microsoft.com/office/drawing/2014/main" id="{9C405139-8A7C-2349-A46C-B5B85811C6D3}"/>
              </a:ext>
            </a:extLst>
          </p:cNvPr>
          <p:cNvSpPr txBox="1">
            <a:spLocks/>
          </p:cNvSpPr>
          <p:nvPr/>
        </p:nvSpPr>
        <p:spPr>
          <a:xfrm>
            <a:off x="0" y="0"/>
            <a:ext cx="9137142"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perfringens: </a:t>
            </a:r>
            <a:r>
              <a:rPr lang="en-US" sz="4000" b="1" dirty="0">
                <a:latin typeface="+mn-lt"/>
              </a:rPr>
              <a:t>Diagnosis</a:t>
            </a:r>
          </a:p>
        </p:txBody>
      </p:sp>
      <p:pic>
        <p:nvPicPr>
          <p:cNvPr id="2" name="Audio 1">
            <a:hlinkClick r:id="" action="ppaction://media"/>
            <a:extLst>
              <a:ext uri="{FF2B5EF4-FFF2-40B4-BE49-F238E27FC236}">
                <a16:creationId xmlns:a16="http://schemas.microsoft.com/office/drawing/2014/main" id="{0AE7F7EE-F2C9-044E-9C15-195E637AF9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98565072"/>
      </p:ext>
    </p:extLst>
  </p:cSld>
  <p:clrMapOvr>
    <a:masterClrMapping/>
  </p:clrMapOvr>
  <mc:AlternateContent xmlns:mc="http://schemas.openxmlformats.org/markup-compatibility/2006" xmlns:p14="http://schemas.microsoft.com/office/powerpoint/2010/main">
    <mc:Choice Requires="p14">
      <p:transition spd="slow" p14:dur="2000" advTm="43496"/>
    </mc:Choice>
    <mc:Fallback xmlns="">
      <p:transition spd="slow" advTm="4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37FE3AB-129B-7641-B33E-FAD8352E2FC5}"/>
              </a:ext>
            </a:extLst>
          </p:cNvPr>
          <p:cNvSpPr>
            <a:spLocks noGrp="1"/>
          </p:cNvSpPr>
          <p:nvPr>
            <p:ph idx="1"/>
          </p:nvPr>
        </p:nvSpPr>
        <p:spPr>
          <a:xfrm>
            <a:off x="628650" y="1370966"/>
            <a:ext cx="7886700" cy="4746053"/>
          </a:xfrm>
        </p:spPr>
        <p:txBody>
          <a:bodyPr>
            <a:noAutofit/>
          </a:bodyPr>
          <a:lstStyle/>
          <a:p>
            <a:r>
              <a:rPr lang="en-US" sz="2800" dirty="0"/>
              <a:t>Urgent surgical debridement of infected tissues</a:t>
            </a:r>
          </a:p>
          <a:p>
            <a:pPr lvl="1"/>
            <a:r>
              <a:rPr lang="en-US" sz="2800" dirty="0"/>
              <a:t>Abdominal wall: debridement + generous resection margin – prevention of recurrence or progression of infection</a:t>
            </a:r>
          </a:p>
          <a:p>
            <a:pPr marL="457200" lvl="1" indent="0">
              <a:buNone/>
            </a:pPr>
            <a:r>
              <a:rPr lang="en-US" sz="2800" dirty="0"/>
              <a:t>					</a:t>
            </a:r>
            <a:r>
              <a:rPr lang="en-US" sz="2800" i="1" dirty="0"/>
              <a:t>PLUS</a:t>
            </a:r>
          </a:p>
          <a:p>
            <a:r>
              <a:rPr lang="en-US" sz="2800" dirty="0"/>
              <a:t>Antimicrobial therapy</a:t>
            </a:r>
          </a:p>
          <a:p>
            <a:pPr lvl="1"/>
            <a:r>
              <a:rPr lang="en-US" sz="2800" dirty="0"/>
              <a:t>Early antibiotic intervention is essential</a:t>
            </a:r>
          </a:p>
          <a:p>
            <a:pPr lvl="1"/>
            <a:r>
              <a:rPr lang="en-US" sz="2800" dirty="0"/>
              <a:t>Penicillin</a:t>
            </a:r>
          </a:p>
          <a:p>
            <a:pPr lvl="1"/>
            <a:r>
              <a:rPr lang="en-US" sz="2800" dirty="0"/>
              <a:t>Alternative agents: metronidazole, clindamycin, carbapenems </a:t>
            </a:r>
          </a:p>
        </p:txBody>
      </p:sp>
      <p:sp>
        <p:nvSpPr>
          <p:cNvPr id="6" name="Title 4">
            <a:extLst>
              <a:ext uri="{FF2B5EF4-FFF2-40B4-BE49-F238E27FC236}">
                <a16:creationId xmlns:a16="http://schemas.microsoft.com/office/drawing/2014/main" id="{1C424BA3-8460-BB48-BE8C-AA660C7696DF}"/>
              </a:ext>
            </a:extLst>
          </p:cNvPr>
          <p:cNvSpPr txBox="1">
            <a:spLocks noGrp="1"/>
          </p:cNvSpPr>
          <p:nvPr>
            <p:ph type="title"/>
          </p:nvPr>
        </p:nvSpPr>
        <p:spPr>
          <a:xfrm>
            <a:off x="0" y="0"/>
            <a:ext cx="9144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Clostridium perfringens: </a:t>
            </a:r>
            <a:r>
              <a:rPr lang="en-US" sz="4000" b="1" dirty="0">
                <a:latin typeface="+mn-lt"/>
              </a:rPr>
              <a:t>Treatment</a:t>
            </a:r>
          </a:p>
        </p:txBody>
      </p:sp>
      <p:pic>
        <p:nvPicPr>
          <p:cNvPr id="2" name="Audio 1">
            <a:hlinkClick r:id="" action="ppaction://media"/>
            <a:extLst>
              <a:ext uri="{FF2B5EF4-FFF2-40B4-BE49-F238E27FC236}">
                <a16:creationId xmlns:a16="http://schemas.microsoft.com/office/drawing/2014/main" id="{565B6CD9-34EC-4649-9641-B1B31C422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77467463"/>
      </p:ext>
    </p:extLst>
  </p:cSld>
  <p:clrMapOvr>
    <a:masterClrMapping/>
  </p:clrMapOvr>
  <mc:AlternateContent xmlns:mc="http://schemas.openxmlformats.org/markup-compatibility/2006" xmlns:p14="http://schemas.microsoft.com/office/powerpoint/2010/main">
    <mc:Choice Requires="p14">
      <p:transition spd="slow" p14:dur="2000" advTm="39419"/>
    </mc:Choice>
    <mc:Fallback xmlns="">
      <p:transition spd="slow" advTm="3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a:xfrm>
            <a:off x="2530186" y="1851422"/>
            <a:ext cx="5046086"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000" dirty="0">
              <a:latin typeface="Lucida Sans" panose="020B0602030504020204" pitchFamily="34" charset="0"/>
            </a:endParaRPr>
          </a:p>
        </p:txBody>
      </p:sp>
      <p:sp>
        <p:nvSpPr>
          <p:cNvPr id="6" name="Content Placeholder 5"/>
          <p:cNvSpPr txBox="1">
            <a:spLocks/>
          </p:cNvSpPr>
          <p:nvPr/>
        </p:nvSpPr>
        <p:spPr>
          <a:xfrm>
            <a:off x="2374732" y="1965722"/>
            <a:ext cx="5360069"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PH" sz="2400" dirty="0"/>
          </a:p>
        </p:txBody>
      </p:sp>
      <p:sp>
        <p:nvSpPr>
          <p:cNvPr id="11" name="Content Placeholder 5"/>
          <p:cNvSpPr txBox="1">
            <a:spLocks/>
          </p:cNvSpPr>
          <p:nvPr/>
        </p:nvSpPr>
        <p:spPr>
          <a:xfrm>
            <a:off x="679345" y="2171150"/>
            <a:ext cx="8004887" cy="35152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US" dirty="0"/>
              <a:t>Mandell, Douglas, and Bennett’s principles and Practice of Infectious Disease, 9</a:t>
            </a:r>
            <a:r>
              <a:rPr lang="en-US" baseline="30000" dirty="0"/>
              <a:t>th</a:t>
            </a:r>
            <a:r>
              <a:rPr lang="en-US" dirty="0"/>
              <a:t> edition </a:t>
            </a:r>
          </a:p>
          <a:p>
            <a:pPr marL="342900" indent="-342900">
              <a:buFont typeface="+mj-lt"/>
              <a:buAutoNum type="arabicPeriod"/>
            </a:pPr>
            <a:r>
              <a:rPr lang="en-US" dirty="0"/>
              <a:t>Bailey &amp; Scott's Diagnostic Microbiology 14th Edition</a:t>
            </a:r>
          </a:p>
          <a:p>
            <a:pPr marL="342900" indent="-342900">
              <a:buFont typeface="+mj-lt"/>
              <a:buAutoNum type="arabicPeriod"/>
            </a:pPr>
            <a:r>
              <a:rPr lang="en-US" dirty="0" err="1"/>
              <a:t>Koneman's</a:t>
            </a:r>
            <a:r>
              <a:rPr lang="en-US" dirty="0"/>
              <a:t> Color Atlas &amp; Textbook of Diagnostic Microbiology 7th Edition</a:t>
            </a:r>
          </a:p>
        </p:txBody>
      </p:sp>
      <p:sp>
        <p:nvSpPr>
          <p:cNvPr id="7" name="Rectangle 6">
            <a:extLst>
              <a:ext uri="{FF2B5EF4-FFF2-40B4-BE49-F238E27FC236}">
                <a16:creationId xmlns:a16="http://schemas.microsoft.com/office/drawing/2014/main" id="{67046B20-6939-4F32-8CE9-E477F68566D8}"/>
              </a:ext>
            </a:extLst>
          </p:cNvPr>
          <p:cNvSpPr/>
          <p:nvPr/>
        </p:nvSpPr>
        <p:spPr>
          <a:xfrm>
            <a:off x="292814" y="1025776"/>
            <a:ext cx="4641993" cy="707886"/>
          </a:xfrm>
          <a:prstGeom prst="rect">
            <a:avLst/>
          </a:prstGeom>
        </p:spPr>
        <p:txBody>
          <a:bodyPr wrap="square">
            <a:spAutoFit/>
          </a:bodyPr>
          <a:lstStyle/>
          <a:p>
            <a:r>
              <a:rPr lang="en-US" sz="4000" b="1" dirty="0"/>
              <a:t>References</a:t>
            </a:r>
          </a:p>
        </p:txBody>
      </p:sp>
    </p:spTree>
    <p:extLst>
      <p:ext uri="{BB962C8B-B14F-4D97-AF65-F5344CB8AC3E}">
        <p14:creationId xmlns:p14="http://schemas.microsoft.com/office/powerpoint/2010/main" val="1660644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819ED0-5E33-4CF1-8328-78F6B6334D1C}"/>
              </a:ext>
            </a:extLst>
          </p:cNvPr>
          <p:cNvSpPr>
            <a:spLocks noGrp="1"/>
          </p:cNvSpPr>
          <p:nvPr>
            <p:ph idx="1"/>
          </p:nvPr>
        </p:nvSpPr>
        <p:spPr>
          <a:xfrm>
            <a:off x="628650" y="1544271"/>
            <a:ext cx="7886700" cy="4351338"/>
          </a:xfrm>
        </p:spPr>
        <p:txBody>
          <a:bodyPr>
            <a:normAutofit/>
          </a:bodyPr>
          <a:lstStyle/>
          <a:p>
            <a:r>
              <a:rPr lang="en-US" sz="2800" dirty="0"/>
              <a:t>Toxin effects</a:t>
            </a:r>
          </a:p>
          <a:p>
            <a:pPr lvl="1"/>
            <a:r>
              <a:rPr lang="en-US" sz="2800" dirty="0"/>
              <a:t>Impair neutrophil chemotaxis</a:t>
            </a:r>
            <a:r>
              <a:rPr lang="en-PH" sz="2800" dirty="0"/>
              <a:t>, phagocytosis, superoxide production, macrophage, T and B lymphocyte functions, dendritic cell function</a:t>
            </a:r>
          </a:p>
          <a:p>
            <a:pPr lvl="1"/>
            <a:r>
              <a:rPr lang="en-PH" sz="2800" dirty="0"/>
              <a:t>Results in increased vascular permeability</a:t>
            </a:r>
            <a:r>
              <a:rPr lang="en-US" sz="2800" dirty="0"/>
              <a:t> and edema</a:t>
            </a:r>
            <a:endParaRPr lang="en-PH" sz="2800" dirty="0"/>
          </a:p>
        </p:txBody>
      </p:sp>
      <p:sp>
        <p:nvSpPr>
          <p:cNvPr id="7" name="Title 3">
            <a:extLst>
              <a:ext uri="{FF2B5EF4-FFF2-40B4-BE49-F238E27FC236}">
                <a16:creationId xmlns:a16="http://schemas.microsoft.com/office/drawing/2014/main" id="{EF150ECA-86B1-0C4E-B0F7-9EC6408F2D02}"/>
              </a:ext>
            </a:extLst>
          </p:cNvPr>
          <p:cNvSpPr txBox="1">
            <a:spLocks/>
          </p:cNvSpPr>
          <p:nvPr/>
        </p:nvSpPr>
        <p:spPr>
          <a:xfrm>
            <a:off x="628650" y="405625"/>
            <a:ext cx="7886700" cy="81621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Bacillus anthracis: </a:t>
            </a:r>
            <a:r>
              <a:rPr lang="en-US" sz="4000" b="1" dirty="0">
                <a:latin typeface="+mn-lt"/>
              </a:rPr>
              <a:t>Pathogenesis</a:t>
            </a:r>
            <a:endParaRPr lang="en-PH" sz="4000" b="1" dirty="0">
              <a:latin typeface="+mn-lt"/>
            </a:endParaRPr>
          </a:p>
        </p:txBody>
      </p:sp>
      <p:pic>
        <p:nvPicPr>
          <p:cNvPr id="3" name="Audio 2">
            <a:hlinkClick r:id="" action="ppaction://media"/>
            <a:extLst>
              <a:ext uri="{FF2B5EF4-FFF2-40B4-BE49-F238E27FC236}">
                <a16:creationId xmlns:a16="http://schemas.microsoft.com/office/drawing/2014/main" id="{53DCA8CD-57AC-9045-A9FE-EF580D500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47468399"/>
      </p:ext>
    </p:extLst>
  </p:cSld>
  <p:clrMapOvr>
    <a:masterClrMapping/>
  </p:clrMapOvr>
  <mc:AlternateContent xmlns:mc="http://schemas.openxmlformats.org/markup-compatibility/2006" xmlns:p14="http://schemas.microsoft.com/office/powerpoint/2010/main">
    <mc:Choice Requires="p14">
      <p:transition spd="slow" p14:dur="2000" advTm="22650"/>
    </mc:Choice>
    <mc:Fallback xmlns="">
      <p:transition spd="slow" advTm="2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D3D090-E34B-4359-B1CD-8509FD06DE18}"/>
              </a:ext>
            </a:extLst>
          </p:cNvPr>
          <p:cNvSpPr>
            <a:spLocks noGrp="1"/>
          </p:cNvSpPr>
          <p:nvPr>
            <p:ph idx="1"/>
          </p:nvPr>
        </p:nvSpPr>
        <p:spPr>
          <a:xfrm>
            <a:off x="628650" y="2177317"/>
            <a:ext cx="7886700" cy="1884729"/>
          </a:xfrm>
        </p:spPr>
        <p:txBody>
          <a:bodyPr>
            <a:normAutofit/>
          </a:bodyPr>
          <a:lstStyle/>
          <a:p>
            <a:r>
              <a:rPr lang="en-US" sz="2800" dirty="0"/>
              <a:t>3 main forms depending on route of exposure:</a:t>
            </a:r>
          </a:p>
          <a:p>
            <a:pPr lvl="1"/>
            <a:r>
              <a:rPr lang="en-US" sz="2800" dirty="0"/>
              <a:t>Cutaneous</a:t>
            </a:r>
          </a:p>
          <a:p>
            <a:pPr lvl="1"/>
            <a:r>
              <a:rPr lang="en-US" sz="2800" dirty="0"/>
              <a:t>Gastrointestinal</a:t>
            </a:r>
          </a:p>
          <a:p>
            <a:pPr lvl="1"/>
            <a:r>
              <a:rPr lang="en-US" sz="2800" dirty="0"/>
              <a:t>Inhalational</a:t>
            </a:r>
            <a:endParaRPr lang="en-PH" sz="2800" dirty="0"/>
          </a:p>
        </p:txBody>
      </p:sp>
      <p:sp>
        <p:nvSpPr>
          <p:cNvPr id="6" name="Title 3">
            <a:extLst>
              <a:ext uri="{FF2B5EF4-FFF2-40B4-BE49-F238E27FC236}">
                <a16:creationId xmlns:a16="http://schemas.microsoft.com/office/drawing/2014/main" id="{0D41418D-20CC-3E46-97EC-B63FBDC110BD}"/>
              </a:ext>
            </a:extLst>
          </p:cNvPr>
          <p:cNvSpPr txBox="1">
            <a:spLocks/>
          </p:cNvSpPr>
          <p:nvPr/>
        </p:nvSpPr>
        <p:spPr>
          <a:xfrm>
            <a:off x="628650" y="405625"/>
            <a:ext cx="7886700" cy="142000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i="1" dirty="0">
                <a:latin typeface="+mn-lt"/>
              </a:rPr>
              <a:t>Bacillus anthracis: </a:t>
            </a:r>
            <a:br>
              <a:rPr lang="en-US" sz="4000" b="1" i="1" dirty="0">
                <a:latin typeface="+mn-lt"/>
              </a:rPr>
            </a:br>
            <a:r>
              <a:rPr lang="en-US" sz="4000" b="1" dirty="0">
                <a:latin typeface="+mn-lt"/>
              </a:rPr>
              <a:t>Clinical Manifestations and Diagnosis</a:t>
            </a:r>
            <a:endParaRPr lang="en-PH" sz="4000" b="1" dirty="0">
              <a:latin typeface="+mn-lt"/>
            </a:endParaRPr>
          </a:p>
        </p:txBody>
      </p:sp>
      <p:sp>
        <p:nvSpPr>
          <p:cNvPr id="4" name="Footer Placeholder 3">
            <a:extLst>
              <a:ext uri="{FF2B5EF4-FFF2-40B4-BE49-F238E27FC236}">
                <a16:creationId xmlns:a16="http://schemas.microsoft.com/office/drawing/2014/main" id="{84E51DA5-BFDF-7E47-B98D-5F7B06B029CE}"/>
              </a:ext>
            </a:extLst>
          </p:cNvPr>
          <p:cNvSpPr>
            <a:spLocks noGrp="1"/>
          </p:cNvSpPr>
          <p:nvPr>
            <p:ph type="ftr" sz="quarter" idx="11"/>
          </p:nvPr>
        </p:nvSpPr>
        <p:spPr>
          <a:xfrm>
            <a:off x="566928" y="6541995"/>
            <a:ext cx="8577072" cy="376238"/>
          </a:xfrm>
        </p:spPr>
        <p:txBody>
          <a:bodyPr/>
          <a:lstStyle/>
          <a:p>
            <a:pPr algn="r"/>
            <a:r>
              <a:rPr lang="en-US" dirty="0"/>
              <a:t>Bennett, J., Dolin, R., &amp; Blaser, M. (2020). Mandell, Douglas and Bennett's Principles and Practice of Infectious Diseases, Vol 1-2 (9th ed.). Philadelphia: Elsevier.</a:t>
            </a:r>
          </a:p>
        </p:txBody>
      </p:sp>
      <p:pic>
        <p:nvPicPr>
          <p:cNvPr id="5" name="Audio 4">
            <a:hlinkClick r:id="" action="ppaction://media"/>
            <a:extLst>
              <a:ext uri="{FF2B5EF4-FFF2-40B4-BE49-F238E27FC236}">
                <a16:creationId xmlns:a16="http://schemas.microsoft.com/office/drawing/2014/main" id="{67AD1EA6-42F0-F341-8C31-C19EAE433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18128569"/>
      </p:ext>
    </p:extLst>
  </p:cSld>
  <p:clrMapOvr>
    <a:masterClrMapping/>
  </p:clrMapOvr>
  <mc:AlternateContent xmlns:mc="http://schemas.openxmlformats.org/markup-compatibility/2006" xmlns:p14="http://schemas.microsoft.com/office/powerpoint/2010/main">
    <mc:Choice Requires="p14">
      <p:transition spd="slow" p14:dur="2000" advTm="13647"/>
    </mc:Choice>
    <mc:Fallback xmlns="">
      <p:transition spd="slow" advTm="1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110759</TotalTime>
  <Words>11346</Words>
  <Application>Microsoft Office PowerPoint</Application>
  <PresentationFormat>On-screen Show (4:3)</PresentationFormat>
  <Paragraphs>966</Paragraphs>
  <Slides>75</Slides>
  <Notes>75</Notes>
  <HiddenSlides>0</HiddenSlides>
  <MMClips>73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Lucida Sans</vt:lpstr>
      <vt:lpstr>Wingdings</vt:lpstr>
      <vt:lpstr>Office Theme</vt:lpstr>
      <vt:lpstr>Laboratory Module: BACTERIOLOGY  Spore Forming  Gram Positive Bacilli</vt:lpstr>
      <vt:lpstr>SPORE FORMING GRAM  POSITIVE BACILLI</vt:lpstr>
      <vt:lpstr>BACILLUS </vt:lpstr>
      <vt:lpstr>Bacillus anthracis: Microbiology</vt:lpstr>
      <vt:lpstr>Bacillus anthracis: Microbiology</vt:lpstr>
      <vt:lpstr>PowerPoint Presentation</vt:lpstr>
      <vt:lpstr>PowerPoint Presentation</vt:lpstr>
      <vt:lpstr>PowerPoint Presentation</vt:lpstr>
      <vt:lpstr>PowerPoint Presentation</vt:lpstr>
      <vt:lpstr>Cutaneous Anthrax</vt:lpstr>
      <vt:lpstr>PowerPoint Presentation</vt:lpstr>
      <vt:lpstr>PowerPoint Presentation</vt:lpstr>
      <vt:lpstr>PowerPoint Presentation</vt:lpstr>
      <vt:lpstr>PowerPoint Presentation</vt:lpstr>
      <vt:lpstr>Injectional Anthrax</vt:lpstr>
      <vt:lpstr> Inhalational or Pulmonary Anthrax</vt:lpstr>
      <vt:lpstr> Inhalational or Pulmonary Anthrax</vt:lpstr>
      <vt:lpstr> Inhalational or Pulmonary Anthrax</vt:lpstr>
      <vt:lpstr> Gastrointestinal Anthrax</vt:lpstr>
      <vt:lpstr> Gastrointestinal Anthrax</vt:lpstr>
      <vt:lpstr>Anthrax Meningitis</vt:lpstr>
      <vt:lpstr>PowerPoint Presentation</vt:lpstr>
      <vt:lpstr>Bacillus anthracis: Agent of Bioterrorism</vt:lpstr>
      <vt:lpstr>Other Bacillus spp.</vt:lpstr>
      <vt:lpstr>Microbiology and Pathogenesis</vt:lpstr>
      <vt:lpstr>Microbiology and Pathogenesis</vt:lpstr>
      <vt:lpstr>Microbiology and Pathogenesis</vt:lpstr>
      <vt:lpstr>B. cereus</vt:lpstr>
      <vt:lpstr>Laboratory Diagnosis</vt:lpstr>
      <vt:lpstr>Laboratory Diagnosis</vt:lpstr>
      <vt:lpstr>Laboratory Diagnosis</vt:lpstr>
      <vt:lpstr>Colonial Appearance and Other Characteristics</vt:lpstr>
      <vt:lpstr>Colonial Appearance and Other Characteristics</vt:lpstr>
      <vt:lpstr>Clinical Manifestation</vt:lpstr>
      <vt:lpstr>PowerPoint Presentation</vt:lpstr>
      <vt:lpstr>Clinical Manifestation</vt:lpstr>
      <vt:lpstr>Treatment</vt:lpstr>
      <vt:lpstr>PowerPoint Presentation</vt:lpstr>
      <vt:lpstr>Clostridium difficile: Microbiology</vt:lpstr>
      <vt:lpstr>PowerPoint Presentation</vt:lpstr>
      <vt:lpstr>C. difficile Infection (CDI)</vt:lpstr>
      <vt:lpstr>Risk Factors: C. difficile Infection (CDI)</vt:lpstr>
      <vt:lpstr>PowerPoint Presentation</vt:lpstr>
      <vt:lpstr>PowerPoint Presentation</vt:lpstr>
      <vt:lpstr>PowerPoint Presentation</vt:lpstr>
      <vt:lpstr>PowerPoint Presentation</vt:lpstr>
      <vt:lpstr>PowerPoint Presentation</vt:lpstr>
      <vt:lpstr>Clostridium tetani: Microbiology</vt:lpstr>
      <vt:lpstr>PowerPoint Presentation</vt:lpstr>
      <vt:lpstr>Tetanus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Clostridium perfringens and  Clostridial Myonecrosis (Gas gangrene)</vt:lpstr>
      <vt:lpstr>Clostridium perfringens: Pathogenesis</vt:lpstr>
      <vt:lpstr>PowerPoint Presentation</vt:lpstr>
      <vt:lpstr>PowerPoint Presentation</vt:lpstr>
      <vt:lpstr>PowerPoint Presentation</vt:lpstr>
      <vt:lpstr>Clostridium perfringens: Treatment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MODULE</dc:title>
  <dc:creator>Mark Llanes</dc:creator>
  <cp:lastModifiedBy>John Delgado</cp:lastModifiedBy>
  <cp:revision>276</cp:revision>
  <dcterms:created xsi:type="dcterms:W3CDTF">2021-06-07T12:35:59Z</dcterms:created>
  <dcterms:modified xsi:type="dcterms:W3CDTF">2025-05-29T12:41:04Z</dcterms:modified>
</cp:coreProperties>
</file>