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434" r:id="rId3"/>
    <p:sldId id="353"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62" r:id="rId20"/>
    <p:sldId id="355" r:id="rId21"/>
    <p:sldId id="356" r:id="rId22"/>
    <p:sldId id="357" r:id="rId23"/>
    <p:sldId id="358" r:id="rId24"/>
    <p:sldId id="359" r:id="rId25"/>
    <p:sldId id="360" r:id="rId26"/>
    <p:sldId id="361" r:id="rId27"/>
    <p:sldId id="407" r:id="rId28"/>
    <p:sldId id="4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5"/>
    <p:restoredTop sz="79318" autoAdjust="0"/>
  </p:normalViewPr>
  <p:slideViewPr>
    <p:cSldViewPr snapToGrid="0" snapToObjects="1">
      <p:cViewPr varScale="1">
        <p:scale>
          <a:sx n="65" d="100"/>
          <a:sy n="65" d="100"/>
        </p:scale>
        <p:origin x="576" y="53"/>
      </p:cViewPr>
      <p:guideLst/>
    </p:cSldViewPr>
  </p:slideViewPr>
  <p:notesTextViewPr>
    <p:cViewPr>
      <p:scale>
        <a:sx n="165" d="100"/>
        <a:sy n="16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9E4C4-7A9E-A248-A7F5-7868C330D6A9}"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18CE5-461F-AC4C-AFD3-CB623D0A1815}" type="slidenum">
              <a:rPr lang="en-US" smtClean="0"/>
              <a:t>‹#›</a:t>
            </a:fld>
            <a:endParaRPr lang="en-US"/>
          </a:p>
        </p:txBody>
      </p:sp>
    </p:spTree>
    <p:extLst>
      <p:ext uri="{BB962C8B-B14F-4D97-AF65-F5344CB8AC3E}">
        <p14:creationId xmlns:p14="http://schemas.microsoft.com/office/powerpoint/2010/main" val="2849528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218CE5-461F-AC4C-AFD3-CB623D0A1815}" type="slidenum">
              <a:rPr lang="en-US" smtClean="0"/>
              <a:t>1</a:t>
            </a:fld>
            <a:endParaRPr lang="en-US"/>
          </a:p>
        </p:txBody>
      </p:sp>
    </p:spTree>
    <p:extLst>
      <p:ext uri="{BB962C8B-B14F-4D97-AF65-F5344CB8AC3E}">
        <p14:creationId xmlns:p14="http://schemas.microsoft.com/office/powerpoint/2010/main" val="211542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Incubation period is from 1-2 weeks. Symptoms of infection include diarrhea, abdominal cramps, Bloatedness, flatulence, malaise, anorexia, and belching. Fever and tenesmus is not common. Initial stools appear profuse and watery then gradually become small in volume, greasy, foul smelling, frothy, and yellowish due to malabsorption. Blood in the stools, mucus, pus, and WBCs in the stool are usually absent</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12</a:t>
            </a:fld>
            <a:endParaRPr lang="en-PH"/>
          </a:p>
        </p:txBody>
      </p:sp>
    </p:spTree>
    <p:extLst>
      <p:ext uri="{BB962C8B-B14F-4D97-AF65-F5344CB8AC3E}">
        <p14:creationId xmlns:p14="http://schemas.microsoft.com/office/powerpoint/2010/main" val="197218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 important distinguishing feature of giardiasis is the prolonged duration of diarrhea which is usually intermittent with waxing and waning symptoms over months. Due to prolonged diarrhea, there is malabsorption of vitamin A, B12, protein, xylose, and iron. Other symptoms of giardiasis can be seen in the table in the right.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13</a:t>
            </a:fld>
            <a:endParaRPr lang="en-PH"/>
          </a:p>
        </p:txBody>
      </p:sp>
    </p:spTree>
    <p:extLst>
      <p:ext uri="{BB962C8B-B14F-4D97-AF65-F5344CB8AC3E}">
        <p14:creationId xmlns:p14="http://schemas.microsoft.com/office/powerpoint/2010/main" val="415160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infection, lactase deficiency may persist for several weeks. Post giardia irritable bowel syndrome may occur even after years from primary infection in a non-endemic population.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14</a:t>
            </a:fld>
            <a:endParaRPr lang="en-PH"/>
          </a:p>
        </p:txBody>
      </p:sp>
    </p:spTree>
    <p:extLst>
      <p:ext uri="{BB962C8B-B14F-4D97-AF65-F5344CB8AC3E}">
        <p14:creationId xmlns:p14="http://schemas.microsoft.com/office/powerpoint/2010/main" val="291785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 of giardiasis can be done through clinical and lab parameters. Clinically, patients presenting with prolonged diarrhea with malabsorption or weight loss and with risk factors such as travel to an endemic area, ingestion or exposure to untreated water sources, having small children at home who attend daycare centers, or with high risk sexual behaviors can be suspected of having giardiasis.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15</a:t>
            </a:fld>
            <a:endParaRPr lang="en-PH"/>
          </a:p>
        </p:txBody>
      </p:sp>
    </p:spTree>
    <p:extLst>
      <p:ext uri="{BB962C8B-B14F-4D97-AF65-F5344CB8AC3E}">
        <p14:creationId xmlns:p14="http://schemas.microsoft.com/office/powerpoint/2010/main" val="311638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of cyst or trophozoites in feces is the most common lab test used for diagnosis however the sensitivity of this test is highly dependent on the number of organisms present, skill of the microscopist ,amount of feces examined, and time taken to examine the stool. To increase its sensitivity, 3 stool examinations are recommended over multiple days. Other tests used to detect giardia are as follows: giardia antigen in stools, cyst detection using immunofluorescence, and PCR based testing along with other array of GI pathogens. The trophozoites in the small intestines can be seen thru sampling of the mucosa however this is rarely done now due to the availability of non-invasive tests. Antibodies against giardia can persist for a long time after the primary infection hence it is not recommended to detect current infection.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16</a:t>
            </a:fld>
            <a:endParaRPr lang="en-PH"/>
          </a:p>
        </p:txBody>
      </p:sp>
    </p:spTree>
    <p:extLst>
      <p:ext uri="{BB962C8B-B14F-4D97-AF65-F5344CB8AC3E}">
        <p14:creationId xmlns:p14="http://schemas.microsoft.com/office/powerpoint/2010/main" val="231039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drug of choice for patients in the US is tinidazole. Due to a long half life, it is only given once a day. Alternatives include metronidazole, albendazole, quinacrine, and furazolidone. Those who did not respond to the initial treatment can be switched to another class. If a single-drug therapy do not work, a combination treatment with quinacrine and metronidazole can be given. Pregnant patients with mild disease can be given hydration and nutrition alone. If therapy cannot be avoided, tinidazole and nitazoxanide can be used in the last 2 trimesters of pregnancy. The dose and duration of the medications can be seen in the right side of the slide.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17</a:t>
            </a:fld>
            <a:endParaRPr lang="en-PH"/>
          </a:p>
        </p:txBody>
      </p:sp>
    </p:spTree>
    <p:extLst>
      <p:ext uri="{BB962C8B-B14F-4D97-AF65-F5344CB8AC3E}">
        <p14:creationId xmlns:p14="http://schemas.microsoft.com/office/powerpoint/2010/main" val="223967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of giardiasis can be done through proper handling and treatment of water for communities and good personal hygiene. Chlorination, coagulation-flocculation, sedimentation, filtration of public water supplies can be done to lessen the risk of acquiring giardiasis. If boiling cannot be done, chlorine-based or iodine-based preparations can be used.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18</a:t>
            </a:fld>
            <a:endParaRPr lang="en-PH"/>
          </a:p>
        </p:txBody>
      </p:sp>
    </p:spTree>
    <p:extLst>
      <p:ext uri="{BB962C8B-B14F-4D97-AF65-F5344CB8AC3E}">
        <p14:creationId xmlns:p14="http://schemas.microsoft.com/office/powerpoint/2010/main" val="4224853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218CE5-461F-AC4C-AFD3-CB623D0A1815}" type="slidenum">
              <a:rPr lang="en-US" smtClean="0"/>
              <a:t>19</a:t>
            </a:fld>
            <a:endParaRPr lang="en-US"/>
          </a:p>
        </p:txBody>
      </p:sp>
    </p:spTree>
    <p:extLst>
      <p:ext uri="{BB962C8B-B14F-4D97-AF65-F5344CB8AC3E}">
        <p14:creationId xmlns:p14="http://schemas.microsoft.com/office/powerpoint/2010/main" val="783912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Trichomonas vaginalis is a pear-shaped protozoan with an average size of 10 x 7 um. It has four free flagella and one recurrent flagellum along the outer margin of the undulating membrane; a costa at the base of the undulating membrane and an </a:t>
            </a:r>
            <a:r>
              <a:rPr lang="en-US" dirty="0" err="1"/>
              <a:t>axostyle</a:t>
            </a:r>
            <a:r>
              <a:rPr lang="en-US" dirty="0"/>
              <a:t> extending through the cell. </a:t>
            </a:r>
          </a:p>
        </p:txBody>
      </p:sp>
      <p:sp>
        <p:nvSpPr>
          <p:cNvPr id="4" name="Slide Number Placeholder 3"/>
          <p:cNvSpPr>
            <a:spLocks noGrp="1"/>
          </p:cNvSpPr>
          <p:nvPr>
            <p:ph type="sldNum" sz="quarter" idx="5"/>
          </p:nvPr>
        </p:nvSpPr>
        <p:spPr/>
        <p:txBody>
          <a:bodyPr/>
          <a:lstStyle/>
          <a:p>
            <a:fld id="{56A0901A-48CF-834A-8496-8D1395203CDF}" type="slidenum">
              <a:rPr lang="en-US" smtClean="0"/>
              <a:t>20</a:t>
            </a:fld>
            <a:endParaRPr lang="en-US"/>
          </a:p>
        </p:txBody>
      </p:sp>
    </p:spTree>
    <p:extLst>
      <p:ext uri="{BB962C8B-B14F-4D97-AF65-F5344CB8AC3E}">
        <p14:creationId xmlns:p14="http://schemas.microsoft.com/office/powerpoint/2010/main" val="3545326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T vaginalis is simple in that the trophozoite is transmitted through coitus and no cyst form is known.</a:t>
            </a:r>
          </a:p>
          <a:p>
            <a:endParaRPr lang="en-US" dirty="0"/>
          </a:p>
          <a:p>
            <a:r>
              <a:rPr lang="en-US" dirty="0"/>
              <a:t>The trophozoite divides by binary fission and in natural infections gives rise to a population in the lumen and on the mucosal surfaces of the urogenital tracts of humans.</a:t>
            </a:r>
          </a:p>
        </p:txBody>
      </p:sp>
      <p:sp>
        <p:nvSpPr>
          <p:cNvPr id="4" name="Slide Number Placeholder 3"/>
          <p:cNvSpPr>
            <a:spLocks noGrp="1"/>
          </p:cNvSpPr>
          <p:nvPr>
            <p:ph type="sldNum" sz="quarter" idx="5"/>
          </p:nvPr>
        </p:nvSpPr>
        <p:spPr/>
        <p:txBody>
          <a:bodyPr/>
          <a:lstStyle/>
          <a:p>
            <a:fld id="{56A0901A-48CF-834A-8496-8D1395203CDF}" type="slidenum">
              <a:rPr lang="en-US" smtClean="0"/>
              <a:t>21</a:t>
            </a:fld>
            <a:endParaRPr lang="en-US"/>
          </a:p>
        </p:txBody>
      </p:sp>
    </p:spTree>
    <p:extLst>
      <p:ext uri="{BB962C8B-B14F-4D97-AF65-F5344CB8AC3E}">
        <p14:creationId xmlns:p14="http://schemas.microsoft.com/office/powerpoint/2010/main" val="164458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Giardia lamblia was 1</a:t>
            </a:r>
            <a:r>
              <a:rPr lang="en-US" baseline="30000" dirty="0"/>
              <a:t>st</a:t>
            </a:r>
            <a:r>
              <a:rPr lang="en-US" dirty="0"/>
              <a:t> discovered as early as 1600s but was named in 1900s when the parasite received the genus Giardia. Giardia lamblia is the species infecting humans. It is also called Giardia intestinalis and Giardia </a:t>
            </a:r>
            <a:r>
              <a:rPr lang="en-US" dirty="0" err="1"/>
              <a:t>duodenalis</a:t>
            </a:r>
            <a:r>
              <a:rPr lang="en-US" dirty="0"/>
              <a:t>. The life cycle of Giardia has 2 stages as shown in the figure in the right. The cyst is environmentally resistant and is the infective stage while the trophozoites are motile and present in the intestines of the host.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4</a:t>
            </a:fld>
            <a:endParaRPr lang="en-PH"/>
          </a:p>
        </p:txBody>
      </p:sp>
    </p:spTree>
    <p:extLst>
      <p:ext uri="{BB962C8B-B14F-4D97-AF65-F5344CB8AC3E}">
        <p14:creationId xmlns:p14="http://schemas.microsoft.com/office/powerpoint/2010/main" val="425687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50% of all women with T vaginalis are asymptomatic hence, if these women are not screened, the diagnosis will be missed. On the other hand, if symptomatic, it usually presents as a frothy vaginal discharge associated with pruritus and irritation and the characteristic PE finding of strawberry cervix.</a:t>
            </a:r>
          </a:p>
        </p:txBody>
      </p:sp>
      <p:sp>
        <p:nvSpPr>
          <p:cNvPr id="4" name="Slide Number Placeholder 3"/>
          <p:cNvSpPr>
            <a:spLocks noGrp="1"/>
          </p:cNvSpPr>
          <p:nvPr>
            <p:ph type="sldNum" sz="quarter" idx="5"/>
          </p:nvPr>
        </p:nvSpPr>
        <p:spPr/>
        <p:txBody>
          <a:bodyPr/>
          <a:lstStyle/>
          <a:p>
            <a:fld id="{56A0901A-48CF-834A-8496-8D1395203CDF}" type="slidenum">
              <a:rPr lang="en-US" smtClean="0"/>
              <a:t>22</a:t>
            </a:fld>
            <a:endParaRPr lang="en-US"/>
          </a:p>
        </p:txBody>
      </p:sp>
    </p:spTree>
    <p:extLst>
      <p:ext uri="{BB962C8B-B14F-4D97-AF65-F5344CB8AC3E}">
        <p14:creationId xmlns:p14="http://schemas.microsoft.com/office/powerpoint/2010/main" val="1090337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Direct microscopic examination of vaginal fluid for the presence of motile trichomonads is the most common diagnostic method employed for the detection of trichomoniasis. The sensitivity of this test varies from 40 to 60%, and may be less in asymptomatic women. Sensitivity decreases dramatically if specimen transport time is longer than 10 minutes. Culture media are commercially available and until recently have been the gold standard for diagnosis, but the cultured specimen requires incubation for up to 7 days prior to finalization.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 </a:t>
            </a:r>
            <a:endParaRPr lang="en-PH" dirty="0"/>
          </a:p>
          <a:p>
            <a:endParaRPr lang="en-US" dirty="0"/>
          </a:p>
        </p:txBody>
      </p:sp>
      <p:sp>
        <p:nvSpPr>
          <p:cNvPr id="4" name="Slide Number Placeholder 3"/>
          <p:cNvSpPr>
            <a:spLocks noGrp="1"/>
          </p:cNvSpPr>
          <p:nvPr>
            <p:ph type="sldNum" sz="quarter" idx="5"/>
          </p:nvPr>
        </p:nvSpPr>
        <p:spPr/>
        <p:txBody>
          <a:bodyPr/>
          <a:lstStyle/>
          <a:p>
            <a:fld id="{56A0901A-48CF-834A-8496-8D1395203CDF}" type="slidenum">
              <a:rPr lang="en-US" smtClean="0"/>
              <a:t>23</a:t>
            </a:fld>
            <a:endParaRPr lang="en-US"/>
          </a:p>
        </p:txBody>
      </p:sp>
    </p:spTree>
    <p:extLst>
      <p:ext uri="{BB962C8B-B14F-4D97-AF65-F5344CB8AC3E}">
        <p14:creationId xmlns:p14="http://schemas.microsoft.com/office/powerpoint/2010/main" val="1734519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Additional tests include the Affirm VPIII (Becton Dickenson, Franklin Lakes, NJ), a nucleic acid probe hybridization semiautomated system that also detects candidiasis and bacterial vaginosis and has results available in less than an hour. The OSOM Trichomonas Rapid Test (Sekisui, Lexington, MA), an antigen detection test using immunochromatographic capillary flow dipstick technology, is Clinical Laboratories Improvement Amendments–waived with results available in 10 minutes and sensitivity estimates from 77% to 98%, with specificities of 99% to 100%. Finally, </a:t>
            </a:r>
            <a:r>
              <a:rPr lang="en-PH" sz="1200" kern="1200" dirty="0" err="1">
                <a:solidFill>
                  <a:schemeClr val="tx1"/>
                </a:solidFill>
                <a:effectLst/>
                <a:latin typeface="+mn-lt"/>
                <a:ea typeface="+mn-ea"/>
                <a:cs typeface="+mn-cs"/>
              </a:rPr>
              <a:t>AmpliVue</a:t>
            </a:r>
            <a:r>
              <a:rPr lang="en-PH" sz="1200" kern="1200" dirty="0">
                <a:solidFill>
                  <a:schemeClr val="tx1"/>
                </a:solidFill>
                <a:effectLst/>
                <a:latin typeface="+mn-lt"/>
                <a:ea typeface="+mn-ea"/>
                <a:cs typeface="+mn-cs"/>
              </a:rPr>
              <a:t> Trichomonas assay and Solana Trichomonas assay (</a:t>
            </a:r>
            <a:r>
              <a:rPr lang="en-PH" sz="1200" kern="1200" dirty="0" err="1">
                <a:solidFill>
                  <a:schemeClr val="tx1"/>
                </a:solidFill>
                <a:effectLst/>
                <a:latin typeface="+mn-lt"/>
                <a:ea typeface="+mn-ea"/>
                <a:cs typeface="+mn-cs"/>
              </a:rPr>
              <a:t>Quidel</a:t>
            </a:r>
            <a:r>
              <a:rPr lang="en-PH" sz="1200" kern="1200" dirty="0">
                <a:solidFill>
                  <a:schemeClr val="tx1"/>
                </a:solidFill>
                <a:effectLst/>
                <a:latin typeface="+mn-lt"/>
                <a:ea typeface="+mn-ea"/>
                <a:cs typeface="+mn-cs"/>
              </a:rPr>
              <a:t>, San Diego, CA) use an isothermal helicase-dependent amplification-based method to detect trichomonas DNA, with results available within an hour and performance characteristics comparable to culture.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 </a:t>
            </a:r>
            <a:endParaRPr lang="en-PH" dirty="0"/>
          </a:p>
          <a:p>
            <a:endParaRPr lang="en-US" dirty="0"/>
          </a:p>
        </p:txBody>
      </p:sp>
      <p:sp>
        <p:nvSpPr>
          <p:cNvPr id="4" name="Slide Number Placeholder 3"/>
          <p:cNvSpPr>
            <a:spLocks noGrp="1"/>
          </p:cNvSpPr>
          <p:nvPr>
            <p:ph type="sldNum" sz="quarter" idx="5"/>
          </p:nvPr>
        </p:nvSpPr>
        <p:spPr/>
        <p:txBody>
          <a:bodyPr/>
          <a:lstStyle/>
          <a:p>
            <a:fld id="{56A0901A-48CF-834A-8496-8D1395203CDF}" type="slidenum">
              <a:rPr lang="en-US" smtClean="0"/>
              <a:t>24</a:t>
            </a:fld>
            <a:endParaRPr lang="en-US"/>
          </a:p>
        </p:txBody>
      </p:sp>
    </p:spTree>
    <p:extLst>
      <p:ext uri="{BB962C8B-B14F-4D97-AF65-F5344CB8AC3E}">
        <p14:creationId xmlns:p14="http://schemas.microsoft.com/office/powerpoint/2010/main" val="1452098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Nucleic acid amplification tests (NAATs) are now commercially available for the diagnosis of trichomoniasis and have replaced culture as the gold standard diagnostic test. </a:t>
            </a:r>
            <a:endParaRPr lang="en-PH"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Genital (endocervical, provider and patient-collected vaginal swabs), urine, and liquid PAP-based specimens are acceptable, with some variation depending on the specific NAAT test being utilized.37 With sensitivities greater than 90% and specificities from 95% to 100%, current US Food and Drug Association (FDA)–approved NAATs </a:t>
            </a:r>
            <a:r>
              <a:rPr lang="en-US" sz="1200" kern="1200" dirty="0">
                <a:solidFill>
                  <a:schemeClr val="tx1"/>
                </a:solidFill>
                <a:effectLst/>
                <a:latin typeface="+mn-lt"/>
                <a:ea typeface="+mn-ea"/>
                <a:cs typeface="+mn-cs"/>
              </a:rPr>
              <a:t>includes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56A0901A-48CF-834A-8496-8D1395203CDF}" type="slidenum">
              <a:rPr lang="en-US" smtClean="0"/>
              <a:t>25</a:t>
            </a:fld>
            <a:endParaRPr lang="en-US"/>
          </a:p>
        </p:txBody>
      </p:sp>
    </p:spTree>
    <p:extLst>
      <p:ext uri="{BB962C8B-B14F-4D97-AF65-F5344CB8AC3E}">
        <p14:creationId xmlns:p14="http://schemas.microsoft.com/office/powerpoint/2010/main" val="3796353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In most cases, the infection is easily treated with a single 2-g oral dose of metronidazole or tinidazole, and because it is an STD, sexual partners should be routinely treated. The reported cure rates are 90% to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Failure to treat the male sexual partner is likely the most common cause of recurrent disease in women and should be explored before assuming that the woman has a strain of </a:t>
            </a:r>
            <a:r>
              <a:rPr lang="en-PH" sz="1200" i="1" kern="1200" dirty="0">
                <a:solidFill>
                  <a:schemeClr val="tx1"/>
                </a:solidFill>
                <a:effectLst/>
                <a:latin typeface="+mn-lt"/>
                <a:ea typeface="+mn-ea"/>
                <a:cs typeface="+mn-cs"/>
              </a:rPr>
              <a:t>T. vaginalis </a:t>
            </a:r>
            <a:r>
              <a:rPr lang="en-PH" sz="1200" kern="1200" dirty="0">
                <a:solidFill>
                  <a:schemeClr val="tx1"/>
                </a:solidFill>
                <a:effectLst/>
                <a:latin typeface="+mn-lt"/>
                <a:ea typeface="+mn-ea"/>
                <a:cs typeface="+mn-cs"/>
              </a:rPr>
              <a:t>that is resistant to metronidazole.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56A0901A-48CF-834A-8496-8D1395203CDF}" type="slidenum">
              <a:rPr lang="en-US" smtClean="0"/>
              <a:t>26</a:t>
            </a:fld>
            <a:endParaRPr lang="en-US"/>
          </a:p>
        </p:txBody>
      </p:sp>
    </p:spTree>
    <p:extLst>
      <p:ext uri="{BB962C8B-B14F-4D97-AF65-F5344CB8AC3E}">
        <p14:creationId xmlns:p14="http://schemas.microsoft.com/office/powerpoint/2010/main" val="809091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references were used in this module…</a:t>
            </a:r>
          </a:p>
          <a:p>
            <a:endParaRPr lang="en-US" dirty="0"/>
          </a:p>
          <a:p>
            <a:r>
              <a:rPr lang="en-US" dirty="0"/>
              <a:t>---</a:t>
            </a:r>
          </a:p>
        </p:txBody>
      </p:sp>
      <p:sp>
        <p:nvSpPr>
          <p:cNvPr id="4" name="Slide Number Placeholder 3"/>
          <p:cNvSpPr>
            <a:spLocks noGrp="1"/>
          </p:cNvSpPr>
          <p:nvPr>
            <p:ph type="sldNum" sz="quarter" idx="5"/>
          </p:nvPr>
        </p:nvSpPr>
        <p:spPr/>
        <p:txBody>
          <a:bodyPr/>
          <a:lstStyle/>
          <a:p>
            <a:fld id="{C5E4E223-516E-9C43-B3A9-D39D9B682BC5}" type="slidenum">
              <a:rPr lang="en-US" smtClean="0"/>
              <a:t>27</a:t>
            </a:fld>
            <a:endParaRPr lang="en-US"/>
          </a:p>
        </p:txBody>
      </p:sp>
    </p:spTree>
    <p:extLst>
      <p:ext uri="{BB962C8B-B14F-4D97-AF65-F5344CB8AC3E}">
        <p14:creationId xmlns:p14="http://schemas.microsoft.com/office/powerpoint/2010/main" val="2273143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and good luck!!! ^~^</a:t>
            </a:r>
          </a:p>
          <a:p>
            <a:endParaRPr lang="en-US" dirty="0"/>
          </a:p>
          <a:p>
            <a:r>
              <a:rPr lang="en-US" dirty="0"/>
              <a:t>---</a:t>
            </a:r>
          </a:p>
        </p:txBody>
      </p:sp>
      <p:sp>
        <p:nvSpPr>
          <p:cNvPr id="4" name="Slide Number Placeholder 3"/>
          <p:cNvSpPr>
            <a:spLocks noGrp="1"/>
          </p:cNvSpPr>
          <p:nvPr>
            <p:ph type="sldNum" sz="quarter" idx="5"/>
          </p:nvPr>
        </p:nvSpPr>
        <p:spPr/>
        <p:txBody>
          <a:bodyPr/>
          <a:lstStyle/>
          <a:p>
            <a:fld id="{C5E4E223-516E-9C43-B3A9-D39D9B682BC5}" type="slidenum">
              <a:rPr lang="en-US" smtClean="0"/>
              <a:t>28</a:t>
            </a:fld>
            <a:endParaRPr lang="en-US"/>
          </a:p>
        </p:txBody>
      </p:sp>
    </p:spTree>
    <p:extLst>
      <p:ext uri="{BB962C8B-B14F-4D97-AF65-F5344CB8AC3E}">
        <p14:creationId xmlns:p14="http://schemas.microsoft.com/office/powerpoint/2010/main" val="231026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trophozoite is the motile and dividing stage. It has convex dorsal and flat ventral surface which contains proteins used for attachment of the parasite to the host. It has 2 anteriorly placed nuclei with a central prominent </a:t>
            </a:r>
            <a:r>
              <a:rPr lang="en-US" dirty="0" err="1"/>
              <a:t>karyosome</a:t>
            </a:r>
            <a:r>
              <a:rPr lang="en-US" dirty="0"/>
              <a:t>. The nuclei create the characteristic face-like image in stained preparation. The median bodies which are collections of microtubules are used to identify the distinct types of Giardia.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5</a:t>
            </a:fld>
            <a:endParaRPr lang="en-PH"/>
          </a:p>
        </p:txBody>
      </p:sp>
    </p:spTree>
    <p:extLst>
      <p:ext uri="{BB962C8B-B14F-4D97-AF65-F5344CB8AC3E}">
        <p14:creationId xmlns:p14="http://schemas.microsoft.com/office/powerpoint/2010/main" val="339640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trophozoites develop into cyst in a complex process called encystation. The early phase consist of formation of vesicles where cyst wall proteins are produced while in the late phase encystation, these vesicles are being transported into the cell surface and assembly into the cyst wall. Nuclear division and </a:t>
            </a:r>
            <a:r>
              <a:rPr lang="en-US" dirty="0" err="1"/>
              <a:t>dna</a:t>
            </a:r>
            <a:r>
              <a:rPr lang="en-US" dirty="0"/>
              <a:t> replication is also a feature of late phase encystation.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6</a:t>
            </a:fld>
            <a:endParaRPr lang="en-PH"/>
          </a:p>
        </p:txBody>
      </p:sp>
    </p:spTree>
    <p:extLst>
      <p:ext uri="{BB962C8B-B14F-4D97-AF65-F5344CB8AC3E}">
        <p14:creationId xmlns:p14="http://schemas.microsoft.com/office/powerpoint/2010/main" val="381865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encystation, the infective stage if produced. The cyst is considered environmentally resistant although it is thin-walled.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7</a:t>
            </a:fld>
            <a:endParaRPr lang="en-PH"/>
          </a:p>
        </p:txBody>
      </p:sp>
    </p:spTree>
    <p:extLst>
      <p:ext uri="{BB962C8B-B14F-4D97-AF65-F5344CB8AC3E}">
        <p14:creationId xmlns:p14="http://schemas.microsoft.com/office/powerpoint/2010/main" val="340385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being swallowed and exposed to environmental stimuli such as gastric acid and pancreatic enzymes, the cyst undergo excystation. The </a:t>
            </a:r>
            <a:r>
              <a:rPr lang="en-US" dirty="0" err="1"/>
              <a:t>excyzoite</a:t>
            </a:r>
            <a:r>
              <a:rPr lang="en-US" dirty="0"/>
              <a:t> with 4 nuclei is released and forms into trophozoites.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8</a:t>
            </a:fld>
            <a:endParaRPr lang="en-PH"/>
          </a:p>
        </p:txBody>
      </p:sp>
    </p:spTree>
    <p:extLst>
      <p:ext uri="{BB962C8B-B14F-4D97-AF65-F5344CB8AC3E}">
        <p14:creationId xmlns:p14="http://schemas.microsoft.com/office/powerpoint/2010/main" val="100472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Giardia species that infect humans, mice, amphibians, parakeets, ,voles, and muskrats. Only Giardia lamblia is the specie infecting humans. They are divided into 8 genotypes and majority of the species found in the Philippines belong to assemblage B.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9</a:t>
            </a:fld>
            <a:endParaRPr lang="en-PH"/>
          </a:p>
        </p:txBody>
      </p:sp>
    </p:spTree>
    <p:extLst>
      <p:ext uri="{BB962C8B-B14F-4D97-AF65-F5344CB8AC3E}">
        <p14:creationId xmlns:p14="http://schemas.microsoft.com/office/powerpoint/2010/main" val="11027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Philippines, the prevalence is approximately 1.6-22%. Risk factors for infection are poor sanitation and hygiene practices. Mode of transmission is through </a:t>
            </a:r>
            <a:r>
              <a:rPr lang="en-US" dirty="0" err="1"/>
              <a:t>feco</a:t>
            </a:r>
            <a:r>
              <a:rPr lang="en-US" dirty="0"/>
              <a:t>-oral route by ingestion of cysts through contaminated food and water. It may also be transmitted via person-to-person contact. Oral-anal sex among men who have sex with men is also a risk factor for disease. Giardiasis is also identified frequently among returning travelers and immigrants with GI disease. Among the countries, the highest risk destination is in the Indian subcontinent.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10</a:t>
            </a:fld>
            <a:endParaRPr lang="en-PH"/>
          </a:p>
        </p:txBody>
      </p:sp>
    </p:spTree>
    <p:extLst>
      <p:ext uri="{BB962C8B-B14F-4D97-AF65-F5344CB8AC3E}">
        <p14:creationId xmlns:p14="http://schemas.microsoft.com/office/powerpoint/2010/main" val="353912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low as 10-25 cysts can cause infection when ingested. After ingestion, excystation occurs. Trophozoites produced adhere to the brush border of the intestine and multiply. It is said to cause mucosal invasion, elaborate enterotoxins, and disruption of intestinal epithelial brush border and function </a:t>
            </a:r>
            <a:endParaRPr lang="en-PH" dirty="0"/>
          </a:p>
        </p:txBody>
      </p:sp>
      <p:sp>
        <p:nvSpPr>
          <p:cNvPr id="4" name="Slide Number Placeholder 3"/>
          <p:cNvSpPr>
            <a:spLocks noGrp="1"/>
          </p:cNvSpPr>
          <p:nvPr>
            <p:ph type="sldNum" sz="quarter" idx="5"/>
          </p:nvPr>
        </p:nvSpPr>
        <p:spPr/>
        <p:txBody>
          <a:bodyPr/>
          <a:lstStyle/>
          <a:p>
            <a:fld id="{6ECEB86C-F5A6-434E-B76E-64E1A8B61D26}" type="slidenum">
              <a:rPr lang="en-PH" smtClean="0"/>
              <a:t>11</a:t>
            </a:fld>
            <a:endParaRPr lang="en-PH"/>
          </a:p>
        </p:txBody>
      </p:sp>
    </p:spTree>
    <p:extLst>
      <p:ext uri="{BB962C8B-B14F-4D97-AF65-F5344CB8AC3E}">
        <p14:creationId xmlns:p14="http://schemas.microsoft.com/office/powerpoint/2010/main" val="68445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43F3-66BC-31D2-6373-62C9DA3120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89902-92B2-0A07-E784-8649BDC55B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318510-03F6-0A44-C2F5-8F473DEFCA3D}"/>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EC8EBE7D-DFD7-7C8F-9E4A-F8E540D03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A1B49-5729-3CBC-336D-30AB6B5EAB3D}"/>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259236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73B2-60D4-8CB7-C9A7-622A4E689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BF58C7-9BBD-6A88-2D77-F3A9D6B0E8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7316A-2A4E-9934-E418-8E2833A25545}"/>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761EEA89-7CC0-10F5-678E-BEF667609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4B3D4-1BBC-5A6D-99D7-AD787C7617FF}"/>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499524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801303-3D1F-666A-9618-BABABDD107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47CC1-9815-4509-5CDD-B170BC436E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2BC3B-8C38-8366-1D05-F8E2210063F4}"/>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1D44DF92-A73C-B7C4-E286-2ABEBEDA0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331C3-D5F2-479E-A6C8-0C9BF8616A0E}"/>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110251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92F1-36B2-3149-9F13-56A33F2A3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A2854-5DAE-5102-55CE-29497B70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73B5F-5F0F-678F-D68D-907F670FE70F}"/>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3BAB0E5F-5185-8029-11DB-B6E32008A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C1664-7B59-431B-F32E-B4F0850BDA1B}"/>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74480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366A-1E96-6AD4-905C-7CACACFCA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58CBBB-AF94-2DDF-BC4D-F5977B1D5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1858D9-FC31-C54E-2C0F-D2D4BBC36C47}"/>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6462ABAA-AC26-59A9-7D65-086B581F9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DC420-7D8F-CF83-C70E-F4B066EB91A5}"/>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135787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7DA0-5F1A-6CD8-56B6-4DA50C8EAF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CE16B-5F43-D5B1-C663-77C161A9C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191BE1-5B34-839C-4796-94D26F6DBA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5D7C4-4D38-9793-7036-38E1274CD4FA}"/>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6" name="Footer Placeholder 5">
            <a:extLst>
              <a:ext uri="{FF2B5EF4-FFF2-40B4-BE49-F238E27FC236}">
                <a16:creationId xmlns:a16="http://schemas.microsoft.com/office/drawing/2014/main" id="{CD273BF6-F9CD-0649-C749-72D92311A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2C950-5BAD-3F31-5FF4-810C1187C560}"/>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317667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5B74-3517-5A06-9033-8B2FC0B53E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721D1-9491-78D4-BEB1-94158580C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2E6000-A327-7DEE-6FD1-54AC0F1B59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DD8E9-C71F-4E9F-8504-E4B2E623F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1C865-7714-3078-5105-E077236FD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79911-B8F0-62F1-5444-0343EB1FD1C9}"/>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8" name="Footer Placeholder 7">
            <a:extLst>
              <a:ext uri="{FF2B5EF4-FFF2-40B4-BE49-F238E27FC236}">
                <a16:creationId xmlns:a16="http://schemas.microsoft.com/office/drawing/2014/main" id="{83B6E865-A702-A04C-7E35-0F3AF888DD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91B6E4-FC85-793F-C9BB-FF33EEABFA01}"/>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61640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E26D-9DC0-6456-C5FD-930018D31B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25613-D19B-ADCC-16CC-331E17C9575A}"/>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4" name="Footer Placeholder 3">
            <a:extLst>
              <a:ext uri="{FF2B5EF4-FFF2-40B4-BE49-F238E27FC236}">
                <a16:creationId xmlns:a16="http://schemas.microsoft.com/office/drawing/2014/main" id="{97B5424F-0DB4-DBC9-70B2-D177198C0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528E67-AE94-5AE4-662F-318AB072A629}"/>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111685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071E2-CF6F-9259-2253-8A859083B670}"/>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3" name="Footer Placeholder 2">
            <a:extLst>
              <a:ext uri="{FF2B5EF4-FFF2-40B4-BE49-F238E27FC236}">
                <a16:creationId xmlns:a16="http://schemas.microsoft.com/office/drawing/2014/main" id="{49D9DAE3-8059-F4FF-A1A4-ECAD508AC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3E70D-A02B-CD30-36F2-7EBB98682F0E}"/>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131217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7896-D979-19B9-F758-3371663A8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12D9A-E16D-67D2-8DDF-8BB4FF96C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BFBC3-3670-9B2A-589C-6E6D4A552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BE4FD-353A-12E9-87F7-1B2AF4F80828}"/>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6" name="Footer Placeholder 5">
            <a:extLst>
              <a:ext uri="{FF2B5EF4-FFF2-40B4-BE49-F238E27FC236}">
                <a16:creationId xmlns:a16="http://schemas.microsoft.com/office/drawing/2014/main" id="{43171E98-3B93-6E6B-2B4A-FBB14E4D5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64F9A-14E8-B225-13BE-C4807DB56161}"/>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347092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F5FF-2E25-CC22-5DCA-6C11085D5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DD4393-7474-8D42-C2EA-C6478590F5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1E3424-D727-05E7-7ED0-FEEFA125F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E1E5F-91C5-17D3-29E8-6001D758392F}"/>
              </a:ext>
            </a:extLst>
          </p:cNvPr>
          <p:cNvSpPr>
            <a:spLocks noGrp="1"/>
          </p:cNvSpPr>
          <p:nvPr>
            <p:ph type="dt" sz="half" idx="10"/>
          </p:nvPr>
        </p:nvSpPr>
        <p:spPr/>
        <p:txBody>
          <a:bodyPr/>
          <a:lstStyle/>
          <a:p>
            <a:fld id="{494BC3AE-015B-6C4E-852F-85AC5E150817}" type="datetimeFigureOut">
              <a:rPr lang="en-US" smtClean="0"/>
              <a:t>5/28/2024</a:t>
            </a:fld>
            <a:endParaRPr lang="en-US"/>
          </a:p>
        </p:txBody>
      </p:sp>
      <p:sp>
        <p:nvSpPr>
          <p:cNvPr id="6" name="Footer Placeholder 5">
            <a:extLst>
              <a:ext uri="{FF2B5EF4-FFF2-40B4-BE49-F238E27FC236}">
                <a16:creationId xmlns:a16="http://schemas.microsoft.com/office/drawing/2014/main" id="{5B76B2D2-FF9A-25F6-F44C-134741A1D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29A3E-DF10-5523-1605-E94C0D461DAE}"/>
              </a:ext>
            </a:extLst>
          </p:cNvPr>
          <p:cNvSpPr>
            <a:spLocks noGrp="1"/>
          </p:cNvSpPr>
          <p:nvPr>
            <p:ph type="sldNum" sz="quarter" idx="12"/>
          </p:nvPr>
        </p:nvSpPr>
        <p:spPr/>
        <p:txBody>
          <a:bodyPr/>
          <a:lstStyle/>
          <a:p>
            <a:fld id="{B7BA6A9E-495F-4A46-A173-491154257AC9}" type="slidenum">
              <a:rPr lang="en-US" smtClean="0"/>
              <a:t>‹#›</a:t>
            </a:fld>
            <a:endParaRPr lang="en-US"/>
          </a:p>
        </p:txBody>
      </p:sp>
    </p:spTree>
    <p:extLst>
      <p:ext uri="{BB962C8B-B14F-4D97-AF65-F5344CB8AC3E}">
        <p14:creationId xmlns:p14="http://schemas.microsoft.com/office/powerpoint/2010/main" val="161091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418094-38AB-BFA6-41DD-54B5EC91A0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FD5A3-9829-0B5C-5C7E-BF57C402F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6B03A-138C-B1F8-7655-CE0E7F43E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BC3AE-015B-6C4E-852F-85AC5E150817}" type="datetimeFigureOut">
              <a:rPr lang="en-US" smtClean="0"/>
              <a:t>5/28/2024</a:t>
            </a:fld>
            <a:endParaRPr lang="en-US"/>
          </a:p>
        </p:txBody>
      </p:sp>
      <p:sp>
        <p:nvSpPr>
          <p:cNvPr id="5" name="Footer Placeholder 4">
            <a:extLst>
              <a:ext uri="{FF2B5EF4-FFF2-40B4-BE49-F238E27FC236}">
                <a16:creationId xmlns:a16="http://schemas.microsoft.com/office/drawing/2014/main" id="{9689AA77-C937-C9E2-A16F-608A4AB62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087C7-420C-2478-4175-5ED52B8D96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A6A9E-495F-4A46-A173-491154257AC9}" type="slidenum">
              <a:rPr lang="en-US" smtClean="0"/>
              <a:t>‹#›</a:t>
            </a:fld>
            <a:endParaRPr lang="en-US"/>
          </a:p>
        </p:txBody>
      </p:sp>
    </p:spTree>
    <p:extLst>
      <p:ext uri="{BB962C8B-B14F-4D97-AF65-F5344CB8AC3E}">
        <p14:creationId xmlns:p14="http://schemas.microsoft.com/office/powerpoint/2010/main" val="428821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9.gif"/><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gif"/><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66B9-F961-22A8-3074-F6846665A0FE}"/>
              </a:ext>
            </a:extLst>
          </p:cNvPr>
          <p:cNvSpPr>
            <a:spLocks noGrp="1"/>
          </p:cNvSpPr>
          <p:nvPr>
            <p:ph type="ctrTitle"/>
          </p:nvPr>
        </p:nvSpPr>
        <p:spPr/>
        <p:txBody>
          <a:bodyPr/>
          <a:lstStyle/>
          <a:p>
            <a:r>
              <a:rPr lang="en-US" b="1" u="sng" dirty="0">
                <a:latin typeface="+mn-lt"/>
              </a:rPr>
              <a:t>PARASITOLOGY MODULE</a:t>
            </a:r>
          </a:p>
        </p:txBody>
      </p:sp>
      <p:sp>
        <p:nvSpPr>
          <p:cNvPr id="3" name="Subtitle 2">
            <a:extLst>
              <a:ext uri="{FF2B5EF4-FFF2-40B4-BE49-F238E27FC236}">
                <a16:creationId xmlns:a16="http://schemas.microsoft.com/office/drawing/2014/main" id="{2B2F5D74-E12D-24BF-22B8-98069A2404B8}"/>
              </a:ext>
            </a:extLst>
          </p:cNvPr>
          <p:cNvSpPr>
            <a:spLocks noGrp="1"/>
          </p:cNvSpPr>
          <p:nvPr>
            <p:ph type="subTitle" idx="1"/>
          </p:nvPr>
        </p:nvSpPr>
        <p:spPr/>
        <p:txBody>
          <a:bodyPr>
            <a:normAutofit lnSpcReduction="10000"/>
          </a:bodyPr>
          <a:lstStyle/>
          <a:p>
            <a:r>
              <a:rPr lang="en-US" sz="3200" dirty="0"/>
              <a:t>Intestinal and Luminal Flagellates</a:t>
            </a:r>
          </a:p>
          <a:p>
            <a:r>
              <a:rPr lang="en-US" sz="3200" dirty="0"/>
              <a:t>Coccidia</a:t>
            </a:r>
          </a:p>
          <a:p>
            <a:r>
              <a:rPr lang="en-US" sz="3200" dirty="0"/>
              <a:t>Parasitic Trypanosomes</a:t>
            </a:r>
          </a:p>
        </p:txBody>
      </p:sp>
      <p:pic>
        <p:nvPicPr>
          <p:cNvPr id="4" name="Project - 6_28_22, 8.11 AM" descr="Project - 6_28_22, 8.11 AM">
            <a:hlinkClick r:id="" action="ppaction://media"/>
            <a:extLst>
              <a:ext uri="{FF2B5EF4-FFF2-40B4-BE49-F238E27FC236}">
                <a16:creationId xmlns:a16="http://schemas.microsoft.com/office/drawing/2014/main" id="{24926A55-6664-3E44-82B0-4FEDAF02D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6523" y="5452086"/>
            <a:ext cx="812800" cy="812800"/>
          </a:xfrm>
          <a:prstGeom prst="rect">
            <a:avLst/>
          </a:prstGeom>
        </p:spPr>
      </p:pic>
    </p:spTree>
    <p:extLst>
      <p:ext uri="{BB962C8B-B14F-4D97-AF65-F5344CB8AC3E}">
        <p14:creationId xmlns:p14="http://schemas.microsoft.com/office/powerpoint/2010/main" val="111833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9C25-D84F-A72C-51B5-4F36E8704CD6}"/>
              </a:ext>
            </a:extLst>
          </p:cNvPr>
          <p:cNvSpPr>
            <a:spLocks noGrp="1"/>
          </p:cNvSpPr>
          <p:nvPr>
            <p:ph type="title"/>
          </p:nvPr>
        </p:nvSpPr>
        <p:spPr>
          <a:xfrm>
            <a:off x="838200" y="90805"/>
            <a:ext cx="10515600" cy="1325563"/>
          </a:xfrm>
        </p:spPr>
        <p:txBody>
          <a:bodyPr/>
          <a:lstStyle/>
          <a:p>
            <a:r>
              <a:rPr lang="en-PH" b="1" dirty="0">
                <a:latin typeface="+mn-lt"/>
              </a:rPr>
              <a:t>EPIDEMIOLOGY</a:t>
            </a:r>
          </a:p>
        </p:txBody>
      </p:sp>
      <p:sp>
        <p:nvSpPr>
          <p:cNvPr id="3" name="Content Placeholder 2">
            <a:extLst>
              <a:ext uri="{FF2B5EF4-FFF2-40B4-BE49-F238E27FC236}">
                <a16:creationId xmlns:a16="http://schemas.microsoft.com/office/drawing/2014/main" id="{6C779FFF-2FE3-D83C-5A4E-DB936D414A79}"/>
              </a:ext>
            </a:extLst>
          </p:cNvPr>
          <p:cNvSpPr>
            <a:spLocks noGrp="1"/>
          </p:cNvSpPr>
          <p:nvPr>
            <p:ph idx="1"/>
          </p:nvPr>
        </p:nvSpPr>
        <p:spPr>
          <a:xfrm>
            <a:off x="838200" y="1295401"/>
            <a:ext cx="10515600" cy="4881562"/>
          </a:xfrm>
        </p:spPr>
        <p:txBody>
          <a:bodyPr>
            <a:noAutofit/>
          </a:bodyPr>
          <a:lstStyle/>
          <a:p>
            <a:r>
              <a:rPr lang="en-PH" sz="3200" dirty="0"/>
              <a:t>Prevalence in the Philippines is 1.6-22%</a:t>
            </a:r>
          </a:p>
          <a:p>
            <a:r>
              <a:rPr lang="en-PH" sz="3200" dirty="0"/>
              <a:t>Natural acquisition occurs through </a:t>
            </a:r>
            <a:r>
              <a:rPr lang="en-PH" sz="3200" dirty="0" err="1"/>
              <a:t>feco</a:t>
            </a:r>
            <a:r>
              <a:rPr lang="en-PH" sz="3200" dirty="0"/>
              <a:t>-oral ingestion of cysts through contaminated water, food, or person-to-person transmission</a:t>
            </a:r>
          </a:p>
          <a:p>
            <a:r>
              <a:rPr lang="en-PH" sz="3200" dirty="0"/>
              <a:t>Oral-anal sexual contact among men who have sex with men may increase the risk of infection</a:t>
            </a:r>
          </a:p>
          <a:p>
            <a:r>
              <a:rPr lang="en-PH" sz="3200" dirty="0"/>
              <a:t>Also identified most frequently in returning travelers and immigrants diagnosed with infectious gastrointestinal disease</a:t>
            </a:r>
          </a:p>
          <a:p>
            <a:pPr lvl="1"/>
            <a:r>
              <a:rPr lang="en-PH" sz="3200" dirty="0"/>
              <a:t>Travel to Indian subcontinent was the highest-risk destination</a:t>
            </a:r>
          </a:p>
          <a:p>
            <a:pPr marL="457200" lvl="1" indent="0">
              <a:buNone/>
            </a:pPr>
            <a:endParaRPr lang="en-PH" sz="3200" dirty="0"/>
          </a:p>
        </p:txBody>
      </p:sp>
      <p:pic>
        <p:nvPicPr>
          <p:cNvPr id="4" name="Project - 6_29_22, 3.00 AM" descr="Project - 6_29_22, 3.00 AM">
            <a:hlinkClick r:id="" action="ppaction://media"/>
            <a:extLst>
              <a:ext uri="{FF2B5EF4-FFF2-40B4-BE49-F238E27FC236}">
                <a16:creationId xmlns:a16="http://schemas.microsoft.com/office/drawing/2014/main" id="{5FFA7639-51A0-044E-88DC-D6C0D3B7F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1323" y="5770563"/>
            <a:ext cx="812800" cy="812800"/>
          </a:xfrm>
          <a:prstGeom prst="rect">
            <a:avLst/>
          </a:prstGeom>
        </p:spPr>
      </p:pic>
    </p:spTree>
    <p:extLst>
      <p:ext uri="{BB962C8B-B14F-4D97-AF65-F5344CB8AC3E}">
        <p14:creationId xmlns:p14="http://schemas.microsoft.com/office/powerpoint/2010/main" val="313158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5736-73D2-F6B9-F465-ACD55684C2AD}"/>
              </a:ext>
            </a:extLst>
          </p:cNvPr>
          <p:cNvSpPr>
            <a:spLocks noGrp="1"/>
          </p:cNvSpPr>
          <p:nvPr>
            <p:ph type="title"/>
          </p:nvPr>
        </p:nvSpPr>
        <p:spPr/>
        <p:txBody>
          <a:bodyPr/>
          <a:lstStyle/>
          <a:p>
            <a:r>
              <a:rPr lang="en-PH" b="1" dirty="0">
                <a:latin typeface="+mn-lt"/>
              </a:rPr>
              <a:t>PATHOGENESIS AND IMMUNE RESPONSE</a:t>
            </a:r>
          </a:p>
        </p:txBody>
      </p:sp>
      <p:sp>
        <p:nvSpPr>
          <p:cNvPr id="3" name="Content Placeholder 2">
            <a:extLst>
              <a:ext uri="{FF2B5EF4-FFF2-40B4-BE49-F238E27FC236}">
                <a16:creationId xmlns:a16="http://schemas.microsoft.com/office/drawing/2014/main" id="{48643A19-D050-143C-2E8E-C80885773AE2}"/>
              </a:ext>
            </a:extLst>
          </p:cNvPr>
          <p:cNvSpPr>
            <a:spLocks noGrp="1"/>
          </p:cNvSpPr>
          <p:nvPr>
            <p:ph idx="1"/>
          </p:nvPr>
        </p:nvSpPr>
        <p:spPr/>
        <p:txBody>
          <a:bodyPr>
            <a:normAutofit/>
          </a:bodyPr>
          <a:lstStyle/>
          <a:p>
            <a:r>
              <a:rPr lang="en-US" sz="3200" dirty="0"/>
              <a:t>Oral ingestion of as few as 10-25 cysts</a:t>
            </a:r>
          </a:p>
          <a:p>
            <a:r>
              <a:rPr lang="en-US" sz="3200" dirty="0"/>
              <a:t>Excystation</a:t>
            </a:r>
          </a:p>
          <a:p>
            <a:r>
              <a:rPr lang="en-US" sz="3200" dirty="0"/>
              <a:t>Trophozoites adhere to brush border of epithelium and multiply in the upper small bowel. </a:t>
            </a:r>
          </a:p>
          <a:p>
            <a:r>
              <a:rPr lang="en-US" sz="3200" dirty="0"/>
              <a:t>Postulated mechanisms of trophozoite pathogenesis in S.I. – mucosal invasion, elaboration of enterotoxin, disruption of intestinal epithelial brush border and function</a:t>
            </a:r>
          </a:p>
          <a:p>
            <a:endParaRPr lang="en-PH" sz="3200" dirty="0"/>
          </a:p>
        </p:txBody>
      </p:sp>
      <p:pic>
        <p:nvPicPr>
          <p:cNvPr id="4" name="Project - 6_29_22, 3.02 AM" descr="Project - 6_29_22, 3.02 AM">
            <a:hlinkClick r:id="" action="ppaction://media"/>
            <a:extLst>
              <a:ext uri="{FF2B5EF4-FFF2-40B4-BE49-F238E27FC236}">
                <a16:creationId xmlns:a16="http://schemas.microsoft.com/office/drawing/2014/main" id="{75DFAD7C-F076-1C4E-A19A-664C24516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680075"/>
            <a:ext cx="812800" cy="812800"/>
          </a:xfrm>
          <a:prstGeom prst="rect">
            <a:avLst/>
          </a:prstGeom>
        </p:spPr>
      </p:pic>
    </p:spTree>
    <p:extLst>
      <p:ext uri="{BB962C8B-B14F-4D97-AF65-F5344CB8AC3E}">
        <p14:creationId xmlns:p14="http://schemas.microsoft.com/office/powerpoint/2010/main" val="359029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7CF9-06B0-89F3-739D-45983126D8C3}"/>
              </a:ext>
            </a:extLst>
          </p:cNvPr>
          <p:cNvSpPr>
            <a:spLocks noGrp="1"/>
          </p:cNvSpPr>
          <p:nvPr>
            <p:ph type="title"/>
          </p:nvPr>
        </p:nvSpPr>
        <p:spPr/>
        <p:txBody>
          <a:bodyPr/>
          <a:lstStyle/>
          <a:p>
            <a:r>
              <a:rPr lang="en-US" b="1" dirty="0">
                <a:latin typeface="+mn-lt"/>
              </a:rPr>
              <a:t>CLINICAL MANIFESTATION</a:t>
            </a:r>
            <a:endParaRPr lang="en-PH" b="1" dirty="0">
              <a:latin typeface="+mn-lt"/>
            </a:endParaRPr>
          </a:p>
        </p:txBody>
      </p:sp>
      <p:sp>
        <p:nvSpPr>
          <p:cNvPr id="3" name="Content Placeholder 2">
            <a:extLst>
              <a:ext uri="{FF2B5EF4-FFF2-40B4-BE49-F238E27FC236}">
                <a16:creationId xmlns:a16="http://schemas.microsoft.com/office/drawing/2014/main" id="{F285BFEA-388A-4450-796E-D6D349D7BED5}"/>
              </a:ext>
            </a:extLst>
          </p:cNvPr>
          <p:cNvSpPr>
            <a:spLocks noGrp="1"/>
          </p:cNvSpPr>
          <p:nvPr>
            <p:ph sz="half" idx="1"/>
          </p:nvPr>
        </p:nvSpPr>
        <p:spPr>
          <a:xfrm>
            <a:off x="838200" y="1690688"/>
            <a:ext cx="6522720" cy="4802187"/>
          </a:xfrm>
        </p:spPr>
        <p:txBody>
          <a:bodyPr>
            <a:noAutofit/>
          </a:bodyPr>
          <a:lstStyle/>
          <a:p>
            <a:r>
              <a:rPr lang="en-US" sz="3200" dirty="0"/>
              <a:t>Incubation period: 1-2 weeks</a:t>
            </a:r>
          </a:p>
          <a:p>
            <a:r>
              <a:rPr lang="en-US" sz="3200" dirty="0"/>
              <a:t>Symptomatic giardiasis: diarrhea, abdominal cramps, bloating, flatulence</a:t>
            </a:r>
            <a:r>
              <a:rPr lang="en-PH" sz="3200" dirty="0"/>
              <a:t>, malaise, anorexia. </a:t>
            </a:r>
          </a:p>
          <a:p>
            <a:pPr lvl="1"/>
            <a:r>
              <a:rPr lang="en-PH" sz="3200" dirty="0"/>
              <a:t>Fever and tenesmus are rare</a:t>
            </a:r>
          </a:p>
          <a:p>
            <a:pPr lvl="1"/>
            <a:r>
              <a:rPr lang="en-PH" sz="3200" dirty="0"/>
              <a:t>Stools may be profuse and watery initially then become small in volume, greasy and foul-smelling</a:t>
            </a:r>
          </a:p>
          <a:p>
            <a:pPr lvl="1"/>
            <a:r>
              <a:rPr lang="en-PH" sz="3200" dirty="0"/>
              <a:t>Gross blood, pus, mucus, and WBCs are absent</a:t>
            </a:r>
          </a:p>
        </p:txBody>
      </p:sp>
      <p:pic>
        <p:nvPicPr>
          <p:cNvPr id="5" name="Picture 4">
            <a:extLst>
              <a:ext uri="{FF2B5EF4-FFF2-40B4-BE49-F238E27FC236}">
                <a16:creationId xmlns:a16="http://schemas.microsoft.com/office/drawing/2014/main" id="{DE06DE06-66F1-3C4A-F0A6-707C06C4B4EA}"/>
              </a:ext>
            </a:extLst>
          </p:cNvPr>
          <p:cNvPicPr>
            <a:picLocks noChangeAspect="1"/>
          </p:cNvPicPr>
          <p:nvPr/>
        </p:nvPicPr>
        <p:blipFill>
          <a:blip r:embed="rId5"/>
          <a:stretch>
            <a:fillRect/>
          </a:stretch>
        </p:blipFill>
        <p:spPr>
          <a:xfrm>
            <a:off x="7249340" y="1690687"/>
            <a:ext cx="4627107" cy="4110037"/>
          </a:xfrm>
          <a:prstGeom prst="rect">
            <a:avLst/>
          </a:prstGeom>
        </p:spPr>
      </p:pic>
      <p:sp>
        <p:nvSpPr>
          <p:cNvPr id="6" name="Rectangle 5">
            <a:extLst>
              <a:ext uri="{FF2B5EF4-FFF2-40B4-BE49-F238E27FC236}">
                <a16:creationId xmlns:a16="http://schemas.microsoft.com/office/drawing/2014/main" id="{3AE62BB4-A93D-3AA0-D705-7AD5EC413897}"/>
              </a:ext>
            </a:extLst>
          </p:cNvPr>
          <p:cNvSpPr/>
          <p:nvPr/>
        </p:nvSpPr>
        <p:spPr>
          <a:xfrm>
            <a:off x="7770170" y="5800724"/>
            <a:ext cx="4106277" cy="400110"/>
          </a:xfrm>
          <a:prstGeom prst="rect">
            <a:avLst/>
          </a:prstGeom>
        </p:spPr>
        <p:txBody>
          <a:bodyPr wrap="square">
            <a:spAutoFit/>
          </a:bodyPr>
          <a:lstStyle/>
          <a:p>
            <a:pPr algn="r"/>
            <a:r>
              <a:rPr lang="en-US" sz="1000" dirty="0">
                <a:latin typeface="Calibri" panose="020F0502020204030204" pitchFamily="34" charset="0"/>
                <a:cs typeface="Calibri" panose="020F0502020204030204" pitchFamily="34" charset="0"/>
              </a:rPr>
              <a:t>Source: Mandell, Douglas &amp; Bennett’s Principles and Practice of Infectious Diseases 9</a:t>
            </a:r>
            <a:r>
              <a:rPr lang="en-US" sz="1000" baseline="30000" dirty="0">
                <a:latin typeface="Calibri" panose="020F0502020204030204" pitchFamily="34" charset="0"/>
                <a:cs typeface="Calibri" panose="020F0502020204030204" pitchFamily="34" charset="0"/>
              </a:rPr>
              <a:t>th</a:t>
            </a:r>
            <a:r>
              <a:rPr lang="en-US" sz="1000" dirty="0">
                <a:latin typeface="Calibri" panose="020F0502020204030204" pitchFamily="34" charset="0"/>
                <a:cs typeface="Calibri" panose="020F0502020204030204" pitchFamily="34" charset="0"/>
              </a:rPr>
              <a:t> Edition</a:t>
            </a:r>
          </a:p>
        </p:txBody>
      </p:sp>
      <p:pic>
        <p:nvPicPr>
          <p:cNvPr id="7" name="Project - 6_29_22, 3.05 AM" descr="Project - 6_29_22, 3.05 AM">
            <a:hlinkClick r:id="" action="ppaction://media"/>
            <a:extLst>
              <a:ext uri="{FF2B5EF4-FFF2-40B4-BE49-F238E27FC236}">
                <a16:creationId xmlns:a16="http://schemas.microsoft.com/office/drawing/2014/main" id="{ECE4CC81-986D-A743-A78B-A7093D2A21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7400" y="285507"/>
            <a:ext cx="812800" cy="812800"/>
          </a:xfrm>
          <a:prstGeom prst="rect">
            <a:avLst/>
          </a:prstGeom>
        </p:spPr>
      </p:pic>
    </p:spTree>
    <p:extLst>
      <p:ext uri="{BB962C8B-B14F-4D97-AF65-F5344CB8AC3E}">
        <p14:creationId xmlns:p14="http://schemas.microsoft.com/office/powerpoint/2010/main" val="280918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125561-FE4F-09CA-C2EF-5A568D40B715}"/>
              </a:ext>
            </a:extLst>
          </p:cNvPr>
          <p:cNvSpPr>
            <a:spLocks noGrp="1"/>
          </p:cNvSpPr>
          <p:nvPr>
            <p:ph type="title"/>
          </p:nvPr>
        </p:nvSpPr>
        <p:spPr/>
        <p:txBody>
          <a:bodyPr/>
          <a:lstStyle/>
          <a:p>
            <a:r>
              <a:rPr lang="en-US" b="1" dirty="0">
                <a:latin typeface="+mn-lt"/>
              </a:rPr>
              <a:t>CLINICAL MANIFESTATION</a:t>
            </a:r>
            <a:endParaRPr lang="en-PH" b="1" dirty="0">
              <a:latin typeface="+mn-lt"/>
            </a:endParaRPr>
          </a:p>
        </p:txBody>
      </p:sp>
      <p:sp>
        <p:nvSpPr>
          <p:cNvPr id="6" name="Content Placeholder 5">
            <a:extLst>
              <a:ext uri="{FF2B5EF4-FFF2-40B4-BE49-F238E27FC236}">
                <a16:creationId xmlns:a16="http://schemas.microsoft.com/office/drawing/2014/main" id="{67D65B3A-BD21-FE01-BDA6-EFB9700DA41D}"/>
              </a:ext>
            </a:extLst>
          </p:cNvPr>
          <p:cNvSpPr>
            <a:spLocks noGrp="1"/>
          </p:cNvSpPr>
          <p:nvPr>
            <p:ph idx="1"/>
          </p:nvPr>
        </p:nvSpPr>
        <p:spPr/>
        <p:txBody>
          <a:bodyPr>
            <a:normAutofit/>
          </a:bodyPr>
          <a:lstStyle/>
          <a:p>
            <a:pPr marL="228600" lvl="1"/>
            <a:r>
              <a:rPr lang="en-PH" sz="3200" dirty="0"/>
              <a:t>Important distinguishing feature: prolonged duration of diarrhea, commonly intermittent with waxing and waning symptoms over months</a:t>
            </a:r>
          </a:p>
          <a:p>
            <a:pPr marL="0" lvl="1" indent="0">
              <a:buNone/>
            </a:pPr>
            <a:endParaRPr lang="en-PH" sz="3200" dirty="0"/>
          </a:p>
          <a:p>
            <a:pPr marL="228600" lvl="1"/>
            <a:r>
              <a:rPr lang="en-US" sz="3200" dirty="0"/>
              <a:t>Malabsorption of  Vit A, B12, protein, xylose, iron</a:t>
            </a:r>
          </a:p>
          <a:p>
            <a:pPr marL="0" indent="0">
              <a:buNone/>
            </a:pPr>
            <a:endParaRPr lang="en-PH" sz="3200" dirty="0"/>
          </a:p>
        </p:txBody>
      </p:sp>
      <p:pic>
        <p:nvPicPr>
          <p:cNvPr id="3" name="Project - 6_29_22, 3.06 AM" descr="Project - 6_29_22, 3.06 AM">
            <a:hlinkClick r:id="" action="ppaction://media"/>
            <a:extLst>
              <a:ext uri="{FF2B5EF4-FFF2-40B4-BE49-F238E27FC236}">
                <a16:creationId xmlns:a16="http://schemas.microsoft.com/office/drawing/2014/main" id="{E7D34ACA-7981-F44F-B581-5CCDEE3F3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14828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15F9-57A2-D4EE-CDC5-DA0FFB02AC83}"/>
              </a:ext>
            </a:extLst>
          </p:cNvPr>
          <p:cNvSpPr>
            <a:spLocks noGrp="1"/>
          </p:cNvSpPr>
          <p:nvPr>
            <p:ph type="title"/>
          </p:nvPr>
        </p:nvSpPr>
        <p:spPr/>
        <p:txBody>
          <a:bodyPr/>
          <a:lstStyle/>
          <a:p>
            <a:r>
              <a:rPr lang="en-PH" b="1" dirty="0">
                <a:latin typeface="+mn-lt"/>
              </a:rPr>
              <a:t>CLINICAL MANIFESTATION</a:t>
            </a:r>
          </a:p>
        </p:txBody>
      </p:sp>
      <p:sp>
        <p:nvSpPr>
          <p:cNvPr id="3" name="Content Placeholder 2">
            <a:extLst>
              <a:ext uri="{FF2B5EF4-FFF2-40B4-BE49-F238E27FC236}">
                <a16:creationId xmlns:a16="http://schemas.microsoft.com/office/drawing/2014/main" id="{4FBF735D-779B-81D3-F92E-20597EE69043}"/>
              </a:ext>
            </a:extLst>
          </p:cNvPr>
          <p:cNvSpPr>
            <a:spLocks noGrp="1"/>
          </p:cNvSpPr>
          <p:nvPr>
            <p:ph idx="1"/>
          </p:nvPr>
        </p:nvSpPr>
        <p:spPr/>
        <p:txBody>
          <a:bodyPr>
            <a:normAutofit/>
          </a:bodyPr>
          <a:lstStyle/>
          <a:p>
            <a:r>
              <a:rPr lang="en-PH" sz="3200" dirty="0"/>
              <a:t>Lactase is the most common disaccharidase deficiency – may persist for several weeks after treatment</a:t>
            </a:r>
          </a:p>
          <a:p>
            <a:pPr marL="0" indent="0">
              <a:buNone/>
            </a:pPr>
            <a:endParaRPr lang="en-PH" sz="3200" dirty="0"/>
          </a:p>
          <a:p>
            <a:r>
              <a:rPr lang="en-PH" sz="3200" dirty="0"/>
              <a:t>Post-Giardia Irritable Bowel Syndrome – IBS-like symptoms and chronic fatigue for years after primary infection in a nonendemic population</a:t>
            </a:r>
          </a:p>
        </p:txBody>
      </p:sp>
      <p:pic>
        <p:nvPicPr>
          <p:cNvPr id="4" name="Project - 6_29_22, 3.08 AM" descr="Project - 6_29_22, 3.08 AM">
            <a:hlinkClick r:id="" action="ppaction://media"/>
            <a:extLst>
              <a:ext uri="{FF2B5EF4-FFF2-40B4-BE49-F238E27FC236}">
                <a16:creationId xmlns:a16="http://schemas.microsoft.com/office/drawing/2014/main" id="{B68CA1F6-B7DE-6949-B162-7287430C1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211085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DED5-6C4C-BBFF-207D-D9048583E983}"/>
              </a:ext>
            </a:extLst>
          </p:cNvPr>
          <p:cNvSpPr>
            <a:spLocks noGrp="1"/>
          </p:cNvSpPr>
          <p:nvPr>
            <p:ph type="title"/>
          </p:nvPr>
        </p:nvSpPr>
        <p:spPr/>
        <p:txBody>
          <a:bodyPr/>
          <a:lstStyle/>
          <a:p>
            <a:r>
              <a:rPr lang="en-PH" b="1" dirty="0">
                <a:latin typeface="+mn-lt"/>
              </a:rPr>
              <a:t>DIAGNOSIS</a:t>
            </a:r>
          </a:p>
        </p:txBody>
      </p:sp>
      <p:sp>
        <p:nvSpPr>
          <p:cNvPr id="3" name="Content Placeholder 2">
            <a:extLst>
              <a:ext uri="{FF2B5EF4-FFF2-40B4-BE49-F238E27FC236}">
                <a16:creationId xmlns:a16="http://schemas.microsoft.com/office/drawing/2014/main" id="{0A0234D0-89F0-E7C1-60D5-952821D31507}"/>
              </a:ext>
            </a:extLst>
          </p:cNvPr>
          <p:cNvSpPr>
            <a:spLocks noGrp="1"/>
          </p:cNvSpPr>
          <p:nvPr>
            <p:ph idx="1"/>
          </p:nvPr>
        </p:nvSpPr>
        <p:spPr>
          <a:xfrm>
            <a:off x="838200" y="1690688"/>
            <a:ext cx="10515600" cy="4486275"/>
          </a:xfrm>
        </p:spPr>
        <p:txBody>
          <a:bodyPr>
            <a:normAutofit/>
          </a:bodyPr>
          <a:lstStyle/>
          <a:p>
            <a:r>
              <a:rPr lang="en-US" sz="3200" b="1" u="sng" dirty="0"/>
              <a:t>Clinical:</a:t>
            </a:r>
            <a:r>
              <a:rPr lang="en-US" sz="3200" b="1" dirty="0"/>
              <a:t> </a:t>
            </a:r>
            <a:r>
              <a:rPr lang="en-US" sz="3200" dirty="0"/>
              <a:t>prolonged diarrhea with malabsorption or weight loss and with risk factors such as history of travel to an endemic area, ingestion or exposure to untreated water sources, with small children at home who attend daycare centers, or with sexual risk factors</a:t>
            </a:r>
          </a:p>
        </p:txBody>
      </p:sp>
      <p:pic>
        <p:nvPicPr>
          <p:cNvPr id="4" name="Project - 6_29_22, 3.09 AM" descr="Project - 6_29_22, 3.09 AM">
            <a:hlinkClick r:id="" action="ppaction://media"/>
            <a:extLst>
              <a:ext uri="{FF2B5EF4-FFF2-40B4-BE49-F238E27FC236}">
                <a16:creationId xmlns:a16="http://schemas.microsoft.com/office/drawing/2014/main" id="{6DF25A75-87EF-E248-BE1F-BE01AE5FB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3202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FCEB-B241-BC92-D714-D88BFC8B7530}"/>
              </a:ext>
            </a:extLst>
          </p:cNvPr>
          <p:cNvSpPr>
            <a:spLocks noGrp="1"/>
          </p:cNvSpPr>
          <p:nvPr>
            <p:ph type="title"/>
          </p:nvPr>
        </p:nvSpPr>
        <p:spPr/>
        <p:txBody>
          <a:bodyPr/>
          <a:lstStyle/>
          <a:p>
            <a:r>
              <a:rPr lang="en-US" b="1" dirty="0">
                <a:latin typeface="+mn-lt"/>
              </a:rPr>
              <a:t>DIAGNOSIS</a:t>
            </a:r>
            <a:endParaRPr lang="en-PH" b="1" dirty="0">
              <a:latin typeface="+mn-lt"/>
            </a:endParaRPr>
          </a:p>
        </p:txBody>
      </p:sp>
      <p:sp>
        <p:nvSpPr>
          <p:cNvPr id="3" name="Content Placeholder 2">
            <a:extLst>
              <a:ext uri="{FF2B5EF4-FFF2-40B4-BE49-F238E27FC236}">
                <a16:creationId xmlns:a16="http://schemas.microsoft.com/office/drawing/2014/main" id="{7A865476-9914-DEB8-9F2A-A2E3C6648FD2}"/>
              </a:ext>
            </a:extLst>
          </p:cNvPr>
          <p:cNvSpPr>
            <a:spLocks noGrp="1"/>
          </p:cNvSpPr>
          <p:nvPr>
            <p:ph idx="1"/>
          </p:nvPr>
        </p:nvSpPr>
        <p:spPr>
          <a:xfrm>
            <a:off x="838200" y="1402080"/>
            <a:ext cx="10515600" cy="4774883"/>
          </a:xfrm>
        </p:spPr>
        <p:txBody>
          <a:bodyPr>
            <a:noAutofit/>
          </a:bodyPr>
          <a:lstStyle/>
          <a:p>
            <a:r>
              <a:rPr lang="en-US" sz="3200" dirty="0"/>
              <a:t>Diagnostic: </a:t>
            </a:r>
          </a:p>
          <a:p>
            <a:pPr lvl="1"/>
            <a:r>
              <a:rPr lang="en-US" sz="3200" dirty="0"/>
              <a:t>Detection of cyst or trophozoites in feces – sensitivity is dependent on multiple factors</a:t>
            </a:r>
          </a:p>
          <a:p>
            <a:pPr lvl="1"/>
            <a:r>
              <a:rPr lang="en-US" sz="3200" dirty="0"/>
              <a:t>3 stool examinations over multiple days</a:t>
            </a:r>
          </a:p>
          <a:p>
            <a:pPr lvl="1"/>
            <a:r>
              <a:rPr lang="en-US" sz="3200" dirty="0"/>
              <a:t>Others – Giardia antigen in stools (</a:t>
            </a:r>
            <a:r>
              <a:rPr lang="en-US" sz="3200" dirty="0" err="1"/>
              <a:t>sen</a:t>
            </a:r>
            <a:r>
              <a:rPr lang="en-US" sz="3200" dirty="0"/>
              <a:t> 85-90%, </a:t>
            </a:r>
            <a:r>
              <a:rPr lang="en-US" sz="3200" dirty="0" err="1"/>
              <a:t>spe</a:t>
            </a:r>
            <a:r>
              <a:rPr lang="en-US" sz="3200" dirty="0"/>
              <a:t> 90-100%), cyst detection with immunofluorescence</a:t>
            </a:r>
            <a:r>
              <a:rPr lang="en-PH" sz="3200" dirty="0"/>
              <a:t>, PCR-based testing along with array of GI pathogens</a:t>
            </a:r>
          </a:p>
          <a:p>
            <a:pPr lvl="1"/>
            <a:r>
              <a:rPr lang="en-US" sz="3200" dirty="0"/>
              <a:t>Detection of giardia trophozoites in small intestines thru sampling – rarely done</a:t>
            </a:r>
          </a:p>
          <a:p>
            <a:pPr lvl="1"/>
            <a:r>
              <a:rPr lang="en-US" sz="3200" dirty="0"/>
              <a:t>Detection of anti-Giardia antibody is not useful as antibodies may persist from prior infections</a:t>
            </a:r>
          </a:p>
          <a:p>
            <a:endParaRPr lang="en-PH" sz="3200" dirty="0"/>
          </a:p>
        </p:txBody>
      </p:sp>
      <p:pic>
        <p:nvPicPr>
          <p:cNvPr id="4" name="Project - 6_29_22, 3.14 AM" descr="Project - 6_29_22, 3.14 AM">
            <a:hlinkClick r:id="" action="ppaction://media"/>
            <a:extLst>
              <a:ext uri="{FF2B5EF4-FFF2-40B4-BE49-F238E27FC236}">
                <a16:creationId xmlns:a16="http://schemas.microsoft.com/office/drawing/2014/main" id="{FCB8CE97-7D91-C74E-BDB2-BB6401637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15273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CC21-9C88-F912-5898-B3332E70808C}"/>
              </a:ext>
            </a:extLst>
          </p:cNvPr>
          <p:cNvSpPr>
            <a:spLocks noGrp="1"/>
          </p:cNvSpPr>
          <p:nvPr>
            <p:ph type="title"/>
          </p:nvPr>
        </p:nvSpPr>
        <p:spPr/>
        <p:txBody>
          <a:bodyPr/>
          <a:lstStyle/>
          <a:p>
            <a:r>
              <a:rPr lang="en-US" b="1" dirty="0">
                <a:latin typeface="+mn-lt"/>
              </a:rPr>
              <a:t>THERAPY</a:t>
            </a:r>
            <a:endParaRPr lang="en-PH" b="1" dirty="0">
              <a:latin typeface="+mn-lt"/>
            </a:endParaRPr>
          </a:p>
        </p:txBody>
      </p:sp>
      <p:sp>
        <p:nvSpPr>
          <p:cNvPr id="3" name="Content Placeholder 2">
            <a:extLst>
              <a:ext uri="{FF2B5EF4-FFF2-40B4-BE49-F238E27FC236}">
                <a16:creationId xmlns:a16="http://schemas.microsoft.com/office/drawing/2014/main" id="{61537538-88C8-D70C-60C2-08A855A4BFD6}"/>
              </a:ext>
            </a:extLst>
          </p:cNvPr>
          <p:cNvSpPr>
            <a:spLocks noGrp="1"/>
          </p:cNvSpPr>
          <p:nvPr>
            <p:ph sz="half" idx="1"/>
          </p:nvPr>
        </p:nvSpPr>
        <p:spPr>
          <a:xfrm>
            <a:off x="838199" y="1453243"/>
            <a:ext cx="6038045" cy="5039632"/>
          </a:xfrm>
        </p:spPr>
        <p:txBody>
          <a:bodyPr>
            <a:noAutofit/>
          </a:bodyPr>
          <a:lstStyle/>
          <a:p>
            <a:r>
              <a:rPr lang="en-US" sz="3200" dirty="0"/>
              <a:t>Drug of choice: Tinidazole</a:t>
            </a:r>
          </a:p>
          <a:p>
            <a:r>
              <a:rPr lang="en-US" sz="3200" dirty="0"/>
              <a:t>Alternatives: Metronidazole, Albendazole, Quinacrine, Furazolidone</a:t>
            </a:r>
          </a:p>
          <a:p>
            <a:r>
              <a:rPr lang="en-US" sz="3200" dirty="0"/>
              <a:t>For pregnant patients – no recommended therapy</a:t>
            </a:r>
          </a:p>
          <a:p>
            <a:pPr lvl="1"/>
            <a:r>
              <a:rPr lang="en-US" sz="3200" dirty="0"/>
              <a:t>If therapy cannot be avoided, metronidazole, tinidazole and nitazoxanide can be used in the last 2 trimesters of pregnancy</a:t>
            </a:r>
            <a:endParaRPr lang="en-PH" sz="3200" dirty="0"/>
          </a:p>
          <a:p>
            <a:endParaRPr lang="en-US" sz="3200" dirty="0"/>
          </a:p>
        </p:txBody>
      </p:sp>
      <p:pic>
        <p:nvPicPr>
          <p:cNvPr id="5" name="Picture 4">
            <a:extLst>
              <a:ext uri="{FF2B5EF4-FFF2-40B4-BE49-F238E27FC236}">
                <a16:creationId xmlns:a16="http://schemas.microsoft.com/office/drawing/2014/main" id="{BD99F978-01C1-7C01-4D6B-E2862FE3304A}"/>
              </a:ext>
            </a:extLst>
          </p:cNvPr>
          <p:cNvPicPr>
            <a:picLocks noChangeAspect="1"/>
          </p:cNvPicPr>
          <p:nvPr/>
        </p:nvPicPr>
        <p:blipFill>
          <a:blip r:embed="rId5"/>
          <a:stretch>
            <a:fillRect/>
          </a:stretch>
        </p:blipFill>
        <p:spPr>
          <a:xfrm>
            <a:off x="6719081" y="742938"/>
            <a:ext cx="5069034" cy="5621348"/>
          </a:xfrm>
          <a:prstGeom prst="rect">
            <a:avLst/>
          </a:prstGeom>
        </p:spPr>
      </p:pic>
      <p:sp>
        <p:nvSpPr>
          <p:cNvPr id="6" name="Rectangle 5">
            <a:extLst>
              <a:ext uri="{FF2B5EF4-FFF2-40B4-BE49-F238E27FC236}">
                <a16:creationId xmlns:a16="http://schemas.microsoft.com/office/drawing/2014/main" id="{78562D9E-C96B-BD20-052A-11AA4B9D2710}"/>
              </a:ext>
            </a:extLst>
          </p:cNvPr>
          <p:cNvSpPr/>
          <p:nvPr/>
        </p:nvSpPr>
        <p:spPr>
          <a:xfrm>
            <a:off x="6305475" y="6378574"/>
            <a:ext cx="5482640" cy="246221"/>
          </a:xfrm>
          <a:prstGeom prst="rect">
            <a:avLst/>
          </a:prstGeom>
        </p:spPr>
        <p:txBody>
          <a:bodyPr wrap="square">
            <a:spAutoFit/>
          </a:bodyPr>
          <a:lstStyle/>
          <a:p>
            <a:pPr algn="r"/>
            <a:r>
              <a:rPr lang="en-US" sz="1000" dirty="0">
                <a:latin typeface="Calibri" panose="020F0502020204030204" pitchFamily="34" charset="0"/>
                <a:cs typeface="Calibri" panose="020F0502020204030204" pitchFamily="34" charset="0"/>
              </a:rPr>
              <a:t>Source: Mandell, Douglas &amp; Bennett’s Principles and Practice of Infectious Diseases 9</a:t>
            </a:r>
            <a:r>
              <a:rPr lang="en-US" sz="1000" baseline="30000" dirty="0">
                <a:latin typeface="Calibri" panose="020F0502020204030204" pitchFamily="34" charset="0"/>
                <a:cs typeface="Calibri" panose="020F0502020204030204" pitchFamily="34" charset="0"/>
              </a:rPr>
              <a:t>th</a:t>
            </a:r>
            <a:r>
              <a:rPr lang="en-US" sz="1000" dirty="0">
                <a:latin typeface="Calibri" panose="020F0502020204030204" pitchFamily="34" charset="0"/>
                <a:cs typeface="Calibri" panose="020F0502020204030204" pitchFamily="34" charset="0"/>
              </a:rPr>
              <a:t> Edition</a:t>
            </a:r>
          </a:p>
        </p:txBody>
      </p:sp>
      <p:pic>
        <p:nvPicPr>
          <p:cNvPr id="4" name="Project - 6_29_22, 3.17 AM" descr="Project - 6_29_22, 3.17 AM">
            <a:hlinkClick r:id="" action="ppaction://media"/>
            <a:extLst>
              <a:ext uri="{FF2B5EF4-FFF2-40B4-BE49-F238E27FC236}">
                <a16:creationId xmlns:a16="http://schemas.microsoft.com/office/drawing/2014/main" id="{D6F8747D-AA09-864A-AA0C-7091FDB66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4558" y="0"/>
            <a:ext cx="812800" cy="812800"/>
          </a:xfrm>
          <a:prstGeom prst="rect">
            <a:avLst/>
          </a:prstGeom>
        </p:spPr>
      </p:pic>
    </p:spTree>
    <p:extLst>
      <p:ext uri="{BB962C8B-B14F-4D97-AF65-F5344CB8AC3E}">
        <p14:creationId xmlns:p14="http://schemas.microsoft.com/office/powerpoint/2010/main" val="226542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B213-DA75-20C0-75BE-5C8D6A6AA59B}"/>
              </a:ext>
            </a:extLst>
          </p:cNvPr>
          <p:cNvSpPr>
            <a:spLocks noGrp="1"/>
          </p:cNvSpPr>
          <p:nvPr>
            <p:ph type="title"/>
          </p:nvPr>
        </p:nvSpPr>
        <p:spPr/>
        <p:txBody>
          <a:bodyPr/>
          <a:lstStyle/>
          <a:p>
            <a:r>
              <a:rPr lang="en-PH" b="1" dirty="0">
                <a:latin typeface="+mn-lt"/>
              </a:rPr>
              <a:t>PREVENTION</a:t>
            </a:r>
          </a:p>
        </p:txBody>
      </p:sp>
      <p:sp>
        <p:nvSpPr>
          <p:cNvPr id="3" name="Content Placeholder 2">
            <a:extLst>
              <a:ext uri="{FF2B5EF4-FFF2-40B4-BE49-F238E27FC236}">
                <a16:creationId xmlns:a16="http://schemas.microsoft.com/office/drawing/2014/main" id="{DC77DA30-65B4-C7B8-A704-21E034F9FB40}"/>
              </a:ext>
            </a:extLst>
          </p:cNvPr>
          <p:cNvSpPr>
            <a:spLocks noGrp="1"/>
          </p:cNvSpPr>
          <p:nvPr>
            <p:ph idx="1"/>
          </p:nvPr>
        </p:nvSpPr>
        <p:spPr/>
        <p:txBody>
          <a:bodyPr>
            <a:normAutofit/>
          </a:bodyPr>
          <a:lstStyle/>
          <a:p>
            <a:r>
              <a:rPr lang="en-US" sz="3200" dirty="0"/>
              <a:t>Proper handling and treatment of water for communities</a:t>
            </a:r>
          </a:p>
          <a:p>
            <a:r>
              <a:rPr lang="en-US" sz="3200" dirty="0"/>
              <a:t>Good personal hygiene</a:t>
            </a:r>
          </a:p>
          <a:p>
            <a:r>
              <a:rPr lang="en-US" sz="3200" dirty="0"/>
              <a:t>Chlorination, coagulation-flocculation, sedimentation, filtration of public water supplies (pore size 0.2-1.0 um)</a:t>
            </a:r>
          </a:p>
          <a:p>
            <a:r>
              <a:rPr lang="en-US" sz="3200" dirty="0"/>
              <a:t>Boil water for 1 minute, if not possible, may use chlorine-based or iodine-based preparations in tablet forms</a:t>
            </a:r>
            <a:endParaRPr lang="en-PH" sz="3200" dirty="0"/>
          </a:p>
        </p:txBody>
      </p:sp>
      <p:pic>
        <p:nvPicPr>
          <p:cNvPr id="4" name="Project - 6_29_22, 3.20 AM" descr="Project - 6_29_22, 3.20 AM">
            <a:hlinkClick r:id="" action="ppaction://media"/>
            <a:extLst>
              <a:ext uri="{FF2B5EF4-FFF2-40B4-BE49-F238E27FC236}">
                <a16:creationId xmlns:a16="http://schemas.microsoft.com/office/drawing/2014/main" id="{AAF1E95B-5237-7C46-A15A-A6B48CD61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2707" y="5770563"/>
            <a:ext cx="812800" cy="812800"/>
          </a:xfrm>
          <a:prstGeom prst="rect">
            <a:avLst/>
          </a:prstGeom>
        </p:spPr>
      </p:pic>
    </p:spTree>
    <p:extLst>
      <p:ext uri="{BB962C8B-B14F-4D97-AF65-F5344CB8AC3E}">
        <p14:creationId xmlns:p14="http://schemas.microsoft.com/office/powerpoint/2010/main" val="273520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CBBF-EBE8-0BB8-3499-B392CC548913}"/>
              </a:ext>
            </a:extLst>
          </p:cNvPr>
          <p:cNvSpPr>
            <a:spLocks noGrp="1"/>
          </p:cNvSpPr>
          <p:nvPr>
            <p:ph type="ctrTitle"/>
          </p:nvPr>
        </p:nvSpPr>
        <p:spPr/>
        <p:txBody>
          <a:bodyPr/>
          <a:lstStyle/>
          <a:p>
            <a:r>
              <a:rPr lang="en-US" b="1" dirty="0">
                <a:latin typeface="+mn-lt"/>
              </a:rPr>
              <a:t>Trichomonas vaginalis</a:t>
            </a:r>
          </a:p>
        </p:txBody>
      </p:sp>
      <p:sp>
        <p:nvSpPr>
          <p:cNvPr id="3" name="Subtitle 2">
            <a:extLst>
              <a:ext uri="{FF2B5EF4-FFF2-40B4-BE49-F238E27FC236}">
                <a16:creationId xmlns:a16="http://schemas.microsoft.com/office/drawing/2014/main" id="{AF049FCF-5C06-BF5F-4FD0-E4458848CC5A}"/>
              </a:ext>
            </a:extLst>
          </p:cNvPr>
          <p:cNvSpPr>
            <a:spLocks noGrp="1"/>
          </p:cNvSpPr>
          <p:nvPr>
            <p:ph type="subTitle" idx="1"/>
          </p:nvPr>
        </p:nvSpPr>
        <p:spPr/>
        <p:txBody>
          <a:bodyPr/>
          <a:lstStyle/>
          <a:p>
            <a:endParaRPr lang="en-US"/>
          </a:p>
        </p:txBody>
      </p:sp>
      <p:pic>
        <p:nvPicPr>
          <p:cNvPr id="4" name="Project - 6_29_22, 3.21 AM" descr="Project - 6_29_22, 3.21 AM">
            <a:hlinkClick r:id="" action="ppaction://media"/>
            <a:extLst>
              <a:ext uri="{FF2B5EF4-FFF2-40B4-BE49-F238E27FC236}">
                <a16:creationId xmlns:a16="http://schemas.microsoft.com/office/drawing/2014/main" id="{42B58728-C1E6-F444-ADA6-F853D8F37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5735637"/>
            <a:ext cx="812800" cy="812800"/>
          </a:xfrm>
          <a:prstGeom prst="rect">
            <a:avLst/>
          </a:prstGeom>
        </p:spPr>
      </p:pic>
    </p:spTree>
    <p:extLst>
      <p:ext uri="{BB962C8B-B14F-4D97-AF65-F5344CB8AC3E}">
        <p14:creationId xmlns:p14="http://schemas.microsoft.com/office/powerpoint/2010/main" val="4504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66B9-F961-22A8-3074-F6846665A0FE}"/>
              </a:ext>
            </a:extLst>
          </p:cNvPr>
          <p:cNvSpPr>
            <a:spLocks noGrp="1"/>
          </p:cNvSpPr>
          <p:nvPr>
            <p:ph type="ctrTitle"/>
          </p:nvPr>
        </p:nvSpPr>
        <p:spPr/>
        <p:txBody>
          <a:bodyPr/>
          <a:lstStyle/>
          <a:p>
            <a:r>
              <a:rPr lang="en-US" b="1" dirty="0">
                <a:latin typeface="+mn-lt"/>
              </a:rPr>
              <a:t>INTESTINAL AND LUMINAL FLAGELLATES</a:t>
            </a:r>
          </a:p>
        </p:txBody>
      </p:sp>
      <p:sp>
        <p:nvSpPr>
          <p:cNvPr id="3" name="Subtitle 2">
            <a:extLst>
              <a:ext uri="{FF2B5EF4-FFF2-40B4-BE49-F238E27FC236}">
                <a16:creationId xmlns:a16="http://schemas.microsoft.com/office/drawing/2014/main" id="{2B2F5D74-E12D-24BF-22B8-98069A2404B8}"/>
              </a:ext>
            </a:extLst>
          </p:cNvPr>
          <p:cNvSpPr>
            <a:spLocks noGrp="1"/>
          </p:cNvSpPr>
          <p:nvPr>
            <p:ph type="subTitle" idx="1"/>
          </p:nvPr>
        </p:nvSpPr>
        <p:spPr/>
        <p:txBody>
          <a:bodyPr>
            <a:normAutofit/>
          </a:bodyPr>
          <a:lstStyle/>
          <a:p>
            <a:r>
              <a:rPr lang="en-US" sz="3200" dirty="0"/>
              <a:t>Giardia lamblia</a:t>
            </a:r>
          </a:p>
          <a:p>
            <a:r>
              <a:rPr lang="en-US" sz="3200" dirty="0"/>
              <a:t>Trichomonas vaginalis</a:t>
            </a:r>
          </a:p>
        </p:txBody>
      </p:sp>
      <p:pic>
        <p:nvPicPr>
          <p:cNvPr id="5" name="Project - 6_28_22, 8.12 AM" descr="Project - 6_28_22, 8.12 AM">
            <a:hlinkClick r:id="" action="ppaction://media"/>
            <a:extLst>
              <a:ext uri="{FF2B5EF4-FFF2-40B4-BE49-F238E27FC236}">
                <a16:creationId xmlns:a16="http://schemas.microsoft.com/office/drawing/2014/main" id="{EEF5E71A-418E-1E47-A585-1610C277D4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6830" y="5734539"/>
            <a:ext cx="812800" cy="812800"/>
          </a:xfrm>
          <a:prstGeom prst="rect">
            <a:avLst/>
          </a:prstGeom>
        </p:spPr>
      </p:pic>
    </p:spTree>
    <p:extLst>
      <p:ext uri="{BB962C8B-B14F-4D97-AF65-F5344CB8AC3E}">
        <p14:creationId xmlns:p14="http://schemas.microsoft.com/office/powerpoint/2010/main" val="1214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F8E2-DB16-9600-430F-512C077C656A}"/>
              </a:ext>
            </a:extLst>
          </p:cNvPr>
          <p:cNvSpPr>
            <a:spLocks noGrp="1"/>
          </p:cNvSpPr>
          <p:nvPr>
            <p:ph type="title"/>
          </p:nvPr>
        </p:nvSpPr>
        <p:spPr/>
        <p:txBody>
          <a:bodyPr/>
          <a:lstStyle/>
          <a:p>
            <a:r>
              <a:rPr lang="en-US" b="1" dirty="0">
                <a:latin typeface="+mn-lt"/>
              </a:rPr>
              <a:t>Trichomonas vaginalis (T. vaginalis)</a:t>
            </a:r>
          </a:p>
        </p:txBody>
      </p:sp>
      <p:sp>
        <p:nvSpPr>
          <p:cNvPr id="4" name="Content Placeholder 3">
            <a:extLst>
              <a:ext uri="{FF2B5EF4-FFF2-40B4-BE49-F238E27FC236}">
                <a16:creationId xmlns:a16="http://schemas.microsoft.com/office/drawing/2014/main" id="{02AD3370-3CED-30FF-5026-08378884A87D}"/>
              </a:ext>
            </a:extLst>
          </p:cNvPr>
          <p:cNvSpPr>
            <a:spLocks noGrp="1"/>
          </p:cNvSpPr>
          <p:nvPr>
            <p:ph sz="half" idx="1"/>
          </p:nvPr>
        </p:nvSpPr>
        <p:spPr/>
        <p:txBody>
          <a:bodyPr>
            <a:normAutofit/>
          </a:bodyPr>
          <a:lstStyle/>
          <a:p>
            <a:r>
              <a:rPr lang="en-US" sz="3200" dirty="0"/>
              <a:t>Pear-shaped protozoa</a:t>
            </a:r>
          </a:p>
          <a:p>
            <a:r>
              <a:rPr lang="en-US" sz="3200" dirty="0"/>
              <a:t>10 x 7 um</a:t>
            </a:r>
          </a:p>
          <a:p>
            <a:r>
              <a:rPr lang="en-US" sz="3200" dirty="0"/>
              <a:t>Four free flagella and one recurrent flagellum along the margin of the undulating membrane</a:t>
            </a:r>
          </a:p>
          <a:p>
            <a:r>
              <a:rPr lang="en-US" sz="3200" dirty="0"/>
              <a:t>Costa</a:t>
            </a:r>
          </a:p>
          <a:p>
            <a:r>
              <a:rPr lang="en-US" sz="3200" dirty="0" err="1"/>
              <a:t>Axostyle</a:t>
            </a:r>
            <a:endParaRPr lang="en-US" sz="3200" dirty="0"/>
          </a:p>
        </p:txBody>
      </p:sp>
      <p:pic>
        <p:nvPicPr>
          <p:cNvPr id="1028" name="Picture 4" descr="Trichomonas vaginalis - Wikipedia">
            <a:extLst>
              <a:ext uri="{FF2B5EF4-FFF2-40B4-BE49-F238E27FC236}">
                <a16:creationId xmlns:a16="http://schemas.microsoft.com/office/drawing/2014/main" id="{CA424C36-0EA7-7947-D29E-62E7B229C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651" y="1492138"/>
            <a:ext cx="4098663" cy="4840412"/>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 6_29_22, 3.24 AM" descr="Project - 6_29_22, 3.24 AM">
            <a:hlinkClick r:id="" action="ppaction://media"/>
            <a:extLst>
              <a:ext uri="{FF2B5EF4-FFF2-40B4-BE49-F238E27FC236}">
                <a16:creationId xmlns:a16="http://schemas.microsoft.com/office/drawing/2014/main" id="{AFE0E391-AE6E-9B46-8C46-807403FAA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4451" y="6045200"/>
            <a:ext cx="812800" cy="812800"/>
          </a:xfrm>
          <a:prstGeom prst="rect">
            <a:avLst/>
          </a:prstGeom>
        </p:spPr>
      </p:pic>
    </p:spTree>
    <p:extLst>
      <p:ext uri="{BB962C8B-B14F-4D97-AF65-F5344CB8AC3E}">
        <p14:creationId xmlns:p14="http://schemas.microsoft.com/office/powerpoint/2010/main" val="8897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C2B6-D453-EE06-928F-EF4AF8EF6EEB}"/>
              </a:ext>
            </a:extLst>
          </p:cNvPr>
          <p:cNvSpPr>
            <a:spLocks noGrp="1"/>
          </p:cNvSpPr>
          <p:nvPr>
            <p:ph type="title"/>
          </p:nvPr>
        </p:nvSpPr>
        <p:spPr>
          <a:xfrm>
            <a:off x="398585" y="699233"/>
            <a:ext cx="3476028" cy="1325563"/>
          </a:xfrm>
        </p:spPr>
        <p:txBody>
          <a:bodyPr/>
          <a:lstStyle/>
          <a:p>
            <a:pPr algn="ctr"/>
            <a:r>
              <a:rPr lang="en-US" b="1" dirty="0">
                <a:latin typeface="+mn-lt"/>
              </a:rPr>
              <a:t>Life cycle of </a:t>
            </a:r>
            <a:br>
              <a:rPr lang="en-US" b="1" dirty="0">
                <a:latin typeface="+mn-lt"/>
              </a:rPr>
            </a:br>
            <a:r>
              <a:rPr lang="en-US" b="1" dirty="0">
                <a:latin typeface="+mn-lt"/>
              </a:rPr>
              <a:t>T. vaginalis</a:t>
            </a:r>
          </a:p>
        </p:txBody>
      </p:sp>
      <p:pic>
        <p:nvPicPr>
          <p:cNvPr id="2050" name="Picture 2" descr="CDC - DPDx - Trichomoniasis">
            <a:extLst>
              <a:ext uri="{FF2B5EF4-FFF2-40B4-BE49-F238E27FC236}">
                <a16:creationId xmlns:a16="http://schemas.microsoft.com/office/drawing/2014/main" id="{3733A631-8BF0-A9E3-3CF5-BA53FA59D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4613" y="224448"/>
            <a:ext cx="5884847" cy="6376390"/>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 6_29_22, 3.27 AM" descr="Project - 6_29_22, 3.27 AM">
            <a:hlinkClick r:id="" action="ppaction://media"/>
            <a:extLst>
              <a:ext uri="{FF2B5EF4-FFF2-40B4-BE49-F238E27FC236}">
                <a16:creationId xmlns:a16="http://schemas.microsoft.com/office/drawing/2014/main" id="{B9DAEEB3-8765-C845-BFDD-D17A5C43F6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427" y="5788038"/>
            <a:ext cx="812800" cy="812800"/>
          </a:xfrm>
          <a:prstGeom prst="rect">
            <a:avLst/>
          </a:prstGeom>
        </p:spPr>
      </p:pic>
    </p:spTree>
    <p:extLst>
      <p:ext uri="{BB962C8B-B14F-4D97-AF65-F5344CB8AC3E}">
        <p14:creationId xmlns:p14="http://schemas.microsoft.com/office/powerpoint/2010/main" val="34482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AB90E-F585-B6B0-499C-C017DD29C632}"/>
              </a:ext>
            </a:extLst>
          </p:cNvPr>
          <p:cNvSpPr>
            <a:spLocks noGrp="1"/>
          </p:cNvSpPr>
          <p:nvPr>
            <p:ph type="title"/>
          </p:nvPr>
        </p:nvSpPr>
        <p:spPr/>
        <p:txBody>
          <a:bodyPr/>
          <a:lstStyle/>
          <a:p>
            <a:r>
              <a:rPr lang="en-US" b="1" dirty="0">
                <a:latin typeface="+mn-lt"/>
              </a:rPr>
              <a:t>Clinical Manifestations</a:t>
            </a:r>
          </a:p>
        </p:txBody>
      </p:sp>
      <p:sp>
        <p:nvSpPr>
          <p:cNvPr id="6" name="Content Placeholder 5">
            <a:extLst>
              <a:ext uri="{FF2B5EF4-FFF2-40B4-BE49-F238E27FC236}">
                <a16:creationId xmlns:a16="http://schemas.microsoft.com/office/drawing/2014/main" id="{37A0BDB6-17F6-9476-0BEC-F0232FDCE173}"/>
              </a:ext>
            </a:extLst>
          </p:cNvPr>
          <p:cNvSpPr>
            <a:spLocks noGrp="1"/>
          </p:cNvSpPr>
          <p:nvPr>
            <p:ph idx="1"/>
          </p:nvPr>
        </p:nvSpPr>
        <p:spPr>
          <a:xfrm>
            <a:off x="838200" y="1825625"/>
            <a:ext cx="6719596" cy="4351338"/>
          </a:xfrm>
        </p:spPr>
        <p:txBody>
          <a:bodyPr>
            <a:normAutofit/>
          </a:bodyPr>
          <a:lstStyle/>
          <a:p>
            <a:r>
              <a:rPr lang="en-US" sz="3600" dirty="0"/>
              <a:t>Almost 50% are asymptomatic</a:t>
            </a:r>
          </a:p>
          <a:p>
            <a:r>
              <a:rPr lang="en-US" sz="3600" dirty="0"/>
              <a:t>Women</a:t>
            </a:r>
          </a:p>
          <a:p>
            <a:pPr lvl="1"/>
            <a:r>
              <a:rPr lang="en-US" sz="3200" dirty="0"/>
              <a:t>Frothy vaginal discharge, pruritus and irritation</a:t>
            </a:r>
          </a:p>
          <a:p>
            <a:pPr lvl="1"/>
            <a:r>
              <a:rPr lang="en-US" sz="3200" dirty="0"/>
              <a:t>Colpitis </a:t>
            </a:r>
            <a:r>
              <a:rPr lang="en-US" sz="3200" dirty="0" err="1"/>
              <a:t>macularis</a:t>
            </a:r>
            <a:r>
              <a:rPr lang="en-US" sz="3200" dirty="0"/>
              <a:t>: Strawberry cervix</a:t>
            </a:r>
          </a:p>
        </p:txBody>
      </p:sp>
      <p:pic>
        <p:nvPicPr>
          <p:cNvPr id="2" name="Picture 1">
            <a:extLst>
              <a:ext uri="{FF2B5EF4-FFF2-40B4-BE49-F238E27FC236}">
                <a16:creationId xmlns:a16="http://schemas.microsoft.com/office/drawing/2014/main" id="{E55BAB1F-B9BD-DDF8-D1FC-84C5460863BE}"/>
              </a:ext>
            </a:extLst>
          </p:cNvPr>
          <p:cNvPicPr>
            <a:picLocks noChangeAspect="1"/>
          </p:cNvPicPr>
          <p:nvPr/>
        </p:nvPicPr>
        <p:blipFill>
          <a:blip r:embed="rId5"/>
          <a:stretch>
            <a:fillRect/>
          </a:stretch>
        </p:blipFill>
        <p:spPr>
          <a:xfrm>
            <a:off x="7797800" y="681037"/>
            <a:ext cx="3556000" cy="3975100"/>
          </a:xfrm>
          <a:prstGeom prst="rect">
            <a:avLst/>
          </a:prstGeom>
        </p:spPr>
      </p:pic>
      <p:pic>
        <p:nvPicPr>
          <p:cNvPr id="4" name="Project - 6_29_22, 3.29 AM" descr="Project - 6_29_22, 3.29 AM">
            <a:hlinkClick r:id="" action="ppaction://media"/>
            <a:extLst>
              <a:ext uri="{FF2B5EF4-FFF2-40B4-BE49-F238E27FC236}">
                <a16:creationId xmlns:a16="http://schemas.microsoft.com/office/drawing/2014/main" id="{4FF251D2-A67A-364E-B184-E9A337E8A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40080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AB90E-F585-B6B0-499C-C017DD29C632}"/>
              </a:ext>
            </a:extLst>
          </p:cNvPr>
          <p:cNvSpPr>
            <a:spLocks noGrp="1"/>
          </p:cNvSpPr>
          <p:nvPr>
            <p:ph type="title"/>
          </p:nvPr>
        </p:nvSpPr>
        <p:spPr>
          <a:xfrm>
            <a:off x="483637" y="189689"/>
            <a:ext cx="10515600" cy="1325563"/>
          </a:xfrm>
        </p:spPr>
        <p:txBody>
          <a:bodyPr/>
          <a:lstStyle/>
          <a:p>
            <a:r>
              <a:rPr lang="en-US" b="1" dirty="0">
                <a:latin typeface="+mn-lt"/>
              </a:rPr>
              <a:t>Diagnosis</a:t>
            </a:r>
          </a:p>
        </p:txBody>
      </p:sp>
      <p:sp>
        <p:nvSpPr>
          <p:cNvPr id="6" name="Content Placeholder 5">
            <a:extLst>
              <a:ext uri="{FF2B5EF4-FFF2-40B4-BE49-F238E27FC236}">
                <a16:creationId xmlns:a16="http://schemas.microsoft.com/office/drawing/2014/main" id="{37A0BDB6-17F6-9476-0BEC-F0232FDCE173}"/>
              </a:ext>
            </a:extLst>
          </p:cNvPr>
          <p:cNvSpPr>
            <a:spLocks noGrp="1"/>
          </p:cNvSpPr>
          <p:nvPr>
            <p:ph sz="half" idx="1"/>
          </p:nvPr>
        </p:nvSpPr>
        <p:spPr>
          <a:xfrm>
            <a:off x="838200" y="1485414"/>
            <a:ext cx="5858163" cy="5167312"/>
          </a:xfrm>
        </p:spPr>
        <p:txBody>
          <a:bodyPr>
            <a:normAutofit/>
          </a:bodyPr>
          <a:lstStyle/>
          <a:p>
            <a:r>
              <a:rPr lang="en-US" sz="3600" dirty="0"/>
              <a:t>Direct microscopic examination of vaginal fluid</a:t>
            </a:r>
          </a:p>
          <a:p>
            <a:pPr lvl="1"/>
            <a:r>
              <a:rPr lang="en-US" sz="3200" dirty="0"/>
              <a:t>Presence of motile trichomonads</a:t>
            </a:r>
          </a:p>
          <a:p>
            <a:pPr lvl="1"/>
            <a:r>
              <a:rPr lang="en-US" sz="3200" dirty="0"/>
              <a:t>Sensitivity: 40-60%</a:t>
            </a:r>
          </a:p>
          <a:p>
            <a:pPr lvl="2"/>
            <a:r>
              <a:rPr lang="en-US" sz="2800" dirty="0"/>
              <a:t>Decreases if transport time of specimen is longer than 10 minutes</a:t>
            </a:r>
          </a:p>
          <a:p>
            <a:r>
              <a:rPr lang="en-US" sz="3600" dirty="0"/>
              <a:t>Culture and Sensitivity: Susceptibility testing</a:t>
            </a:r>
          </a:p>
        </p:txBody>
      </p:sp>
      <p:pic>
        <p:nvPicPr>
          <p:cNvPr id="1026" name="Picture 2" descr="trichomonas vaginalis in urine microscopy at 40X power - YouTube">
            <a:extLst>
              <a:ext uri="{FF2B5EF4-FFF2-40B4-BE49-F238E27FC236}">
                <a16:creationId xmlns:a16="http://schemas.microsoft.com/office/drawing/2014/main" id="{FF8CE28E-4299-75FD-B99A-D996B7F7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363" y="2015836"/>
            <a:ext cx="5024581" cy="2826327"/>
          </a:xfrm>
          <a:prstGeom prst="rect">
            <a:avLst/>
          </a:prstGeom>
          <a:noFill/>
          <a:extLst>
            <a:ext uri="{909E8E84-426E-40DD-AFC4-6F175D3DCCD1}">
              <a14:hiddenFill xmlns:a14="http://schemas.microsoft.com/office/drawing/2010/main">
                <a:solidFill>
                  <a:srgbClr val="FFFFFF"/>
                </a:solidFill>
              </a14:hiddenFill>
            </a:ext>
          </a:extLst>
        </p:spPr>
      </p:pic>
      <p:pic>
        <p:nvPicPr>
          <p:cNvPr id="5" name="Project - 6_29_22, 3.33 AM" descr="Project - 6_29_22, 3.33 AM">
            <a:hlinkClick r:id="" action="ppaction://media"/>
            <a:extLst>
              <a:ext uri="{FF2B5EF4-FFF2-40B4-BE49-F238E27FC236}">
                <a16:creationId xmlns:a16="http://schemas.microsoft.com/office/drawing/2014/main" id="{2541C99E-F28C-9C4B-84F0-FF3A8B36F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6237" y="5926015"/>
            <a:ext cx="812800" cy="812800"/>
          </a:xfrm>
          <a:prstGeom prst="rect">
            <a:avLst/>
          </a:prstGeom>
        </p:spPr>
      </p:pic>
    </p:spTree>
    <p:extLst>
      <p:ext uri="{BB962C8B-B14F-4D97-AF65-F5344CB8AC3E}">
        <p14:creationId xmlns:p14="http://schemas.microsoft.com/office/powerpoint/2010/main" val="31924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A0BDB6-17F6-9476-0BEC-F0232FDCE173}"/>
              </a:ext>
            </a:extLst>
          </p:cNvPr>
          <p:cNvSpPr>
            <a:spLocks noGrp="1"/>
          </p:cNvSpPr>
          <p:nvPr>
            <p:ph sz="half" idx="1"/>
          </p:nvPr>
        </p:nvSpPr>
        <p:spPr>
          <a:xfrm>
            <a:off x="838199" y="1474237"/>
            <a:ext cx="5861181" cy="5206481"/>
          </a:xfrm>
        </p:spPr>
        <p:txBody>
          <a:bodyPr>
            <a:normAutofit lnSpcReduction="10000"/>
          </a:bodyPr>
          <a:lstStyle/>
          <a:p>
            <a:r>
              <a:rPr lang="en-US" sz="3200" dirty="0"/>
              <a:t>Affirm VPIII: nucleic acid probe hybridization semiautomated system</a:t>
            </a:r>
          </a:p>
          <a:p>
            <a:r>
              <a:rPr lang="en-US" sz="3200" dirty="0"/>
              <a:t>OSOM Trichomonas Rapid Test: antigen detection test by </a:t>
            </a:r>
            <a:r>
              <a:rPr lang="en-US" sz="3200" dirty="0" err="1"/>
              <a:t>immunochromatogropahy</a:t>
            </a:r>
            <a:r>
              <a:rPr lang="en-US" sz="3200" dirty="0"/>
              <a:t> </a:t>
            </a:r>
          </a:p>
          <a:p>
            <a:pPr lvl="1"/>
            <a:r>
              <a:rPr lang="en-US" sz="2800" dirty="0"/>
              <a:t>Sensitivity: 77% to 98%, Specificity: 99% to 100%</a:t>
            </a:r>
          </a:p>
          <a:p>
            <a:r>
              <a:rPr lang="en-US" sz="3200" dirty="0" err="1"/>
              <a:t>AmpliVue</a:t>
            </a:r>
            <a:r>
              <a:rPr lang="en-US" sz="3200" dirty="0"/>
              <a:t> and Solana Trichomonas Assay: isothermal helicase-dependent amplification-based method</a:t>
            </a:r>
          </a:p>
        </p:txBody>
      </p:sp>
      <p:pic>
        <p:nvPicPr>
          <p:cNvPr id="1026" name="Picture 2" descr="trichomonas vaginalis in urine microscopy at 40X power - YouTube">
            <a:extLst>
              <a:ext uri="{FF2B5EF4-FFF2-40B4-BE49-F238E27FC236}">
                <a16:creationId xmlns:a16="http://schemas.microsoft.com/office/drawing/2014/main" id="{FF8CE28E-4299-75FD-B99A-D996B7F7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688" y="2202449"/>
            <a:ext cx="5024581" cy="282632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3E2D78F4-5595-5D15-C2BD-F9E2DABD464C}"/>
              </a:ext>
            </a:extLst>
          </p:cNvPr>
          <p:cNvSpPr txBox="1">
            <a:spLocks/>
          </p:cNvSpPr>
          <p:nvPr/>
        </p:nvSpPr>
        <p:spPr>
          <a:xfrm>
            <a:off x="483637" y="1896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Diagnosis</a:t>
            </a:r>
          </a:p>
        </p:txBody>
      </p:sp>
      <p:pic>
        <p:nvPicPr>
          <p:cNvPr id="3" name="Project - 6_29_22, 3.37 AM" descr="Project - 6_29_22, 3.37 AM">
            <a:hlinkClick r:id="" action="ppaction://media"/>
            <a:extLst>
              <a:ext uri="{FF2B5EF4-FFF2-40B4-BE49-F238E27FC236}">
                <a16:creationId xmlns:a16="http://schemas.microsoft.com/office/drawing/2014/main" id="{EB3FB1A2-3FAA-FB4B-91AA-303C2961B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9237" y="5855511"/>
            <a:ext cx="812800" cy="812800"/>
          </a:xfrm>
          <a:prstGeom prst="rect">
            <a:avLst/>
          </a:prstGeom>
        </p:spPr>
      </p:pic>
    </p:spTree>
    <p:extLst>
      <p:ext uri="{BB962C8B-B14F-4D97-AF65-F5344CB8AC3E}">
        <p14:creationId xmlns:p14="http://schemas.microsoft.com/office/powerpoint/2010/main" val="137486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AB90E-F585-B6B0-499C-C017DD29C632}"/>
              </a:ext>
            </a:extLst>
          </p:cNvPr>
          <p:cNvSpPr>
            <a:spLocks noGrp="1"/>
          </p:cNvSpPr>
          <p:nvPr>
            <p:ph type="title"/>
          </p:nvPr>
        </p:nvSpPr>
        <p:spPr/>
        <p:txBody>
          <a:bodyPr/>
          <a:lstStyle/>
          <a:p>
            <a:r>
              <a:rPr lang="en-US" b="1" dirty="0">
                <a:latin typeface="+mn-lt"/>
              </a:rPr>
              <a:t>Diagnosis</a:t>
            </a:r>
          </a:p>
        </p:txBody>
      </p:sp>
      <p:sp>
        <p:nvSpPr>
          <p:cNvPr id="6" name="Content Placeholder 5">
            <a:extLst>
              <a:ext uri="{FF2B5EF4-FFF2-40B4-BE49-F238E27FC236}">
                <a16:creationId xmlns:a16="http://schemas.microsoft.com/office/drawing/2014/main" id="{37A0BDB6-17F6-9476-0BEC-F0232FDCE173}"/>
              </a:ext>
            </a:extLst>
          </p:cNvPr>
          <p:cNvSpPr>
            <a:spLocks noGrp="1"/>
          </p:cNvSpPr>
          <p:nvPr>
            <p:ph idx="1"/>
          </p:nvPr>
        </p:nvSpPr>
        <p:spPr/>
        <p:txBody>
          <a:bodyPr>
            <a:normAutofit/>
          </a:bodyPr>
          <a:lstStyle/>
          <a:p>
            <a:r>
              <a:rPr lang="en-US" sz="3600" dirty="0"/>
              <a:t>NAATs: GOLD STANDARD</a:t>
            </a:r>
          </a:p>
          <a:p>
            <a:pPr lvl="1"/>
            <a:r>
              <a:rPr lang="en-US" sz="3200" dirty="0"/>
              <a:t>Sensitivity: &gt;90%, Specificity: 95% to 100%</a:t>
            </a:r>
          </a:p>
          <a:p>
            <a:pPr lvl="1"/>
            <a:r>
              <a:rPr lang="en-US" sz="3200" dirty="0"/>
              <a:t>Aptima and </a:t>
            </a:r>
            <a:r>
              <a:rPr lang="en-US" sz="3200" dirty="0" err="1"/>
              <a:t>ProbeTec</a:t>
            </a:r>
            <a:r>
              <a:rPr lang="en-US" sz="3200" dirty="0"/>
              <a:t> Trichomonas vaginalis Assay</a:t>
            </a:r>
          </a:p>
          <a:p>
            <a:pPr lvl="1"/>
            <a:r>
              <a:rPr lang="en-US" sz="3200" dirty="0" err="1"/>
              <a:t>Xpert</a:t>
            </a:r>
            <a:r>
              <a:rPr lang="en-US" sz="3200" dirty="0"/>
              <a:t> TV test</a:t>
            </a:r>
          </a:p>
        </p:txBody>
      </p:sp>
      <p:pic>
        <p:nvPicPr>
          <p:cNvPr id="2" name="Project - 6_29_22, 3.41 AM" descr="Project - 6_29_22, 3.41 AM">
            <a:hlinkClick r:id="" action="ppaction://media"/>
            <a:extLst>
              <a:ext uri="{FF2B5EF4-FFF2-40B4-BE49-F238E27FC236}">
                <a16:creationId xmlns:a16="http://schemas.microsoft.com/office/drawing/2014/main" id="{2A44D12F-968C-AC4D-8326-0D663C0B9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21791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AB90E-F585-B6B0-499C-C017DD29C632}"/>
              </a:ext>
            </a:extLst>
          </p:cNvPr>
          <p:cNvSpPr>
            <a:spLocks noGrp="1"/>
          </p:cNvSpPr>
          <p:nvPr>
            <p:ph type="title"/>
          </p:nvPr>
        </p:nvSpPr>
        <p:spPr/>
        <p:txBody>
          <a:bodyPr/>
          <a:lstStyle/>
          <a:p>
            <a:r>
              <a:rPr lang="en-US" b="1" dirty="0">
                <a:latin typeface="+mn-lt"/>
              </a:rPr>
              <a:t>Therapy</a:t>
            </a:r>
          </a:p>
        </p:txBody>
      </p:sp>
      <p:sp>
        <p:nvSpPr>
          <p:cNvPr id="6" name="Content Placeholder 5">
            <a:extLst>
              <a:ext uri="{FF2B5EF4-FFF2-40B4-BE49-F238E27FC236}">
                <a16:creationId xmlns:a16="http://schemas.microsoft.com/office/drawing/2014/main" id="{37A0BDB6-17F6-9476-0BEC-F0232FDCE173}"/>
              </a:ext>
            </a:extLst>
          </p:cNvPr>
          <p:cNvSpPr>
            <a:spLocks noGrp="1"/>
          </p:cNvSpPr>
          <p:nvPr>
            <p:ph idx="1"/>
          </p:nvPr>
        </p:nvSpPr>
        <p:spPr/>
        <p:txBody>
          <a:bodyPr>
            <a:normAutofit/>
          </a:bodyPr>
          <a:lstStyle/>
          <a:p>
            <a:r>
              <a:rPr lang="en-US" sz="3600" dirty="0"/>
              <a:t>Single dose 2-g oral Metronidazole or Tinidazole</a:t>
            </a:r>
          </a:p>
          <a:p>
            <a:r>
              <a:rPr lang="en-US" sz="3600" dirty="0"/>
              <a:t>Treat sexual partners</a:t>
            </a:r>
          </a:p>
        </p:txBody>
      </p:sp>
      <p:pic>
        <p:nvPicPr>
          <p:cNvPr id="2" name="Untitled - 6_29_22, 5.51 AM" descr="Untitled - 6_29_22, 5.51 AM">
            <a:hlinkClick r:id="" action="ppaction://media"/>
            <a:extLst>
              <a:ext uri="{FF2B5EF4-FFF2-40B4-BE49-F238E27FC236}">
                <a16:creationId xmlns:a16="http://schemas.microsoft.com/office/drawing/2014/main" id="{413CEBFA-CFFC-B14A-B0E3-5282CDE0B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25494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4F15-A9ED-7E78-1ADF-078D11C73E1A}"/>
              </a:ext>
            </a:extLst>
          </p:cNvPr>
          <p:cNvSpPr>
            <a:spLocks noGrp="1"/>
          </p:cNvSpPr>
          <p:nvPr>
            <p:ph type="title"/>
          </p:nvPr>
        </p:nvSpPr>
        <p:spPr/>
        <p:txBody>
          <a:bodyPr/>
          <a:lstStyle/>
          <a:p>
            <a:r>
              <a:rPr lang="en-US" b="1" dirty="0">
                <a:latin typeface="+mn-lt"/>
              </a:rPr>
              <a:t>References</a:t>
            </a:r>
          </a:p>
        </p:txBody>
      </p:sp>
      <p:sp>
        <p:nvSpPr>
          <p:cNvPr id="3" name="Content Placeholder 2">
            <a:extLst>
              <a:ext uri="{FF2B5EF4-FFF2-40B4-BE49-F238E27FC236}">
                <a16:creationId xmlns:a16="http://schemas.microsoft.com/office/drawing/2014/main" id="{F3D94E3A-1DAF-1A15-0A40-FAD7875A2054}"/>
              </a:ext>
            </a:extLst>
          </p:cNvPr>
          <p:cNvSpPr>
            <a:spLocks noGrp="1"/>
          </p:cNvSpPr>
          <p:nvPr>
            <p:ph idx="1"/>
          </p:nvPr>
        </p:nvSpPr>
        <p:spPr/>
        <p:txBody>
          <a:bodyPr>
            <a:normAutofit/>
          </a:bodyPr>
          <a:lstStyle/>
          <a:p>
            <a:r>
              <a:rPr lang="en-US" sz="3200" dirty="0"/>
              <a:t>Mandell, Douglas &amp; Bennett’s Principles and Practice of Infectious Diseases 9</a:t>
            </a:r>
            <a:r>
              <a:rPr lang="en-US" sz="3200" baseline="30000" dirty="0"/>
              <a:t>th</a:t>
            </a:r>
            <a:r>
              <a:rPr lang="en-US" sz="3200" dirty="0"/>
              <a:t> Edition</a:t>
            </a:r>
          </a:p>
          <a:p>
            <a:r>
              <a:rPr lang="en-US" sz="3200" dirty="0"/>
              <a:t>Bailey &amp; Scott’s Diagnostic Microbiology 14</a:t>
            </a:r>
            <a:r>
              <a:rPr lang="en-US" sz="3200" baseline="30000" dirty="0"/>
              <a:t>th</a:t>
            </a:r>
            <a:r>
              <a:rPr lang="en-US" sz="3200" dirty="0"/>
              <a:t> Edition</a:t>
            </a:r>
          </a:p>
          <a:p>
            <a:r>
              <a:rPr lang="en-US" sz="3200" dirty="0"/>
              <a:t>Spec, </a:t>
            </a:r>
            <a:r>
              <a:rPr lang="en-US" sz="3200" dirty="0" err="1"/>
              <a:t>Escota</a:t>
            </a:r>
            <a:r>
              <a:rPr lang="en-US" sz="3200" dirty="0"/>
              <a:t>, </a:t>
            </a:r>
            <a:r>
              <a:rPr lang="en-US" sz="3200" dirty="0" err="1"/>
              <a:t>Chrisler</a:t>
            </a:r>
            <a:r>
              <a:rPr lang="en-US" sz="3200" dirty="0"/>
              <a:t> and Davies. Comprehensive Review of Infectious Diseases. </a:t>
            </a:r>
          </a:p>
          <a:p>
            <a:r>
              <a:rPr lang="en-US" sz="3200" dirty="0"/>
              <a:t>https://</a:t>
            </a:r>
            <a:r>
              <a:rPr lang="en-US" sz="3200" dirty="0" err="1"/>
              <a:t>www.cdc.gov</a:t>
            </a:r>
            <a:r>
              <a:rPr lang="en-US" sz="3200" dirty="0"/>
              <a:t>/</a:t>
            </a:r>
          </a:p>
        </p:txBody>
      </p:sp>
      <p:pic>
        <p:nvPicPr>
          <p:cNvPr id="4" name="Project - 6_28_22, 8.07 AM" descr="Project - 6_28_22, 8.07 AM">
            <a:hlinkClick r:id="" action="ppaction://media"/>
            <a:extLst>
              <a:ext uri="{FF2B5EF4-FFF2-40B4-BE49-F238E27FC236}">
                <a16:creationId xmlns:a16="http://schemas.microsoft.com/office/drawing/2014/main" id="{97CDBA50-CE27-EF46-B643-8D85247808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4400" y="5770563"/>
            <a:ext cx="812800" cy="812800"/>
          </a:xfrm>
          <a:prstGeom prst="rect">
            <a:avLst/>
          </a:prstGeom>
        </p:spPr>
      </p:pic>
    </p:spTree>
    <p:extLst>
      <p:ext uri="{BB962C8B-B14F-4D97-AF65-F5344CB8AC3E}">
        <p14:creationId xmlns:p14="http://schemas.microsoft.com/office/powerpoint/2010/main" val="9327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d Luck Symbols in Different Cultures – The Migration Translators">
            <a:extLst>
              <a:ext uri="{FF2B5EF4-FFF2-40B4-BE49-F238E27FC236}">
                <a16:creationId xmlns:a16="http://schemas.microsoft.com/office/drawing/2014/main" id="{D1FEF3F8-5D56-9C9D-F49A-B0218E96C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roject - 6_28_22, 8.08 AM" descr="Project - 6_28_22, 8.08 AM">
            <a:hlinkClick r:id="" action="ppaction://media"/>
            <a:extLst>
              <a:ext uri="{FF2B5EF4-FFF2-40B4-BE49-F238E27FC236}">
                <a16:creationId xmlns:a16="http://schemas.microsoft.com/office/drawing/2014/main" id="{B2382652-9417-4A40-95F2-1B433FCD3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6123" y="5945554"/>
            <a:ext cx="812800" cy="812800"/>
          </a:xfrm>
          <a:prstGeom prst="rect">
            <a:avLst/>
          </a:prstGeom>
        </p:spPr>
      </p:pic>
    </p:spTree>
    <p:extLst>
      <p:ext uri="{BB962C8B-B14F-4D97-AF65-F5344CB8AC3E}">
        <p14:creationId xmlns:p14="http://schemas.microsoft.com/office/powerpoint/2010/main" val="39303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CBBF-EBE8-0BB8-3499-B392CC548913}"/>
              </a:ext>
            </a:extLst>
          </p:cNvPr>
          <p:cNvSpPr>
            <a:spLocks noGrp="1"/>
          </p:cNvSpPr>
          <p:nvPr>
            <p:ph type="ctrTitle"/>
          </p:nvPr>
        </p:nvSpPr>
        <p:spPr/>
        <p:txBody>
          <a:bodyPr/>
          <a:lstStyle/>
          <a:p>
            <a:r>
              <a:rPr lang="en-US" b="1" dirty="0">
                <a:latin typeface="+mn-lt"/>
              </a:rPr>
              <a:t>Giardia lamblia</a:t>
            </a:r>
          </a:p>
        </p:txBody>
      </p:sp>
      <p:sp>
        <p:nvSpPr>
          <p:cNvPr id="3" name="Subtitle 2">
            <a:extLst>
              <a:ext uri="{FF2B5EF4-FFF2-40B4-BE49-F238E27FC236}">
                <a16:creationId xmlns:a16="http://schemas.microsoft.com/office/drawing/2014/main" id="{AF049FCF-5C06-BF5F-4FD0-E4458848CC5A}"/>
              </a:ext>
            </a:extLst>
          </p:cNvPr>
          <p:cNvSpPr>
            <a:spLocks noGrp="1"/>
          </p:cNvSpPr>
          <p:nvPr>
            <p:ph type="subTitle" idx="1"/>
          </p:nvPr>
        </p:nvSpPr>
        <p:spPr/>
        <p:txBody>
          <a:bodyPr/>
          <a:lstStyle/>
          <a:p>
            <a:endParaRPr lang="en-US"/>
          </a:p>
        </p:txBody>
      </p:sp>
      <p:pic>
        <p:nvPicPr>
          <p:cNvPr id="4" name="Project - 6_29_22, 5.26 AM" descr="Project - 6_29_22, 5.26 AM">
            <a:hlinkClick r:id="" action="ppaction://media"/>
            <a:extLst>
              <a:ext uri="{FF2B5EF4-FFF2-40B4-BE49-F238E27FC236}">
                <a16:creationId xmlns:a16="http://schemas.microsoft.com/office/drawing/2014/main" id="{FBFDDFAB-85A0-CC41-8B7A-A12A7F947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7507" y="5722815"/>
            <a:ext cx="812800" cy="812800"/>
          </a:xfrm>
          <a:prstGeom prst="rect">
            <a:avLst/>
          </a:prstGeom>
        </p:spPr>
      </p:pic>
    </p:spTree>
    <p:extLst>
      <p:ext uri="{BB962C8B-B14F-4D97-AF65-F5344CB8AC3E}">
        <p14:creationId xmlns:p14="http://schemas.microsoft.com/office/powerpoint/2010/main" val="13877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338A-65EA-4452-EF81-3C304110695D}"/>
              </a:ext>
            </a:extLst>
          </p:cNvPr>
          <p:cNvSpPr>
            <a:spLocks noGrp="1"/>
          </p:cNvSpPr>
          <p:nvPr>
            <p:ph type="title"/>
          </p:nvPr>
        </p:nvSpPr>
        <p:spPr>
          <a:xfrm>
            <a:off x="4965430" y="984738"/>
            <a:ext cx="6956939" cy="930690"/>
          </a:xfrm>
        </p:spPr>
        <p:txBody>
          <a:bodyPr vert="horz" lIns="91440" tIns="45720" rIns="91440" bIns="45720" rtlCol="0" anchor="b">
            <a:normAutofit/>
          </a:bodyPr>
          <a:lstStyle/>
          <a:p>
            <a:r>
              <a:rPr lang="en-US" sz="4400" b="1" dirty="0">
                <a:latin typeface="+mn-lt"/>
              </a:rPr>
              <a:t>DESCRIPTION OF PATHOGEN</a:t>
            </a:r>
          </a:p>
        </p:txBody>
      </p:sp>
      <p:sp>
        <p:nvSpPr>
          <p:cNvPr id="4" name="Text Placeholder 3">
            <a:extLst>
              <a:ext uri="{FF2B5EF4-FFF2-40B4-BE49-F238E27FC236}">
                <a16:creationId xmlns:a16="http://schemas.microsoft.com/office/drawing/2014/main" id="{A56A5A5B-4183-3033-A1FF-227377A30E7D}"/>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285750" indent="-228600">
              <a:buFont typeface="Arial" panose="020B0604020202020204" pitchFamily="34" charset="0"/>
              <a:buChar char="•"/>
            </a:pPr>
            <a:r>
              <a:rPr lang="en-US" sz="3200" dirty="0"/>
              <a:t>First described in 1600s</a:t>
            </a:r>
          </a:p>
          <a:p>
            <a:pPr marL="285750" indent="-228600">
              <a:buFont typeface="Arial" panose="020B0604020202020204" pitchFamily="34" charset="0"/>
              <a:buChar char="•"/>
            </a:pPr>
            <a:r>
              <a:rPr lang="en-US" sz="3200" dirty="0"/>
              <a:t>Giardia lamblia, Giardia intestinalis, Giardia </a:t>
            </a:r>
            <a:r>
              <a:rPr lang="en-US" sz="3200" dirty="0" err="1"/>
              <a:t>duodenalis</a:t>
            </a:r>
            <a:endParaRPr lang="en-US" sz="3200" dirty="0"/>
          </a:p>
          <a:p>
            <a:pPr marL="285750" indent="-228600">
              <a:buFont typeface="Arial" panose="020B0604020202020204" pitchFamily="34" charset="0"/>
              <a:buChar char="•"/>
            </a:pPr>
            <a:r>
              <a:rPr lang="en-US" sz="3200" dirty="0"/>
              <a:t>Life cycle stages:</a:t>
            </a:r>
          </a:p>
          <a:p>
            <a:pPr marL="441325" lvl="1" indent="-228600">
              <a:buFont typeface="Arial" panose="020B0604020202020204" pitchFamily="34" charset="0"/>
              <a:buChar char="•"/>
            </a:pPr>
            <a:r>
              <a:rPr lang="en-US" sz="3200" dirty="0"/>
              <a:t>Cyst – infective stage</a:t>
            </a:r>
          </a:p>
          <a:p>
            <a:pPr marL="538163" lvl="1" indent="-228600">
              <a:buFont typeface="Arial" panose="020B0604020202020204" pitchFamily="34" charset="0"/>
              <a:buChar char="•"/>
            </a:pPr>
            <a:r>
              <a:rPr lang="en-US" sz="3200" dirty="0"/>
              <a:t>Trophozoite – diagnostic stage</a:t>
            </a:r>
          </a:p>
          <a:p>
            <a:pPr marL="800100" lvl="2" indent="-228600">
              <a:buFont typeface="Arial" panose="020B0604020202020204" pitchFamily="34" charset="0"/>
              <a:buChar char="•"/>
            </a:pPr>
            <a:endParaRPr lang="en-US" sz="3200" dirty="0"/>
          </a:p>
          <a:p>
            <a:pPr indent="-228600">
              <a:buFont typeface="Arial" panose="020B0604020202020204" pitchFamily="34" charset="0"/>
              <a:buChar char="•"/>
            </a:pPr>
            <a:endParaRPr lang="en-US" sz="3200" dirty="0"/>
          </a:p>
        </p:txBody>
      </p:sp>
      <p:pic>
        <p:nvPicPr>
          <p:cNvPr id="1026" name="Picture 2" descr="CDC - DPDx - Giardiasis">
            <a:extLst>
              <a:ext uri="{FF2B5EF4-FFF2-40B4-BE49-F238E27FC236}">
                <a16:creationId xmlns:a16="http://schemas.microsoft.com/office/drawing/2014/main" id="{3238C21B-20C8-EA28-9C57-8C3697596B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136" b="-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roject - 6_29_22, 2.40 AM" descr="Project - 6_29_22, 2.40 AM">
            <a:hlinkClick r:id="" action="ppaction://media"/>
            <a:extLst>
              <a:ext uri="{FF2B5EF4-FFF2-40B4-BE49-F238E27FC236}">
                <a16:creationId xmlns:a16="http://schemas.microsoft.com/office/drawing/2014/main" id="{9260C6CD-2E33-304C-A878-B33AF88848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4199" y="5817419"/>
            <a:ext cx="812800" cy="812800"/>
          </a:xfrm>
          <a:prstGeom prst="rect">
            <a:avLst/>
          </a:prstGeom>
        </p:spPr>
      </p:pic>
    </p:spTree>
    <p:extLst>
      <p:ext uri="{BB962C8B-B14F-4D97-AF65-F5344CB8AC3E}">
        <p14:creationId xmlns:p14="http://schemas.microsoft.com/office/powerpoint/2010/main" val="5166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EF29-511D-1523-CC0F-3DCA612E52C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latin typeface="+mn-lt"/>
              </a:rPr>
              <a:t>TROPHOZOITE</a:t>
            </a:r>
          </a:p>
        </p:txBody>
      </p:sp>
      <p:sp>
        <p:nvSpPr>
          <p:cNvPr id="3" name="Content Placeholder 2">
            <a:extLst>
              <a:ext uri="{FF2B5EF4-FFF2-40B4-BE49-F238E27FC236}">
                <a16:creationId xmlns:a16="http://schemas.microsoft.com/office/drawing/2014/main" id="{EED1FB27-1F73-EC5D-BE1D-45475BC1A04A}"/>
              </a:ext>
            </a:extLst>
          </p:cNvPr>
          <p:cNvSpPr>
            <a:spLocks noGrp="1"/>
          </p:cNvSpPr>
          <p:nvPr>
            <p:ph sz="half" idx="1"/>
          </p:nvPr>
        </p:nvSpPr>
        <p:spPr>
          <a:xfrm>
            <a:off x="4965431" y="2438400"/>
            <a:ext cx="6586489" cy="4158343"/>
          </a:xfrm>
        </p:spPr>
        <p:txBody>
          <a:bodyPr vert="horz" lIns="91440" tIns="45720" rIns="91440" bIns="45720" rtlCol="0">
            <a:noAutofit/>
          </a:bodyPr>
          <a:lstStyle/>
          <a:p>
            <a:pPr marL="285750" lvl="2"/>
            <a:r>
              <a:rPr lang="en-US" sz="3200" dirty="0"/>
              <a:t>Motile, dividing</a:t>
            </a:r>
          </a:p>
          <a:p>
            <a:pPr marL="285750" lvl="2"/>
            <a:r>
              <a:rPr lang="en-US" sz="3200" dirty="0"/>
              <a:t>Convex dorsal, flat ventral surface</a:t>
            </a:r>
          </a:p>
          <a:p>
            <a:pPr marL="285750" lvl="2"/>
            <a:r>
              <a:rPr lang="en-US" sz="3200" dirty="0"/>
              <a:t>With 2 anteriorly placed diploid nuclei - create a characteristic face-like image in stained preparations</a:t>
            </a:r>
          </a:p>
          <a:p>
            <a:pPr marL="285750" lvl="2"/>
            <a:r>
              <a:rPr lang="en-US" sz="3200" dirty="0"/>
              <a:t>Median bodies are used to identify morphologically distinct types of </a:t>
            </a:r>
            <a:r>
              <a:rPr lang="en-US" sz="3200" dirty="0" err="1"/>
              <a:t>Gardia</a:t>
            </a:r>
            <a:endParaRPr lang="en-US" sz="3200" dirty="0"/>
          </a:p>
          <a:p>
            <a:endParaRPr lang="en-US" sz="3200" dirty="0"/>
          </a:p>
        </p:txBody>
      </p:sp>
      <p:pic>
        <p:nvPicPr>
          <p:cNvPr id="1026" name="Picture 2" descr="Background pattern&#10;&#10;Description automatically generated">
            <a:extLst>
              <a:ext uri="{FF2B5EF4-FFF2-40B4-BE49-F238E27FC236}">
                <a16:creationId xmlns:a16="http://schemas.microsoft.com/office/drawing/2014/main" id="{B1E40163-9518-F94E-5A54-E0D05D9AD1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05" r="28317"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roject - 6_29_22, 2.44 AM" descr="Project - 6_29_22, 2.44 AM">
            <a:hlinkClick r:id="" action="ppaction://media"/>
            <a:extLst>
              <a:ext uri="{FF2B5EF4-FFF2-40B4-BE49-F238E27FC236}">
                <a16:creationId xmlns:a16="http://schemas.microsoft.com/office/drawing/2014/main" id="{1C8781C1-0F3D-9046-A1F1-6A52BAA38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5107" y="5719466"/>
            <a:ext cx="812800" cy="812800"/>
          </a:xfrm>
          <a:prstGeom prst="rect">
            <a:avLst/>
          </a:prstGeom>
        </p:spPr>
      </p:pic>
    </p:spTree>
    <p:extLst>
      <p:ext uri="{BB962C8B-B14F-4D97-AF65-F5344CB8AC3E}">
        <p14:creationId xmlns:p14="http://schemas.microsoft.com/office/powerpoint/2010/main" val="19343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C001-8562-4208-93F5-4EA2A169F67D}"/>
              </a:ext>
            </a:extLst>
          </p:cNvPr>
          <p:cNvSpPr>
            <a:spLocks noGrp="1"/>
          </p:cNvSpPr>
          <p:nvPr>
            <p:ph type="title"/>
          </p:nvPr>
        </p:nvSpPr>
        <p:spPr/>
        <p:txBody>
          <a:bodyPr/>
          <a:lstStyle/>
          <a:p>
            <a:r>
              <a:rPr lang="en-PH" b="1" dirty="0">
                <a:latin typeface="+mn-lt"/>
              </a:rPr>
              <a:t>ENCYSTATION</a:t>
            </a:r>
          </a:p>
        </p:txBody>
      </p:sp>
      <p:sp>
        <p:nvSpPr>
          <p:cNvPr id="3" name="Content Placeholder 2">
            <a:extLst>
              <a:ext uri="{FF2B5EF4-FFF2-40B4-BE49-F238E27FC236}">
                <a16:creationId xmlns:a16="http://schemas.microsoft.com/office/drawing/2014/main" id="{66F5E280-A09A-92F2-5D0A-2100477FE2C8}"/>
              </a:ext>
            </a:extLst>
          </p:cNvPr>
          <p:cNvSpPr>
            <a:spLocks noGrp="1"/>
          </p:cNvSpPr>
          <p:nvPr>
            <p:ph idx="1"/>
          </p:nvPr>
        </p:nvSpPr>
        <p:spPr/>
        <p:txBody>
          <a:bodyPr>
            <a:normAutofit/>
          </a:bodyPr>
          <a:lstStyle/>
          <a:p>
            <a:r>
              <a:rPr lang="en-PH" sz="3200" dirty="0"/>
              <a:t>A complex process wherein trophozoites form cysts</a:t>
            </a:r>
          </a:p>
          <a:p>
            <a:r>
              <a:rPr lang="en-PH" sz="3200" dirty="0"/>
              <a:t>Early phase:</a:t>
            </a:r>
          </a:p>
          <a:p>
            <a:pPr lvl="1"/>
            <a:r>
              <a:rPr lang="en-PH" sz="3200" dirty="0"/>
              <a:t>Formation of highly characteristic </a:t>
            </a:r>
            <a:r>
              <a:rPr lang="en-PH" sz="3200" dirty="0" err="1"/>
              <a:t>encystment</a:t>
            </a:r>
            <a:r>
              <a:rPr lang="en-PH" sz="3200" dirty="0"/>
              <a:t> vesicles where cyst wall proteins are produced</a:t>
            </a:r>
          </a:p>
          <a:p>
            <a:pPr marL="261938" lvl="1"/>
            <a:r>
              <a:rPr lang="en-PH" sz="3200" dirty="0"/>
              <a:t>Late phase:</a:t>
            </a:r>
          </a:p>
          <a:p>
            <a:pPr marL="719138" lvl="2"/>
            <a:r>
              <a:rPr lang="en-PH" sz="3200" dirty="0"/>
              <a:t>Transport of the vesicles to the cell surface, assembly into cyst wall, nuclear division, and DNA replication without cell division</a:t>
            </a:r>
          </a:p>
        </p:txBody>
      </p:sp>
      <p:pic>
        <p:nvPicPr>
          <p:cNvPr id="4" name="Project - 6_29_22, 2.48 AM" descr="Project - 6_29_22, 2.48 AM">
            <a:hlinkClick r:id="" action="ppaction://media"/>
            <a:extLst>
              <a:ext uri="{FF2B5EF4-FFF2-40B4-BE49-F238E27FC236}">
                <a16:creationId xmlns:a16="http://schemas.microsoft.com/office/drawing/2014/main" id="{AB5B0DEA-AC2D-964E-AD59-9715C977F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19094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927E78-8F86-0545-76E8-391A5E8A74F7}"/>
              </a:ext>
            </a:extLst>
          </p:cNvPr>
          <p:cNvSpPr>
            <a:spLocks noGrp="1"/>
          </p:cNvSpPr>
          <p:nvPr>
            <p:ph type="title"/>
          </p:nvPr>
        </p:nvSpPr>
        <p:spPr>
          <a:xfrm>
            <a:off x="4965430" y="629268"/>
            <a:ext cx="6586491" cy="1286160"/>
          </a:xfrm>
        </p:spPr>
        <p:txBody>
          <a:bodyPr anchor="b">
            <a:normAutofit/>
          </a:bodyPr>
          <a:lstStyle/>
          <a:p>
            <a:r>
              <a:rPr lang="en-PH" b="1" dirty="0">
                <a:latin typeface="+mn-lt"/>
              </a:rPr>
              <a:t>CYST</a:t>
            </a:r>
          </a:p>
        </p:txBody>
      </p:sp>
      <p:sp>
        <p:nvSpPr>
          <p:cNvPr id="6" name="Content Placeholder 5">
            <a:extLst>
              <a:ext uri="{FF2B5EF4-FFF2-40B4-BE49-F238E27FC236}">
                <a16:creationId xmlns:a16="http://schemas.microsoft.com/office/drawing/2014/main" id="{3E92ECF7-7B1F-FAA2-8E4E-AD3555CFEA67}"/>
              </a:ext>
            </a:extLst>
          </p:cNvPr>
          <p:cNvSpPr>
            <a:spLocks noGrp="1"/>
          </p:cNvSpPr>
          <p:nvPr>
            <p:ph idx="1"/>
          </p:nvPr>
        </p:nvSpPr>
        <p:spPr>
          <a:xfrm>
            <a:off x="4965431" y="2438400"/>
            <a:ext cx="6586489" cy="3785419"/>
          </a:xfrm>
        </p:spPr>
        <p:txBody>
          <a:bodyPr>
            <a:normAutofit/>
          </a:bodyPr>
          <a:lstStyle/>
          <a:p>
            <a:pPr marL="358775" lvl="2" indent="-285750">
              <a:buFont typeface="Courier New" panose="02070309020205020404" pitchFamily="49" charset="0"/>
              <a:buChar char="o"/>
            </a:pPr>
            <a:r>
              <a:rPr lang="en-PH" sz="3200" dirty="0"/>
              <a:t> Infectious stage</a:t>
            </a:r>
          </a:p>
          <a:p>
            <a:pPr marL="358775" lvl="2" indent="-285750">
              <a:buFont typeface="Courier New" panose="02070309020205020404" pitchFamily="49" charset="0"/>
              <a:buChar char="o"/>
            </a:pPr>
            <a:r>
              <a:rPr lang="en-PH" sz="3200" dirty="0"/>
              <a:t>Environmentally resistant </a:t>
            </a:r>
          </a:p>
          <a:p>
            <a:pPr marL="358775" lvl="2" indent="-285750">
              <a:buFont typeface="Courier New" panose="02070309020205020404" pitchFamily="49" charset="0"/>
              <a:buChar char="o"/>
            </a:pPr>
            <a:r>
              <a:rPr lang="en-PH" sz="3200" dirty="0"/>
              <a:t>Thin-walled, 8-12 um long, 7-10 um wide </a:t>
            </a:r>
          </a:p>
          <a:p>
            <a:pPr marL="0" indent="0">
              <a:buNone/>
            </a:pPr>
            <a:endParaRPr lang="en-PH" sz="3200" dirty="0"/>
          </a:p>
        </p:txBody>
      </p:sp>
      <p:pic>
        <p:nvPicPr>
          <p:cNvPr id="2050" name="Picture 2" descr="CDC - DPDx - Giardiasis">
            <a:extLst>
              <a:ext uri="{FF2B5EF4-FFF2-40B4-BE49-F238E27FC236}">
                <a16:creationId xmlns:a16="http://schemas.microsoft.com/office/drawing/2014/main" id="{667C9799-2E88-47B4-81A0-FBFF908023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70" r="1473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roject - 6_29_22, 2.49 AM" descr="Project - 6_29_22, 2.49 AM">
            <a:hlinkClick r:id="" action="ppaction://media"/>
            <a:extLst>
              <a:ext uri="{FF2B5EF4-FFF2-40B4-BE49-F238E27FC236}">
                <a16:creationId xmlns:a16="http://schemas.microsoft.com/office/drawing/2014/main" id="{FFAF9B81-1870-174C-A5F0-E262CEA0BC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3384" y="5613400"/>
            <a:ext cx="812800" cy="812800"/>
          </a:xfrm>
          <a:prstGeom prst="rect">
            <a:avLst/>
          </a:prstGeom>
        </p:spPr>
      </p:pic>
    </p:spTree>
    <p:extLst>
      <p:ext uri="{BB962C8B-B14F-4D97-AF65-F5344CB8AC3E}">
        <p14:creationId xmlns:p14="http://schemas.microsoft.com/office/powerpoint/2010/main" val="40156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BA55-834B-C780-2885-D7873FF07BA1}"/>
              </a:ext>
            </a:extLst>
          </p:cNvPr>
          <p:cNvSpPr>
            <a:spLocks noGrp="1"/>
          </p:cNvSpPr>
          <p:nvPr>
            <p:ph type="title"/>
          </p:nvPr>
        </p:nvSpPr>
        <p:spPr/>
        <p:txBody>
          <a:bodyPr/>
          <a:lstStyle/>
          <a:p>
            <a:r>
              <a:rPr lang="en-PH" b="1" dirty="0">
                <a:latin typeface="+mn-lt"/>
              </a:rPr>
              <a:t>EXCYSTATION</a:t>
            </a:r>
          </a:p>
        </p:txBody>
      </p:sp>
      <p:sp>
        <p:nvSpPr>
          <p:cNvPr id="3" name="Content Placeholder 2">
            <a:extLst>
              <a:ext uri="{FF2B5EF4-FFF2-40B4-BE49-F238E27FC236}">
                <a16:creationId xmlns:a16="http://schemas.microsoft.com/office/drawing/2014/main" id="{D4AA48B0-E2FD-0AFA-E47C-4889F02D9090}"/>
              </a:ext>
            </a:extLst>
          </p:cNvPr>
          <p:cNvSpPr>
            <a:spLocks noGrp="1"/>
          </p:cNvSpPr>
          <p:nvPr>
            <p:ph idx="1"/>
          </p:nvPr>
        </p:nvSpPr>
        <p:spPr/>
        <p:txBody>
          <a:bodyPr>
            <a:normAutofit/>
          </a:bodyPr>
          <a:lstStyle/>
          <a:p>
            <a:r>
              <a:rPr lang="en-PH" sz="3200" dirty="0"/>
              <a:t>Initiated when the cysts are exposed to environmental stimuli such as gastric acid and pancreatic enzymes</a:t>
            </a:r>
          </a:p>
          <a:p>
            <a:r>
              <a:rPr lang="en-PH" sz="3200" dirty="0"/>
              <a:t>An </a:t>
            </a:r>
            <a:r>
              <a:rPr lang="en-PH" sz="3200" dirty="0" err="1"/>
              <a:t>excyzoite</a:t>
            </a:r>
            <a:r>
              <a:rPr lang="en-PH" sz="3200" dirty="0"/>
              <a:t> with four nuclei is released which divides without further DNA replication resulting into 4 daughter trophozoites</a:t>
            </a:r>
          </a:p>
        </p:txBody>
      </p:sp>
      <p:pic>
        <p:nvPicPr>
          <p:cNvPr id="4" name="Project - 6_29_22, 2.52 AM" descr="Project - 6_29_22, 2.52 AM">
            <a:hlinkClick r:id="" action="ppaction://media"/>
            <a:extLst>
              <a:ext uri="{FF2B5EF4-FFF2-40B4-BE49-F238E27FC236}">
                <a16:creationId xmlns:a16="http://schemas.microsoft.com/office/drawing/2014/main" id="{4AC68844-5CE9-714D-A419-CFCAFE73A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499100"/>
            <a:ext cx="812800" cy="812800"/>
          </a:xfrm>
          <a:prstGeom prst="rect">
            <a:avLst/>
          </a:prstGeom>
        </p:spPr>
      </p:pic>
    </p:spTree>
    <p:extLst>
      <p:ext uri="{BB962C8B-B14F-4D97-AF65-F5344CB8AC3E}">
        <p14:creationId xmlns:p14="http://schemas.microsoft.com/office/powerpoint/2010/main" val="11716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19A9-A04C-CDFB-B4CD-CF2A63687A5A}"/>
              </a:ext>
            </a:extLst>
          </p:cNvPr>
          <p:cNvSpPr>
            <a:spLocks noGrp="1"/>
          </p:cNvSpPr>
          <p:nvPr>
            <p:ph type="title"/>
          </p:nvPr>
        </p:nvSpPr>
        <p:spPr/>
        <p:txBody>
          <a:bodyPr/>
          <a:lstStyle/>
          <a:p>
            <a:r>
              <a:rPr lang="en-PH" b="1" dirty="0">
                <a:latin typeface="Calibri" panose="020F0502020204030204" pitchFamily="34" charset="0"/>
                <a:cs typeface="Calibri" panose="020F0502020204030204" pitchFamily="34" charset="0"/>
              </a:rPr>
              <a:t>DIFFERENTIATION INTO SPECIES</a:t>
            </a:r>
          </a:p>
        </p:txBody>
      </p:sp>
      <p:sp>
        <p:nvSpPr>
          <p:cNvPr id="3" name="Content Placeholder 2">
            <a:extLst>
              <a:ext uri="{FF2B5EF4-FFF2-40B4-BE49-F238E27FC236}">
                <a16:creationId xmlns:a16="http://schemas.microsoft.com/office/drawing/2014/main" id="{EE8BB0D0-551C-C0F9-51F8-E3276755AA22}"/>
              </a:ext>
            </a:extLst>
          </p:cNvPr>
          <p:cNvSpPr>
            <a:spLocks noGrp="1"/>
          </p:cNvSpPr>
          <p:nvPr>
            <p:ph idx="1"/>
          </p:nvPr>
        </p:nvSpPr>
        <p:spPr>
          <a:xfrm>
            <a:off x="838200" y="1460500"/>
            <a:ext cx="5089071" cy="4716463"/>
          </a:xfrm>
        </p:spPr>
        <p:txBody>
          <a:bodyPr>
            <a:noAutofit/>
          </a:bodyPr>
          <a:lstStyle/>
          <a:p>
            <a:r>
              <a:rPr lang="en-PH" sz="3200" dirty="0"/>
              <a:t>Giardia lamblia – humans</a:t>
            </a:r>
          </a:p>
          <a:p>
            <a:pPr lvl="1"/>
            <a:r>
              <a:rPr lang="en-PH" sz="3200" dirty="0"/>
              <a:t>8 genotypes (A-H)</a:t>
            </a:r>
          </a:p>
          <a:p>
            <a:pPr lvl="1"/>
            <a:r>
              <a:rPr lang="en-PH" sz="3200" dirty="0"/>
              <a:t>Assemblage B -Philippines </a:t>
            </a:r>
          </a:p>
          <a:p>
            <a:r>
              <a:rPr lang="en-PH" sz="3200" dirty="0"/>
              <a:t>Giardia </a:t>
            </a:r>
            <a:r>
              <a:rPr lang="en-PH" sz="3200" dirty="0" err="1"/>
              <a:t>muris</a:t>
            </a:r>
            <a:r>
              <a:rPr lang="en-PH" sz="3200" dirty="0"/>
              <a:t> – mice</a:t>
            </a:r>
          </a:p>
          <a:p>
            <a:r>
              <a:rPr lang="en-PH" sz="3200" dirty="0"/>
              <a:t>Giardia </a:t>
            </a:r>
            <a:r>
              <a:rPr lang="en-PH" sz="3200" dirty="0" err="1"/>
              <a:t>agilis</a:t>
            </a:r>
            <a:r>
              <a:rPr lang="en-PH" sz="3200" dirty="0"/>
              <a:t> – amphibians</a:t>
            </a:r>
          </a:p>
          <a:p>
            <a:r>
              <a:rPr lang="en-PH" sz="3200" dirty="0"/>
              <a:t>Giardia </a:t>
            </a:r>
            <a:r>
              <a:rPr lang="en-PH" sz="3200" dirty="0" err="1"/>
              <a:t>psittaci</a:t>
            </a:r>
            <a:r>
              <a:rPr lang="en-PH" sz="3200" dirty="0"/>
              <a:t> – parakeets</a:t>
            </a:r>
          </a:p>
          <a:p>
            <a:r>
              <a:rPr lang="en-PH" sz="3200" dirty="0"/>
              <a:t>Giardia </a:t>
            </a:r>
            <a:r>
              <a:rPr lang="en-PH" sz="3200" dirty="0" err="1"/>
              <a:t>microti</a:t>
            </a:r>
            <a:r>
              <a:rPr lang="en-PH" sz="3200" dirty="0"/>
              <a:t> – voles, muskrats</a:t>
            </a:r>
          </a:p>
        </p:txBody>
      </p:sp>
      <p:pic>
        <p:nvPicPr>
          <p:cNvPr id="5" name="Picture 4">
            <a:extLst>
              <a:ext uri="{FF2B5EF4-FFF2-40B4-BE49-F238E27FC236}">
                <a16:creationId xmlns:a16="http://schemas.microsoft.com/office/drawing/2014/main" id="{5A8C4FB3-D85C-C887-57A3-53364664A14E}"/>
              </a:ext>
            </a:extLst>
          </p:cNvPr>
          <p:cNvPicPr>
            <a:picLocks noChangeAspect="1"/>
          </p:cNvPicPr>
          <p:nvPr/>
        </p:nvPicPr>
        <p:blipFill>
          <a:blip r:embed="rId5"/>
          <a:stretch>
            <a:fillRect/>
          </a:stretch>
        </p:blipFill>
        <p:spPr>
          <a:xfrm>
            <a:off x="6096000" y="1460500"/>
            <a:ext cx="5482640" cy="5032375"/>
          </a:xfrm>
          <a:prstGeom prst="rect">
            <a:avLst/>
          </a:prstGeom>
        </p:spPr>
      </p:pic>
      <p:sp>
        <p:nvSpPr>
          <p:cNvPr id="4" name="Rectangle 3">
            <a:extLst>
              <a:ext uri="{FF2B5EF4-FFF2-40B4-BE49-F238E27FC236}">
                <a16:creationId xmlns:a16="http://schemas.microsoft.com/office/drawing/2014/main" id="{3CAA901C-3408-155D-1506-485925FA7E9D}"/>
              </a:ext>
            </a:extLst>
          </p:cNvPr>
          <p:cNvSpPr/>
          <p:nvPr/>
        </p:nvSpPr>
        <p:spPr>
          <a:xfrm>
            <a:off x="6138863" y="6550027"/>
            <a:ext cx="5482640" cy="246221"/>
          </a:xfrm>
          <a:prstGeom prst="rect">
            <a:avLst/>
          </a:prstGeom>
        </p:spPr>
        <p:txBody>
          <a:bodyPr wrap="square">
            <a:spAutoFit/>
          </a:bodyPr>
          <a:lstStyle/>
          <a:p>
            <a:pPr algn="r"/>
            <a:r>
              <a:rPr lang="en-US" sz="1000" dirty="0">
                <a:latin typeface="Calibri" panose="020F0502020204030204" pitchFamily="34" charset="0"/>
                <a:cs typeface="Calibri" panose="020F0502020204030204" pitchFamily="34" charset="0"/>
              </a:rPr>
              <a:t>Source: Mandell, Douglas &amp; Bennett’s Principles and Practice of Infectious Diseases 9</a:t>
            </a:r>
            <a:r>
              <a:rPr lang="en-US" sz="1000" baseline="30000" dirty="0">
                <a:latin typeface="Calibri" panose="020F0502020204030204" pitchFamily="34" charset="0"/>
                <a:cs typeface="Calibri" panose="020F0502020204030204" pitchFamily="34" charset="0"/>
              </a:rPr>
              <a:t>th</a:t>
            </a:r>
            <a:r>
              <a:rPr lang="en-US" sz="1000" dirty="0">
                <a:latin typeface="Calibri" panose="020F0502020204030204" pitchFamily="34" charset="0"/>
                <a:cs typeface="Calibri" panose="020F0502020204030204" pitchFamily="34" charset="0"/>
              </a:rPr>
              <a:t> Edition</a:t>
            </a:r>
          </a:p>
        </p:txBody>
      </p:sp>
      <p:pic>
        <p:nvPicPr>
          <p:cNvPr id="6" name="Project - 6_29_22, 2.55 AM" descr="Project - 6_29_22, 2.55 AM">
            <a:hlinkClick r:id="" action="ppaction://media"/>
            <a:extLst>
              <a:ext uri="{FF2B5EF4-FFF2-40B4-BE49-F238E27FC236}">
                <a16:creationId xmlns:a16="http://schemas.microsoft.com/office/drawing/2014/main" id="{2160D49B-7B2E-6640-986C-49211F9A38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436" y="5860337"/>
            <a:ext cx="812800" cy="812800"/>
          </a:xfrm>
          <a:prstGeom prst="rect">
            <a:avLst/>
          </a:prstGeom>
        </p:spPr>
      </p:pic>
    </p:spTree>
    <p:extLst>
      <p:ext uri="{BB962C8B-B14F-4D97-AF65-F5344CB8AC3E}">
        <p14:creationId xmlns:p14="http://schemas.microsoft.com/office/powerpoint/2010/main" val="210985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4292</TotalTime>
  <Words>2547</Words>
  <Application>Microsoft Office PowerPoint</Application>
  <PresentationFormat>Widescreen</PresentationFormat>
  <Paragraphs>195</Paragraphs>
  <Slides>28</Slides>
  <Notes>26</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Courier New</vt:lpstr>
      <vt:lpstr>Office Theme</vt:lpstr>
      <vt:lpstr>PARASITOLOGY MODULE</vt:lpstr>
      <vt:lpstr>INTESTINAL AND LUMINAL FLAGELLATES</vt:lpstr>
      <vt:lpstr>Giardia lamblia</vt:lpstr>
      <vt:lpstr>DESCRIPTION OF PATHOGEN</vt:lpstr>
      <vt:lpstr>TROPHOZOITE</vt:lpstr>
      <vt:lpstr>ENCYSTATION</vt:lpstr>
      <vt:lpstr>CYST</vt:lpstr>
      <vt:lpstr>EXCYSTATION</vt:lpstr>
      <vt:lpstr>DIFFERENTIATION INTO SPECIES</vt:lpstr>
      <vt:lpstr>EPIDEMIOLOGY</vt:lpstr>
      <vt:lpstr>PATHOGENESIS AND IMMUNE RESPONSE</vt:lpstr>
      <vt:lpstr>CLINICAL MANIFESTATION</vt:lpstr>
      <vt:lpstr>CLINICAL MANIFESTATION</vt:lpstr>
      <vt:lpstr>CLINICAL MANIFESTATION</vt:lpstr>
      <vt:lpstr>DIAGNOSIS</vt:lpstr>
      <vt:lpstr>DIAGNOSIS</vt:lpstr>
      <vt:lpstr>THERAPY</vt:lpstr>
      <vt:lpstr>PREVENTION</vt:lpstr>
      <vt:lpstr>Trichomonas vaginalis</vt:lpstr>
      <vt:lpstr>Trichomonas vaginalis (T. vaginalis)</vt:lpstr>
      <vt:lpstr>Life cycle of  T. vaginalis</vt:lpstr>
      <vt:lpstr>Clinical Manifestations</vt:lpstr>
      <vt:lpstr>Diagnosis</vt:lpstr>
      <vt:lpstr>PowerPoint Presentation</vt:lpstr>
      <vt:lpstr>Diagnosis</vt:lpstr>
      <vt:lpstr>Therapy</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INTESTINAL AND LUMINAL FLAGELLATES</dc:title>
  <dc:creator>mark llanes</dc:creator>
  <cp:lastModifiedBy>Chito Lim Patino</cp:lastModifiedBy>
  <cp:revision>65</cp:revision>
  <dcterms:created xsi:type="dcterms:W3CDTF">2022-06-03T22:54:40Z</dcterms:created>
  <dcterms:modified xsi:type="dcterms:W3CDTF">2024-05-28T04:12:52Z</dcterms:modified>
</cp:coreProperties>
</file>