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9" r:id="rId4"/>
    <p:sldId id="260" r:id="rId5"/>
    <p:sldId id="258" r:id="rId6"/>
    <p:sldId id="259" r:id="rId7"/>
    <p:sldId id="273" r:id="rId8"/>
    <p:sldId id="264" r:id="rId9"/>
    <p:sldId id="268" r:id="rId10"/>
    <p:sldId id="266" r:id="rId11"/>
    <p:sldId id="272" r:id="rId12"/>
    <p:sldId id="263" r:id="rId13"/>
    <p:sldId id="275" r:id="rId14"/>
    <p:sldId id="280" r:id="rId15"/>
    <p:sldId id="277" r:id="rId16"/>
    <p:sldId id="281" r:id="rId17"/>
    <p:sldId id="278" r:id="rId18"/>
    <p:sldId id="271" r:id="rId19"/>
    <p:sldId id="282" r:id="rId20"/>
    <p:sldId id="276" r:id="rId21"/>
    <p:sldId id="283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0"/>
    <p:restoredTop sz="94725"/>
  </p:normalViewPr>
  <p:slideViewPr>
    <p:cSldViewPr snapToGrid="0" snapToObjects="1">
      <p:cViewPr varScale="1">
        <p:scale>
          <a:sx n="59" d="100"/>
          <a:sy n="59" d="100"/>
        </p:scale>
        <p:origin x="11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BE702-13A4-DF42-BEFD-8C596FE3FD97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4A32E-B587-1342-8578-BD5B56CBB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9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4A32E-B587-1342-8578-BD5B56CBBC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3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BB91-6AE8-644C-AF1E-528A6DD19636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29EA-5F3A-A844-8056-75986A44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51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BB91-6AE8-644C-AF1E-528A6DD19636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29EA-5F3A-A844-8056-75986A44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17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BB91-6AE8-644C-AF1E-528A6DD19636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29EA-5F3A-A844-8056-75986A44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4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BB91-6AE8-644C-AF1E-528A6DD19636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29EA-5F3A-A844-8056-75986A44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0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BB91-6AE8-644C-AF1E-528A6DD19636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29EA-5F3A-A844-8056-75986A44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07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BB91-6AE8-644C-AF1E-528A6DD19636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29EA-5F3A-A844-8056-75986A44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6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BB91-6AE8-644C-AF1E-528A6DD19636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29EA-5F3A-A844-8056-75986A44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4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BB91-6AE8-644C-AF1E-528A6DD19636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29EA-5F3A-A844-8056-75986A44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4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BB91-6AE8-644C-AF1E-528A6DD19636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29EA-5F3A-A844-8056-75986A44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8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BB91-6AE8-644C-AF1E-528A6DD19636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29EA-5F3A-A844-8056-75986A44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91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EBB91-6AE8-644C-AF1E-528A6DD19636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529EA-5F3A-A844-8056-75986A44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4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EBB91-6AE8-644C-AF1E-528A6DD19636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529EA-5F3A-A844-8056-75986A44A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9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3">
            <a:extLst>
              <a:ext uri="{FF2B5EF4-FFF2-40B4-BE49-F238E27FC236}">
                <a16:creationId xmlns:a16="http://schemas.microsoft.com/office/drawing/2014/main" id="{9D053184-AA45-4CAA-A4A7-25A2BCE56902}"/>
              </a:ext>
            </a:extLst>
          </p:cNvPr>
          <p:cNvSpPr txBox="1">
            <a:spLocks/>
          </p:cNvSpPr>
          <p:nvPr/>
        </p:nvSpPr>
        <p:spPr>
          <a:xfrm>
            <a:off x="701628" y="492303"/>
            <a:ext cx="10924309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7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Philippine Society for Microbiology &amp; Infectious Diseases</a:t>
            </a:r>
          </a:p>
          <a:p>
            <a:pPr>
              <a:lnSpc>
                <a:spcPct val="100000"/>
              </a:lnSpc>
              <a:spcBef>
                <a:spcPts val="57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 Hoc Committee on Training &amp; Curriculum Development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5BD6C9-A4F1-4EEE-BC7D-B737C7A4B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208" y="2379244"/>
            <a:ext cx="7772400" cy="2634545"/>
          </a:xfrm>
        </p:spPr>
        <p:txBody>
          <a:bodyPr>
            <a:noAutofit/>
          </a:bodyPr>
          <a:lstStyle/>
          <a:p>
            <a:r>
              <a:rPr 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Laboratory Module: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BACTERIOLOGY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Mycoplasma</a:t>
            </a:r>
            <a:endParaRPr lang="en-US" sz="4400" b="1" dirty="0">
              <a:latin typeface="+mn-lt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DAB00C-79B3-CC29-2012-F68A7F3A1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7282543" cy="1325563"/>
          </a:xfrm>
        </p:spPr>
        <p:txBody>
          <a:bodyPr/>
          <a:lstStyle/>
          <a:p>
            <a:r>
              <a:rPr lang="en-US" b="1" i="1" dirty="0">
                <a:latin typeface="+mn-lt"/>
              </a:rPr>
              <a:t>M. hominis &amp; U. </a:t>
            </a:r>
            <a:r>
              <a:rPr lang="en-US" b="1" i="1" dirty="0" err="1">
                <a:latin typeface="+mn-lt"/>
              </a:rPr>
              <a:t>urealyticum</a:t>
            </a:r>
            <a:endParaRPr lang="en-US" b="1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55776" cy="4351338"/>
          </a:xfrm>
        </p:spPr>
        <p:txBody>
          <a:bodyPr>
            <a:normAutofit/>
          </a:bodyPr>
          <a:lstStyle/>
          <a:p>
            <a:r>
              <a:rPr lang="en-US" sz="3200" dirty="0"/>
              <a:t>Shepard’s A7B differential agar</a:t>
            </a:r>
          </a:p>
          <a:p>
            <a:r>
              <a:rPr lang="en-US" sz="3200" dirty="0"/>
              <a:t>Colonies have typical “fried egg” morphology</a:t>
            </a:r>
          </a:p>
          <a:p>
            <a:r>
              <a:rPr lang="en-US" sz="3200" dirty="0"/>
              <a:t>Blue color is due to the Diene’s stain</a:t>
            </a:r>
          </a:p>
          <a:p>
            <a:r>
              <a:rPr lang="en-US" sz="3200" i="1" dirty="0"/>
              <a:t>U. </a:t>
            </a:r>
            <a:r>
              <a:rPr lang="en-US" sz="3200" i="1" dirty="0" err="1"/>
              <a:t>urealyticum</a:t>
            </a:r>
            <a:r>
              <a:rPr lang="en-US" sz="3200" i="1" dirty="0"/>
              <a:t> </a:t>
            </a:r>
            <a:r>
              <a:rPr lang="en-US" sz="3200" dirty="0"/>
              <a:t>colonies are smaller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36" t="35817" r="5767" b="35948"/>
          <a:stretch/>
        </p:blipFill>
        <p:spPr>
          <a:xfrm>
            <a:off x="5629834" y="1951881"/>
            <a:ext cx="6312569" cy="423451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0679CA-1B8E-8723-C4C4-882E292B4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3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Direct Detection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74918" cy="4351338"/>
          </a:xfrm>
        </p:spPr>
        <p:txBody>
          <a:bodyPr>
            <a:normAutofit/>
          </a:bodyPr>
          <a:lstStyle/>
          <a:p>
            <a:r>
              <a:rPr lang="en-US" sz="3200" dirty="0"/>
              <a:t>No direct methods for identifying </a:t>
            </a:r>
            <a:r>
              <a:rPr lang="en-US" sz="3200" i="1" dirty="0"/>
              <a:t>Mycoplasma </a:t>
            </a:r>
            <a:r>
              <a:rPr lang="en-US" sz="3200" dirty="0"/>
              <a:t>spp.</a:t>
            </a:r>
          </a:p>
          <a:p>
            <a:r>
              <a:rPr lang="en-US" sz="3200" dirty="0"/>
              <a:t>Gram stain will not informatively stain cell wall-deficient Mycoplasma</a:t>
            </a:r>
          </a:p>
          <a:p>
            <a:r>
              <a:rPr lang="en-US" sz="3200" dirty="0" err="1"/>
              <a:t>Acridine</a:t>
            </a:r>
            <a:r>
              <a:rPr lang="en-US" sz="3200" dirty="0"/>
              <a:t> orange or </a:t>
            </a:r>
            <a:r>
              <a:rPr lang="en-US" sz="3200" dirty="0" err="1"/>
              <a:t>fluorochrome</a:t>
            </a:r>
            <a:r>
              <a:rPr lang="en-US" sz="3200" dirty="0"/>
              <a:t> stain may be useful to visualize organisms, however, nonspecific</a:t>
            </a:r>
          </a:p>
        </p:txBody>
      </p:sp>
      <p:pic>
        <p:nvPicPr>
          <p:cNvPr id="1026" name="Picture 2" descr="cridine Orange Staining: Principle, Procedure, Results • Microbe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95" y="442869"/>
            <a:ext cx="3707705" cy="276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coplasma | CROMATI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94" y="3396185"/>
            <a:ext cx="3707705" cy="278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08F170-92EE-68F1-2694-F7401B494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8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PCR</a:t>
            </a:r>
            <a:r>
              <a:rPr lang="en-US" dirty="0"/>
              <a:t>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72" y="1825625"/>
            <a:ext cx="5214257" cy="4351338"/>
          </a:xfrm>
        </p:spPr>
        <p:txBody>
          <a:bodyPr>
            <a:noAutofit/>
          </a:bodyPr>
          <a:lstStyle/>
          <a:p>
            <a:r>
              <a:rPr lang="en-US" sz="3200" dirty="0"/>
              <a:t>Current gold standard for identification</a:t>
            </a:r>
          </a:p>
          <a:p>
            <a:r>
              <a:rPr lang="en-US" sz="3200" dirty="0"/>
              <a:t>Patient’s signs and symptoms must be correlated with the identified agent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E29E31-928F-A21A-39DB-3285779A5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t="3244" r="9366" b="26349"/>
          <a:stretch/>
        </p:blipFill>
        <p:spPr bwMode="auto">
          <a:xfrm>
            <a:off x="5856514" y="903514"/>
            <a:ext cx="6248400" cy="542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5DE6C7-2F1D-D544-4A09-D5CFA48FB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7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896"/>
            <a:ext cx="9056914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Serologic Tests (</a:t>
            </a:r>
            <a:r>
              <a:rPr lang="en-US" b="1" i="1" dirty="0">
                <a:latin typeface="+mn-lt"/>
              </a:rPr>
              <a:t>M. pneumoniae)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1853"/>
            <a:ext cx="7402286" cy="4351338"/>
          </a:xfrm>
        </p:spPr>
        <p:txBody>
          <a:bodyPr>
            <a:noAutofit/>
          </a:bodyPr>
          <a:lstStyle/>
          <a:p>
            <a:r>
              <a:rPr lang="en-US" sz="3200" dirty="0"/>
              <a:t>Indirect immunofluorescence</a:t>
            </a:r>
          </a:p>
          <a:p>
            <a:pPr lvl="1"/>
            <a:r>
              <a:rPr lang="en-US" sz="3000" i="1" dirty="0"/>
              <a:t>M. pneumoniae</a:t>
            </a:r>
            <a:r>
              <a:rPr lang="en-US" sz="3000" dirty="0"/>
              <a:t> Antibody Test System</a:t>
            </a:r>
            <a:endParaRPr lang="en-US" sz="3000" i="1" dirty="0"/>
          </a:p>
          <a:p>
            <a:r>
              <a:rPr lang="en-US" sz="3200" dirty="0"/>
              <a:t>Particle agglutination</a:t>
            </a:r>
          </a:p>
          <a:p>
            <a:pPr lvl="1"/>
            <a:r>
              <a:rPr lang="en-US" sz="3000" dirty="0" err="1"/>
              <a:t>Serodyne</a:t>
            </a:r>
            <a:r>
              <a:rPr lang="en-US" sz="3000" dirty="0"/>
              <a:t> Color Vue IgG/IgM test</a:t>
            </a:r>
          </a:p>
          <a:p>
            <a:pPr lvl="1"/>
            <a:r>
              <a:rPr lang="en-US" sz="3000" dirty="0" err="1"/>
              <a:t>Serodia</a:t>
            </a:r>
            <a:r>
              <a:rPr lang="en-US" sz="3000" dirty="0"/>
              <a:t> </a:t>
            </a:r>
            <a:r>
              <a:rPr lang="en-US" sz="3000" dirty="0" err="1"/>
              <a:t>Myco</a:t>
            </a:r>
            <a:r>
              <a:rPr lang="en-US" sz="3000" dirty="0"/>
              <a:t> II test</a:t>
            </a:r>
          </a:p>
          <a:p>
            <a:r>
              <a:rPr lang="en-US" sz="3200" dirty="0"/>
              <a:t>EIA</a:t>
            </a:r>
          </a:p>
          <a:p>
            <a:pPr lvl="1"/>
            <a:r>
              <a:rPr lang="en-US" sz="3000" dirty="0" err="1"/>
              <a:t>ImmunoWELL</a:t>
            </a:r>
            <a:r>
              <a:rPr lang="en-US" sz="3000" dirty="0"/>
              <a:t> M. pneumoniae</a:t>
            </a:r>
          </a:p>
          <a:p>
            <a:pPr marL="457200" lvl="1" indent="0">
              <a:buNone/>
            </a:pPr>
            <a:r>
              <a:rPr lang="en-US" sz="3000" dirty="0"/>
              <a:t>		IgM EIA</a:t>
            </a:r>
          </a:p>
          <a:p>
            <a:pPr lvl="1"/>
            <a:r>
              <a:rPr lang="en-US" sz="3000" dirty="0"/>
              <a:t>Zeus Mycoplasma IgM EIA</a:t>
            </a:r>
          </a:p>
          <a:p>
            <a:pPr lvl="1"/>
            <a:r>
              <a:rPr lang="en-US" sz="3000" dirty="0"/>
              <a:t>ETI-M. pneumoniae IgM/IgG </a:t>
            </a:r>
          </a:p>
          <a:p>
            <a:pPr marL="457200" lvl="1" indent="0">
              <a:buNone/>
            </a:pPr>
            <a:r>
              <a:rPr lang="en-US" sz="3200" dirty="0"/>
              <a:t>		assay</a:t>
            </a:r>
          </a:p>
        </p:txBody>
      </p:sp>
      <p:pic>
        <p:nvPicPr>
          <p:cNvPr id="2050" name="Picture 2" descr="Remel&amp;trade; Mycoplasma Pneumoniae IgG/IgM Antibody Test">
            <a:extLst>
              <a:ext uri="{FF2B5EF4-FFF2-40B4-BE49-F238E27FC236}">
                <a16:creationId xmlns:a16="http://schemas.microsoft.com/office/drawing/2014/main" id="{EC571B67-B53A-2AE5-E9AA-17BAFCAB7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944" y="0"/>
            <a:ext cx="4293056" cy="42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6D9E4B0-3837-2EE8-916A-72207CFF5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5" r="2873" b="7732"/>
          <a:stretch/>
        </p:blipFill>
        <p:spPr bwMode="auto">
          <a:xfrm>
            <a:off x="5753097" y="4293056"/>
            <a:ext cx="6438903" cy="24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24A331-730A-54D8-FE27-A22BE10A7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4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DEB10-68DE-6491-8BA8-27FD73F16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83C6C-79FA-8B7E-69AA-116AE67F0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Serologic Tests (Genital Mycoplasmas)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3E4D1-E996-0497-DF29-56E0F2842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34543" cy="4351338"/>
          </a:xfrm>
        </p:spPr>
        <p:txBody>
          <a:bodyPr>
            <a:normAutofit/>
          </a:bodyPr>
          <a:lstStyle/>
          <a:p>
            <a:r>
              <a:rPr lang="en-US" sz="3200" i="1" dirty="0"/>
              <a:t>M. hominis</a:t>
            </a:r>
            <a:r>
              <a:rPr lang="en-US" sz="3200" dirty="0"/>
              <a:t>: lipid associated membrane proteins (LAMPs)</a:t>
            </a:r>
          </a:p>
          <a:p>
            <a:r>
              <a:rPr lang="en-US" sz="3200" i="1" dirty="0"/>
              <a:t>U. </a:t>
            </a:r>
            <a:r>
              <a:rPr lang="en-US" sz="3200" i="1" dirty="0" err="1"/>
              <a:t>urealyticum</a:t>
            </a:r>
            <a:endParaRPr lang="en-US" sz="3200" i="1" dirty="0"/>
          </a:p>
          <a:p>
            <a:pPr lvl="1"/>
            <a:r>
              <a:rPr lang="en-US" sz="3200" dirty="0"/>
              <a:t>EIA</a:t>
            </a:r>
          </a:p>
          <a:p>
            <a:pPr lvl="1"/>
            <a:r>
              <a:rPr lang="en-US" sz="3200" dirty="0"/>
              <a:t>Western immunoblot</a:t>
            </a:r>
          </a:p>
          <a:p>
            <a:pPr lvl="1"/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6FA2F-10E9-31F8-F992-2289F5145C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32" t="32698" r="6826" b="27619"/>
          <a:stretch/>
        </p:blipFill>
        <p:spPr>
          <a:xfrm>
            <a:off x="5758544" y="2242458"/>
            <a:ext cx="5976257" cy="272143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7473B4-0A6C-DC55-8873-1E011D1D0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4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Mycoplasma pneumoniae</a:t>
            </a:r>
            <a:endParaRPr lang="en-US" b="1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408980"/>
              </p:ext>
            </p:extLst>
          </p:nvPr>
        </p:nvGraphicFramePr>
        <p:xfrm>
          <a:off x="261257" y="1555115"/>
          <a:ext cx="11723914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9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4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48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ysClr val="windowText" lastClr="000000"/>
                          </a:solidFill>
                        </a:rPr>
                        <a:t>Children and adolescents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Adults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33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b="0" dirty="0">
                          <a:solidFill>
                            <a:sysClr val="windowText" lastClr="000000"/>
                          </a:solidFill>
                        </a:rPr>
                        <a:t>&lt;5 years old: predominantly manifests as coryza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b="0" dirty="0">
                          <a:solidFill>
                            <a:sysClr val="windowText" lastClr="000000"/>
                          </a:solidFill>
                        </a:rPr>
                        <a:t>Older children and adolescents: most common syndrome is a combination of tracheobronchitis and upper respiratory tract infection, such as coryza, pharyngitis, and otitis media</a:t>
                      </a:r>
                      <a:endParaRPr lang="en-US" sz="3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dirty="0"/>
                        <a:t>Atypical pneumonia: low-grade fever, malaise, headache, myalgia, and cough; gradual onset</a:t>
                      </a:r>
                      <a:endParaRPr lang="en-US" sz="1200" dirty="0"/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3200" dirty="0"/>
                        <a:t>Natural history: extended illness, with fever and cough lasting well into the third week of illness, and then followed by gradual recovery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3C6390-2D4F-8B0F-FB5B-FA744C870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22C5B-CE1F-B1AD-5466-CF4540481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32C5C-13DC-F993-A2A2-5E12EC26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58000" cy="1325563"/>
          </a:xfrm>
        </p:spPr>
        <p:txBody>
          <a:bodyPr/>
          <a:lstStyle/>
          <a:p>
            <a:r>
              <a:rPr lang="en-US" b="1" i="1" dirty="0">
                <a:latin typeface="+mn-lt"/>
              </a:rPr>
              <a:t>Mycoplasma pneumoniae</a:t>
            </a:r>
            <a:endParaRPr lang="en-US" b="1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A37336-79C7-FB44-3EF0-C5F63ABC9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2086" cy="4351338"/>
          </a:xfrm>
        </p:spPr>
        <p:txBody>
          <a:bodyPr>
            <a:normAutofit/>
          </a:bodyPr>
          <a:lstStyle/>
          <a:p>
            <a:r>
              <a:rPr lang="en-US" sz="3200" dirty="0"/>
              <a:t>Transient exanthems</a:t>
            </a:r>
          </a:p>
          <a:p>
            <a:r>
              <a:rPr lang="en-US" sz="3200" dirty="0"/>
              <a:t>Stevens-Johnson syndrome</a:t>
            </a:r>
          </a:p>
          <a:p>
            <a:r>
              <a:rPr lang="en-US" sz="3200" dirty="0"/>
              <a:t>Bullous erythema multiforme</a:t>
            </a:r>
          </a:p>
          <a:p>
            <a:r>
              <a:rPr lang="en-US" sz="3200" dirty="0"/>
              <a:t>Raynaud phenomenon</a:t>
            </a:r>
          </a:p>
          <a:p>
            <a:endParaRPr lang="en-PH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BB991F-89F8-A78A-0376-74F501DA8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991" y="128519"/>
            <a:ext cx="3985866" cy="3124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8EA9C7-04F2-2FB7-2B8D-E3F64C312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286" y="3429000"/>
            <a:ext cx="4984418" cy="337093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C3B874-87DC-9E14-5742-8E5393F6B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Mycoplasma hominis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7AE274-752B-0838-67E5-BC9532A92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1589314"/>
            <a:ext cx="10711544" cy="4587649"/>
          </a:xfrm>
        </p:spPr>
        <p:txBody>
          <a:bodyPr>
            <a:noAutofit/>
          </a:bodyPr>
          <a:lstStyle/>
          <a:p>
            <a:r>
              <a:rPr lang="en-US" sz="3200" dirty="0"/>
              <a:t>NOT a cause of NGU</a:t>
            </a:r>
          </a:p>
          <a:p>
            <a:r>
              <a:rPr lang="en-US" sz="3200" dirty="0"/>
              <a:t>Implicated in a few cases of pyelonephritis</a:t>
            </a:r>
          </a:p>
          <a:p>
            <a:r>
              <a:rPr lang="en-US" sz="3200" dirty="0"/>
              <a:t>Associated with bacterial vaginosis</a:t>
            </a:r>
          </a:p>
          <a:p>
            <a:r>
              <a:rPr lang="en-US" sz="3200" dirty="0"/>
              <a:t>Correlated strongly with shedding of HIV in the vagina</a:t>
            </a:r>
          </a:p>
          <a:p>
            <a:r>
              <a:rPr lang="en-US" sz="3200" dirty="0"/>
              <a:t>Colonizes neonates and has been isolated from the </a:t>
            </a:r>
            <a:r>
              <a:rPr lang="en-US" sz="3200" dirty="0" err="1"/>
              <a:t>chorioamnion</a:t>
            </a:r>
            <a:r>
              <a:rPr lang="en-US" sz="3200" dirty="0"/>
              <a:t> of premature infants </a:t>
            </a:r>
          </a:p>
          <a:p>
            <a:r>
              <a:rPr lang="en-US" sz="3200" dirty="0"/>
              <a:t>Most commonly reported to play a role in systemic infections (postoperative wound infections, septic arthritis, endocarditis, abscesses)</a:t>
            </a:r>
            <a:endParaRPr lang="en-PH" sz="32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7F6196-5B5B-D1D0-1C67-557570D52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4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Mycoplasma </a:t>
            </a:r>
            <a:r>
              <a:rPr lang="en-US" b="1" i="1" dirty="0" err="1">
                <a:latin typeface="+mn-lt"/>
              </a:rPr>
              <a:t>genitalium</a:t>
            </a:r>
            <a:endParaRPr lang="en-US" b="1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194" y="1825625"/>
            <a:ext cx="6446149" cy="4351338"/>
          </a:xfrm>
        </p:spPr>
        <p:txBody>
          <a:bodyPr>
            <a:noAutofit/>
          </a:bodyPr>
          <a:lstStyle/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most common cause of urethritis in men after </a:t>
            </a:r>
            <a:r>
              <a:rPr lang="en-US" sz="3200" i="1" dirty="0"/>
              <a:t>C. trachomatis</a:t>
            </a:r>
          </a:p>
          <a:p>
            <a:r>
              <a:rPr lang="en-US" sz="3200" dirty="0"/>
              <a:t>Most common cause of persistent or recurrent symptomatic NGU</a:t>
            </a:r>
          </a:p>
          <a:p>
            <a:r>
              <a:rPr lang="en-US" sz="3200" dirty="0"/>
              <a:t>Associated with </a:t>
            </a:r>
            <a:r>
              <a:rPr lang="en-US" sz="3200" dirty="0" err="1"/>
              <a:t>endocervicitis</a:t>
            </a:r>
            <a:r>
              <a:rPr lang="en-US" sz="3200" dirty="0"/>
              <a:t>, evidenced by mucopurulent discharge, cervical friability, and erythema</a:t>
            </a:r>
          </a:p>
          <a:p>
            <a:endParaRPr lang="en-US" sz="3200" dirty="0"/>
          </a:p>
        </p:txBody>
      </p:sp>
      <p:pic>
        <p:nvPicPr>
          <p:cNvPr id="2050" name="Picture 2" descr="g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 t="43378" r="3740" b="1439"/>
          <a:stretch/>
        </p:blipFill>
        <p:spPr bwMode="auto">
          <a:xfrm>
            <a:off x="7277622" y="365125"/>
            <a:ext cx="4414381" cy="298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flammation of the Cervix (Cervicitis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21" y="3632548"/>
            <a:ext cx="4535185" cy="25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FA0656-A74F-B2E8-0D14-09CA283D5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55C17-CD58-4F32-FC35-8DB61B50D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1327-2D0A-33ED-C8A3-2F38D9560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Ureaplasma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3EAFA3-E2EB-5E84-7E84-91CAB65B7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1589314"/>
            <a:ext cx="10711544" cy="4587649"/>
          </a:xfrm>
        </p:spPr>
        <p:txBody>
          <a:bodyPr>
            <a:noAutofit/>
          </a:bodyPr>
          <a:lstStyle/>
          <a:p>
            <a:r>
              <a:rPr lang="en-US" sz="3200" i="1" dirty="0"/>
              <a:t>U. </a:t>
            </a:r>
            <a:r>
              <a:rPr lang="en-US" sz="3200" i="1" dirty="0" err="1"/>
              <a:t>urealyticum</a:t>
            </a:r>
            <a:r>
              <a:rPr lang="en-US" sz="3200" dirty="0"/>
              <a:t> is a urethral pathogen associated with NGU</a:t>
            </a:r>
          </a:p>
          <a:p>
            <a:r>
              <a:rPr lang="en-US" sz="3200" dirty="0"/>
              <a:t>Present in the amniotic fluid of some women experiencing preterm labor and delivery and in cases of preterm premature rupture of membranes</a:t>
            </a:r>
          </a:p>
          <a:p>
            <a:r>
              <a:rPr lang="en-PH" sz="3200" dirty="0"/>
              <a:t>Strongly associated with chorioamnionitis</a:t>
            </a:r>
          </a:p>
          <a:p>
            <a:r>
              <a:rPr lang="en-PH" sz="3200" dirty="0"/>
              <a:t>Systemic infection in adults: postpartum fever, cystitis, urethral syndrome, pericarditis, mediastinitis</a:t>
            </a:r>
          </a:p>
          <a:p>
            <a:r>
              <a:rPr lang="en-US" sz="3200" dirty="0"/>
              <a:t>Single cases of ambulatory peritoneal dialysis–associated peritonitis, meningitis, and brain abscess</a:t>
            </a:r>
            <a:endParaRPr lang="en-PH" sz="32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04E652-CD57-5551-3CD7-670705071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78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Mycoplasma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1390195"/>
            <a:ext cx="8222726" cy="4595495"/>
          </a:xfrm>
        </p:spPr>
        <p:txBody>
          <a:bodyPr>
            <a:noAutofit/>
          </a:bodyPr>
          <a:lstStyle/>
          <a:p>
            <a:r>
              <a:rPr lang="en-US" sz="3200" dirty="0"/>
              <a:t>Class Mollicutes (cell wall free bacteria)</a:t>
            </a:r>
          </a:p>
          <a:p>
            <a:pPr lvl="1"/>
            <a:r>
              <a:rPr lang="en-US" sz="3200" dirty="0"/>
              <a:t>&gt; 200 known species</a:t>
            </a:r>
          </a:p>
          <a:p>
            <a:pPr lvl="1"/>
            <a:r>
              <a:rPr lang="en-US" sz="3200" dirty="0"/>
              <a:t>At least 16 species thought to be of human origin, 4 of clinical importance</a:t>
            </a:r>
          </a:p>
          <a:p>
            <a:pPr lvl="2"/>
            <a:r>
              <a:rPr lang="en-US" sz="3200" i="1" dirty="0"/>
              <a:t>M. pneumoniae</a:t>
            </a:r>
          </a:p>
          <a:p>
            <a:pPr lvl="2"/>
            <a:r>
              <a:rPr lang="en-US" sz="3200" i="1" dirty="0"/>
              <a:t>M. hominis</a:t>
            </a:r>
          </a:p>
          <a:p>
            <a:pPr lvl="2"/>
            <a:r>
              <a:rPr lang="en-US" sz="3200" i="1" dirty="0"/>
              <a:t>Ureaplasma </a:t>
            </a:r>
            <a:r>
              <a:rPr lang="en-US" sz="3200" i="1" dirty="0" err="1"/>
              <a:t>urealyticum</a:t>
            </a:r>
            <a:endParaRPr lang="en-US" sz="3200" i="1" dirty="0"/>
          </a:p>
          <a:p>
            <a:pPr lvl="2"/>
            <a:r>
              <a:rPr lang="en-US" sz="3200" i="1" dirty="0"/>
              <a:t>M. </a:t>
            </a:r>
            <a:r>
              <a:rPr lang="en-US" sz="3200" i="1" dirty="0" err="1"/>
              <a:t>genitalium</a:t>
            </a:r>
            <a:endParaRPr lang="en-US" sz="3200" i="1" dirty="0"/>
          </a:p>
          <a:p>
            <a:r>
              <a:rPr lang="en-US" sz="3200" dirty="0"/>
              <a:t>Smallest organisms that can be free living in nature and self replicating on laboratory media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5F864-4587-8752-9138-648EED5199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16" t="7108" r="13847"/>
          <a:stretch/>
        </p:blipFill>
        <p:spPr>
          <a:xfrm>
            <a:off x="8483983" y="1229499"/>
            <a:ext cx="3311912" cy="2711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F67B2-877A-CAA5-EFA1-B7D9006738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16" r="13847" b="13546"/>
          <a:stretch/>
        </p:blipFill>
        <p:spPr>
          <a:xfrm>
            <a:off x="8483983" y="3941335"/>
            <a:ext cx="3311912" cy="255154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F9A115-6F3B-80F2-2310-01FFED357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6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Infection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i="1" dirty="0"/>
              <a:t>M. pneumoniae</a:t>
            </a:r>
            <a:r>
              <a:rPr lang="en-US" sz="3200" dirty="0"/>
              <a:t> – believed to spread by droplet transmission</a:t>
            </a:r>
          </a:p>
          <a:p>
            <a:r>
              <a:rPr lang="en-US" sz="3200" dirty="0"/>
              <a:t>Recommend droplet precaution for the duration of illness</a:t>
            </a:r>
          </a:p>
          <a:p>
            <a:r>
              <a:rPr lang="en-US" sz="3200" dirty="0"/>
              <a:t>Human vaccine development has not yet yielded a vaccine suitable for general use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3452D0-15D8-C392-3588-89D6A3B2A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0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944E0-143C-4088-4D79-5A14FE7DF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1BE07-1729-36A1-9739-A9FD1F2C6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46E28-F661-0983-15BB-DC7221A8C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Macrolides – favored due to its low MIC and fewer contraindications </a:t>
            </a:r>
          </a:p>
          <a:p>
            <a:pPr lvl="1"/>
            <a:r>
              <a:rPr lang="en-US" sz="3200" dirty="0"/>
              <a:t>Azithromycin 500 mg orally on day 1 and 250 mg daily on days 2–5</a:t>
            </a:r>
          </a:p>
          <a:p>
            <a:r>
              <a:rPr lang="en-US" sz="3200" dirty="0"/>
              <a:t>Fluoroquinolones</a:t>
            </a:r>
          </a:p>
          <a:p>
            <a:pPr lvl="1"/>
            <a:r>
              <a:rPr lang="en-US" sz="3200" dirty="0"/>
              <a:t>moxifloxacin 400 mg orally once daily for 7–14 days </a:t>
            </a:r>
          </a:p>
          <a:p>
            <a:r>
              <a:rPr lang="en-US" sz="3200" dirty="0"/>
              <a:t>Tetracyclines</a:t>
            </a:r>
          </a:p>
          <a:p>
            <a:pPr lvl="1"/>
            <a:r>
              <a:rPr lang="en-US" sz="3200" dirty="0"/>
              <a:t>Doxycycline 100 mg orally twice daily for 7–14 days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50993C-61C7-02A9-7F82-2175A3482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Mandell, Douglas &amp; Bennett’s Principles and Practice of Infectious Diseases, 9</a:t>
            </a:r>
            <a:r>
              <a:rPr lang="en-US" sz="3200" baseline="30000" dirty="0"/>
              <a:t>th</a:t>
            </a:r>
            <a:r>
              <a:rPr lang="en-US" sz="3200" dirty="0"/>
              <a:t> Edition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Bailey &amp; Scott’s Diagnostic Microbiology, 15</a:t>
            </a:r>
            <a:r>
              <a:rPr lang="en-US" sz="3200" baseline="30000" dirty="0"/>
              <a:t>th</a:t>
            </a:r>
            <a:r>
              <a:rPr lang="en-US" sz="3200" dirty="0"/>
              <a:t> Edition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err="1"/>
              <a:t>Koneman’s</a:t>
            </a:r>
            <a:r>
              <a:rPr lang="en-US" sz="3200" dirty="0"/>
              <a:t> Color Atlas and Textbook of Diagnostic Microbiology, 7</a:t>
            </a:r>
            <a:r>
              <a:rPr lang="en-US" sz="3200" baseline="30000" dirty="0"/>
              <a:t>th</a:t>
            </a:r>
            <a:r>
              <a:rPr lang="en-US" sz="3200" dirty="0"/>
              <a:t> Edition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6854AD-D55C-7635-4241-61E4D4653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7400" y="5905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39489"/>
      </p:ext>
    </p:extLst>
  </p:cSld>
  <p:clrMapOvr>
    <a:masterClrMapping/>
  </p:clrMapOvr>
  <p:transition advTm="8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E2959-813F-C49C-0BE7-DD4CA9D7D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B9B7E-6DBA-DAA4-7B49-11226263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0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Mycoplasma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C3BF3-96DF-C2E9-7ECC-955696232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1572116"/>
            <a:ext cx="6705599" cy="4595495"/>
          </a:xfrm>
        </p:spPr>
        <p:txBody>
          <a:bodyPr>
            <a:noAutofit/>
          </a:bodyPr>
          <a:lstStyle/>
          <a:p>
            <a:r>
              <a:rPr lang="en-US" sz="3200" dirty="0"/>
              <a:t>Grown in cell-free artificial media but has complex growth requirements and grows slowly</a:t>
            </a:r>
          </a:p>
          <a:p>
            <a:pPr lvl="1"/>
            <a:r>
              <a:rPr lang="en-US" sz="3200" dirty="0"/>
              <a:t>Require nucleic acid precursor molecules, fatty acids, and sterols such as cholesterol for growth</a:t>
            </a:r>
          </a:p>
          <a:p>
            <a:r>
              <a:rPr lang="en-US" sz="3200" dirty="0"/>
              <a:t>“fried egg”-appearing colonies</a:t>
            </a:r>
          </a:p>
          <a:p>
            <a:r>
              <a:rPr lang="en-US" sz="3200" dirty="0"/>
              <a:t>Bounded by a trilaminar cell membrane that is rich in sterols</a:t>
            </a:r>
          </a:p>
          <a:p>
            <a:r>
              <a:rPr lang="en-US" sz="3200" dirty="0"/>
              <a:t>Highly fastidious and slow growing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C98F4-B581-828B-DA22-695C13F1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981" y="1353170"/>
            <a:ext cx="4566448" cy="510251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456DCE-4894-C79F-7781-2B8F36F4F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9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915396"/>
              </p:ext>
            </p:extLst>
          </p:nvPr>
        </p:nvGraphicFramePr>
        <p:xfrm>
          <a:off x="249372" y="348738"/>
          <a:ext cx="11673454" cy="6288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5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7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24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4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5301"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Common Sites of Isolation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Substrates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Clinical Presentations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762">
                <a:tc rowSpan="2">
                  <a:txBody>
                    <a:bodyPr/>
                    <a:lstStyle/>
                    <a:p>
                      <a:r>
                        <a:rPr lang="en-PH" sz="2400" b="0" i="1" dirty="0"/>
                        <a:t>Mycoplasma pneumoniae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PH" sz="2400" b="0" dirty="0"/>
                        <a:t>Respiratory tract, genital tract, joint fluid aspirates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Glu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Arg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Urea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PH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Primary atypical pneumonia, bronchitis, meningoencephalitis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613">
                <a:tc vMerge="1">
                  <a:txBody>
                    <a:bodyPr/>
                    <a:lstStyle/>
                    <a:p>
                      <a:endParaRPr lang="en-PH" sz="2400" b="0" i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PH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b="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b="0" dirty="0"/>
                        <a:t>-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PH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3421">
                <a:tc>
                  <a:txBody>
                    <a:bodyPr/>
                    <a:lstStyle/>
                    <a:p>
                      <a:r>
                        <a:rPr lang="en-PH" sz="2400" i="1" dirty="0"/>
                        <a:t>M. </a:t>
                      </a:r>
                      <a:r>
                        <a:rPr lang="en-PH" sz="2400" i="1" dirty="0" err="1"/>
                        <a:t>hominis</a:t>
                      </a:r>
                      <a:endParaRPr lang="en-PH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/>
                        <a:t>Female genitourinary</a:t>
                      </a:r>
                      <a:r>
                        <a:rPr lang="en-PH" sz="2400" baseline="0" dirty="0"/>
                        <a:t> tract, oropharynx</a:t>
                      </a:r>
                      <a:endParaRPr lang="en-P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/>
                        <a:t>Bacterial vaginosis,</a:t>
                      </a:r>
                      <a:r>
                        <a:rPr lang="en-PH" sz="2400" baseline="0" dirty="0"/>
                        <a:t> genital tract infections, neonatal infections, prosthesis-associated infections, chorioamnionitis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8887">
                <a:tc>
                  <a:txBody>
                    <a:bodyPr/>
                    <a:lstStyle/>
                    <a:p>
                      <a:r>
                        <a:rPr lang="en-PH" sz="2400" i="1" dirty="0"/>
                        <a:t>M.</a:t>
                      </a:r>
                      <a:r>
                        <a:rPr lang="en-PH" sz="2400" i="1" baseline="0" dirty="0"/>
                        <a:t> </a:t>
                      </a:r>
                      <a:r>
                        <a:rPr lang="en-PH" sz="2400" i="1" baseline="0" dirty="0" err="1"/>
                        <a:t>genitalium</a:t>
                      </a:r>
                      <a:endParaRPr lang="en-PH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/>
                        <a:t>Genitourinary</a:t>
                      </a:r>
                      <a:r>
                        <a:rPr lang="en-PH" sz="2400" baseline="0" dirty="0"/>
                        <a:t> tract, oropharynx</a:t>
                      </a:r>
                      <a:endParaRPr lang="en-P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2400" b="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24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24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/>
                        <a:t>Urethritis, prostatitis, PID, enhanced HIV transmission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8887">
                <a:tc>
                  <a:txBody>
                    <a:bodyPr/>
                    <a:lstStyle/>
                    <a:p>
                      <a:r>
                        <a:rPr lang="en-PH" sz="2400" i="1" dirty="0"/>
                        <a:t>Ureaplasma </a:t>
                      </a:r>
                      <a:r>
                        <a:rPr lang="en-PH" sz="2400" i="1" dirty="0" err="1"/>
                        <a:t>urealyticum</a:t>
                      </a:r>
                      <a:endParaRPr lang="en-PH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2400" dirty="0"/>
                        <a:t>Genitourinary</a:t>
                      </a:r>
                      <a:r>
                        <a:rPr lang="en-PH" sz="2400" baseline="0" dirty="0"/>
                        <a:t> tract, oropharynx, lower respiratory tract, placental tissues</a:t>
                      </a:r>
                      <a:endParaRPr lang="en-P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24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24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2400" b="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/>
                        <a:t>Chorioamnionitis, preterm labor, nongonococcal urethritis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103043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9F13FE-EB20-F658-BECD-F4A280623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74502"/>
              </p:ext>
            </p:extLst>
          </p:nvPr>
        </p:nvGraphicFramePr>
        <p:xfrm>
          <a:off x="249372" y="254003"/>
          <a:ext cx="11709266" cy="6152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7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58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46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890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207"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Common Sites of Isolation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Substrates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Clinical Presentations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35">
                <a:tc rowSpan="2">
                  <a:txBody>
                    <a:bodyPr/>
                    <a:lstStyle/>
                    <a:p>
                      <a:r>
                        <a:rPr lang="en-PH" sz="2400" b="0" i="1" dirty="0"/>
                        <a:t>M. </a:t>
                      </a:r>
                      <a:r>
                        <a:rPr lang="en-PH" sz="2400" b="0" i="1" dirty="0" err="1"/>
                        <a:t>fermentans</a:t>
                      </a:r>
                      <a:endParaRPr lang="en-PH" sz="2400" b="0" i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PH" sz="2400" b="0" dirty="0"/>
                        <a:t>Oropharynx, blood, genitourinary tract, respiratory tract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 err="1"/>
                        <a:t>Glu</a:t>
                      </a:r>
                      <a:endParaRPr lang="en-P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 err="1"/>
                        <a:t>Arg</a:t>
                      </a:r>
                      <a:endParaRPr lang="en-P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Urea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PH" sz="2400" b="0" dirty="0" err="1"/>
                        <a:t>Lipshütz</a:t>
                      </a:r>
                      <a:r>
                        <a:rPr lang="en-PH" sz="2400" b="0" dirty="0"/>
                        <a:t> ulcer, infectious rheumatoid arthritis, opportunistic pneumonia (proposed)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006">
                <a:tc vMerge="1">
                  <a:txBody>
                    <a:bodyPr/>
                    <a:lstStyle/>
                    <a:p>
                      <a:endParaRPr lang="en-PH" sz="2400" b="0" i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PH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b="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b="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b="0" dirty="0"/>
                        <a:t>-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PH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4450">
                <a:tc>
                  <a:txBody>
                    <a:bodyPr/>
                    <a:lstStyle/>
                    <a:p>
                      <a:r>
                        <a:rPr lang="en-PH" sz="2400" i="1" dirty="0"/>
                        <a:t>M. </a:t>
                      </a:r>
                      <a:r>
                        <a:rPr lang="en-PH" sz="2400" i="1" dirty="0" err="1"/>
                        <a:t>salivarium</a:t>
                      </a:r>
                      <a:endParaRPr lang="en-PH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/>
                        <a:t>Oropharynx, nasopharynx, gingiva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b="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Submasseteric</a:t>
                      </a:r>
                      <a:r>
                        <a:rPr lang="en-US" sz="2400" dirty="0"/>
                        <a:t> abscess, gingivitis, or periodontitis in immunocompromised patients</a:t>
                      </a:r>
                      <a:endParaRPr lang="en-PH" sz="2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1542">
                <a:tc>
                  <a:txBody>
                    <a:bodyPr/>
                    <a:lstStyle/>
                    <a:p>
                      <a:r>
                        <a:rPr lang="en-PH" sz="2400" b="0" i="1" dirty="0"/>
                        <a:t>M. </a:t>
                      </a:r>
                      <a:r>
                        <a:rPr lang="en-PH" sz="2400" b="0" i="1" dirty="0" err="1"/>
                        <a:t>orale</a:t>
                      </a:r>
                      <a:endParaRPr lang="en-PH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b="0" dirty="0"/>
                        <a:t>Oropharynx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b="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b="0" dirty="0"/>
                        <a:t>Opportunistic pneumonia, infectious synovitis, osteomyelitis, abscess in immunocompromised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14450">
                <a:tc>
                  <a:txBody>
                    <a:bodyPr/>
                    <a:lstStyle/>
                    <a:p>
                      <a:r>
                        <a:rPr lang="en-PH" sz="2400" i="1" dirty="0"/>
                        <a:t>M.</a:t>
                      </a:r>
                      <a:r>
                        <a:rPr lang="en-PH" sz="2400" i="1" baseline="0" dirty="0"/>
                        <a:t> </a:t>
                      </a:r>
                      <a:r>
                        <a:rPr lang="en-PH" sz="2400" i="1" baseline="0" dirty="0" err="1"/>
                        <a:t>penetrans</a:t>
                      </a:r>
                      <a:endParaRPr lang="en-PH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Urine, genital tract, blood, respiratory tract</a:t>
                      </a:r>
                      <a:endParaRPr lang="en-P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P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P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PH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HIV disease progression (proposed), idiopathic nongonococcal urethritis</a:t>
                      </a:r>
                      <a:endParaRPr lang="en-PH" sz="2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030">
                <a:tc>
                  <a:txBody>
                    <a:bodyPr/>
                    <a:lstStyle/>
                    <a:p>
                      <a:r>
                        <a:rPr lang="en-PH" sz="2400" i="1" dirty="0"/>
                        <a:t>M. </a:t>
                      </a:r>
                      <a:r>
                        <a:rPr lang="en-PH" sz="2400" i="1" dirty="0" err="1"/>
                        <a:t>pirum</a:t>
                      </a:r>
                      <a:endParaRPr lang="en-PH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/>
                        <a:t>Rectum, blood, urine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PH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/>
                        <a:t>Gastrointestinal microbiome</a:t>
                      </a:r>
                      <a:endParaRPr lang="en-PH" sz="24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E29359-650D-584E-487C-895CC0868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3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323533"/>
              </p:ext>
            </p:extLst>
          </p:nvPr>
        </p:nvGraphicFramePr>
        <p:xfrm>
          <a:off x="319948" y="391160"/>
          <a:ext cx="11552103" cy="607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2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423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1742"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Common Sites of Isolation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2400" dirty="0"/>
                        <a:t>Clinical Presentations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498">
                <a:tc>
                  <a:txBody>
                    <a:bodyPr/>
                    <a:lstStyle/>
                    <a:p>
                      <a:r>
                        <a:rPr lang="en-PH" sz="2400" b="0" i="1" dirty="0"/>
                        <a:t>M. </a:t>
                      </a:r>
                      <a:r>
                        <a:rPr lang="en-PH" sz="2400" b="0" i="1" dirty="0" err="1"/>
                        <a:t>amphoriforme</a:t>
                      </a:r>
                      <a:endParaRPr lang="en-PH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b="0" dirty="0"/>
                        <a:t>Respiratory tract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Chronic bronchopneumonia</a:t>
                      </a:r>
                    </a:p>
                    <a:p>
                      <a:r>
                        <a:rPr lang="en-US" sz="2400" b="0" dirty="0"/>
                        <a:t>and relapsing airway infection in</a:t>
                      </a:r>
                    </a:p>
                    <a:p>
                      <a:r>
                        <a:rPr lang="en-US" sz="2400" b="0" dirty="0"/>
                        <a:t>immunocompromised patients</a:t>
                      </a:r>
                      <a:endParaRPr lang="en-PH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218268"/>
                  </a:ext>
                </a:extLst>
              </a:tr>
              <a:tr h="550498">
                <a:tc>
                  <a:txBody>
                    <a:bodyPr/>
                    <a:lstStyle/>
                    <a:p>
                      <a:r>
                        <a:rPr lang="en-US" sz="2400" b="0" i="1" dirty="0"/>
                        <a:t>M. </a:t>
                      </a:r>
                      <a:r>
                        <a:rPr lang="en-US" sz="2400" b="0" i="1" dirty="0" err="1"/>
                        <a:t>phocicerebrale</a:t>
                      </a:r>
                      <a:endParaRPr lang="en-PH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Cutaneous lesions</a:t>
                      </a:r>
                      <a:endParaRPr lang="en-PH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“Seal finger”</a:t>
                      </a:r>
                      <a:endParaRPr lang="en-PH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022419"/>
                  </a:ext>
                </a:extLst>
              </a:tr>
              <a:tr h="550498">
                <a:tc>
                  <a:txBody>
                    <a:bodyPr/>
                    <a:lstStyle/>
                    <a:p>
                      <a:r>
                        <a:rPr lang="en-PH" sz="2400" b="0" i="1" dirty="0"/>
                        <a:t>M.</a:t>
                      </a:r>
                      <a:r>
                        <a:rPr lang="en-PH" sz="2400" b="0" i="1" baseline="0" dirty="0"/>
                        <a:t> </a:t>
                      </a:r>
                      <a:r>
                        <a:rPr lang="en-PH" sz="2400" b="0" i="1" baseline="0" dirty="0" err="1"/>
                        <a:t>primatum</a:t>
                      </a:r>
                      <a:endParaRPr lang="en-PH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b="0" dirty="0"/>
                        <a:t>Genital tract, oropharynx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b="0" dirty="0"/>
                        <a:t>Oral microbiome, opportunistic keratitis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178">
                <a:tc>
                  <a:txBody>
                    <a:bodyPr/>
                    <a:lstStyle/>
                    <a:p>
                      <a:r>
                        <a:rPr lang="en-PH" sz="2400" b="0" i="1" dirty="0"/>
                        <a:t>M. </a:t>
                      </a:r>
                      <a:r>
                        <a:rPr lang="en-PH" sz="2400" b="0" i="1" dirty="0" err="1"/>
                        <a:t>buccale</a:t>
                      </a:r>
                      <a:endParaRPr lang="en-PH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b="0" dirty="0"/>
                        <a:t>Oropharynx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b="0" dirty="0"/>
                        <a:t>Oral microbiome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138">
                <a:tc>
                  <a:txBody>
                    <a:bodyPr/>
                    <a:lstStyle/>
                    <a:p>
                      <a:r>
                        <a:rPr lang="en-PH" sz="2400" b="0" i="1" dirty="0"/>
                        <a:t>M. </a:t>
                      </a:r>
                      <a:r>
                        <a:rPr lang="en-PH" sz="2400" b="0" i="1" dirty="0" err="1"/>
                        <a:t>faucium</a:t>
                      </a:r>
                      <a:endParaRPr lang="en-PH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b="0" dirty="0"/>
                        <a:t>Oropharynx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b="0" dirty="0"/>
                        <a:t>Oral microbiome, cerebral abscess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498">
                <a:tc>
                  <a:txBody>
                    <a:bodyPr/>
                    <a:lstStyle/>
                    <a:p>
                      <a:r>
                        <a:rPr lang="en-PH" sz="2400" b="0" i="1" dirty="0"/>
                        <a:t>M. </a:t>
                      </a:r>
                      <a:r>
                        <a:rPr lang="en-PH" sz="2400" b="0" i="1" dirty="0" err="1"/>
                        <a:t>lipophilum</a:t>
                      </a:r>
                      <a:endParaRPr lang="en-PH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b="0" dirty="0"/>
                        <a:t>Respiratory tract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b="0" dirty="0"/>
                        <a:t>Pneumonia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138">
                <a:tc>
                  <a:txBody>
                    <a:bodyPr/>
                    <a:lstStyle/>
                    <a:p>
                      <a:r>
                        <a:rPr lang="en-PH" sz="2400" i="1" dirty="0"/>
                        <a:t>M. </a:t>
                      </a:r>
                      <a:r>
                        <a:rPr lang="en-PH" sz="2400" i="1" dirty="0" err="1"/>
                        <a:t>spermatophilum</a:t>
                      </a:r>
                      <a:endParaRPr lang="en-PH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/>
                        <a:t>Genital tract, semen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/>
                        <a:t>Impaired fertility (proposed)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38">
                <a:tc>
                  <a:txBody>
                    <a:bodyPr/>
                    <a:lstStyle/>
                    <a:p>
                      <a:r>
                        <a:rPr lang="en-US" sz="2400" i="1" dirty="0"/>
                        <a:t>U. parvum</a:t>
                      </a:r>
                      <a:endParaRPr lang="en-PH" sz="2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/>
                        <a:t>Genitourinary tract, semen, blood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PH" sz="2400" dirty="0"/>
                        <a:t>Chorioamnionitis, preterm labor, nongonococcal urethritis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197033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FE64DB-7A40-91DA-4A2E-8D86FADB0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2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M. pneumoniae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371" y="1415143"/>
            <a:ext cx="6640286" cy="4761820"/>
          </a:xfrm>
        </p:spPr>
        <p:txBody>
          <a:bodyPr>
            <a:noAutofit/>
          </a:bodyPr>
          <a:lstStyle/>
          <a:p>
            <a:r>
              <a:rPr lang="en-US" sz="3200" dirty="0"/>
              <a:t>Ferments glucose and other sugars, including xylose, mannose, maltose, dextrin, and starch</a:t>
            </a:r>
          </a:p>
          <a:p>
            <a:r>
              <a:rPr lang="en-US" sz="3200" dirty="0"/>
              <a:t>Produces a hemolysin</a:t>
            </a:r>
          </a:p>
          <a:p>
            <a:r>
              <a:rPr lang="en-US" sz="3200" dirty="0"/>
              <a:t>Adheres to respiratory epithelial cells and to red blood cells via sialic acid receptors</a:t>
            </a:r>
          </a:p>
          <a:p>
            <a:r>
              <a:rPr lang="en-US" sz="3200" dirty="0"/>
              <a:t>Elaborates a cytotoxin that has been called the community-acquired respiratory distress syndrome (CARDS) toxin</a:t>
            </a:r>
          </a:p>
        </p:txBody>
      </p:sp>
      <p:pic>
        <p:nvPicPr>
          <p:cNvPr id="3074" name="Picture 2" descr="ycoplasma pneumoniae: Disease-Pathogenesis for Labs | CD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398" y="1515648"/>
            <a:ext cx="5247974" cy="40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D765E1-A14C-6129-CB7C-85C9F1373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3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87" t="18301" r="5287" b="52418"/>
          <a:stretch/>
        </p:blipFill>
        <p:spPr>
          <a:xfrm>
            <a:off x="6291071" y="1479494"/>
            <a:ext cx="5477759" cy="439270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PH" b="1" i="1" dirty="0">
                <a:latin typeface="+mn-lt"/>
              </a:rPr>
              <a:t>M. pneumoniae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155" y="1690688"/>
            <a:ext cx="54777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Colonies visualized under 100x magnification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Media culture: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SP-4 broth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Hayflick’s broth/agar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77435A-4913-2CC9-884B-E917FC11E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M. pneumoniae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971" y="1825625"/>
            <a:ext cx="4828135" cy="4351338"/>
          </a:xfrm>
        </p:spPr>
        <p:txBody>
          <a:bodyPr>
            <a:normAutofit/>
          </a:bodyPr>
          <a:lstStyle/>
          <a:p>
            <a:r>
              <a:rPr lang="en-US" sz="3200" dirty="0"/>
              <a:t>Colony on glucose agar to which guinea pig erythrocytes have become adsorbed</a:t>
            </a:r>
          </a:p>
          <a:p>
            <a:r>
              <a:rPr lang="en-US" sz="3200" dirty="0"/>
              <a:t>Only </a:t>
            </a:r>
            <a:r>
              <a:rPr lang="en-US" sz="3200" i="1" dirty="0"/>
              <a:t>M. pneumoniae </a:t>
            </a:r>
            <a:r>
              <a:rPr lang="en-US" sz="3200" dirty="0"/>
              <a:t>demonstrates this </a:t>
            </a:r>
            <a:r>
              <a:rPr lang="en-US" sz="3200" dirty="0" err="1"/>
              <a:t>hemadsorbing</a:t>
            </a:r>
            <a:r>
              <a:rPr lang="en-US" sz="3200" dirty="0"/>
              <a:t> property</a:t>
            </a:r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130" t="36340" r="14353" b="36471"/>
          <a:stretch/>
        </p:blipFill>
        <p:spPr>
          <a:xfrm>
            <a:off x="5576047" y="1690688"/>
            <a:ext cx="5988423" cy="454595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CBF98A-7382-0ED0-3E0F-BABFEBEAD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2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2979</TotalTime>
  <Words>1059</Words>
  <Application>Microsoft Office PowerPoint</Application>
  <PresentationFormat>Widescreen</PresentationFormat>
  <Paragraphs>196</Paragraphs>
  <Slides>22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Laboratory Module: BACTERIOLOGY    Mycoplasma</vt:lpstr>
      <vt:lpstr>Mycoplasma</vt:lpstr>
      <vt:lpstr>Mycoplasma</vt:lpstr>
      <vt:lpstr>PowerPoint Presentation</vt:lpstr>
      <vt:lpstr>PowerPoint Presentation</vt:lpstr>
      <vt:lpstr>PowerPoint Presentation</vt:lpstr>
      <vt:lpstr>M. pneumoniae</vt:lpstr>
      <vt:lpstr>M. pneumoniae</vt:lpstr>
      <vt:lpstr>M. pneumoniae</vt:lpstr>
      <vt:lpstr>M. hominis &amp; U. urealyticum</vt:lpstr>
      <vt:lpstr>Direct Detection Methods</vt:lpstr>
      <vt:lpstr>PCR    </vt:lpstr>
      <vt:lpstr>Serologic Tests (M. pneumoniae)</vt:lpstr>
      <vt:lpstr>Serologic Tests (Genital Mycoplasmas)</vt:lpstr>
      <vt:lpstr>Mycoplasma pneumoniae</vt:lpstr>
      <vt:lpstr>Mycoplasma pneumoniae</vt:lpstr>
      <vt:lpstr>Mycoplasma hominis</vt:lpstr>
      <vt:lpstr>Mycoplasma genitalium</vt:lpstr>
      <vt:lpstr>Ureaplasma</vt:lpstr>
      <vt:lpstr>Infection Control</vt:lpstr>
      <vt:lpstr>Treatment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Laboratory Module: BACTERIOLOGY   Mycoplasma</dc:title>
  <dc:creator>Microsoft Office User</dc:creator>
  <cp:lastModifiedBy>Donna Erika De Jesus</cp:lastModifiedBy>
  <cp:revision>94</cp:revision>
  <dcterms:created xsi:type="dcterms:W3CDTF">2021-07-18T05:23:58Z</dcterms:created>
  <dcterms:modified xsi:type="dcterms:W3CDTF">2025-05-27T10:19:16Z</dcterms:modified>
</cp:coreProperties>
</file>