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7"/>
  </p:notesMasterIdLst>
  <p:sldIdLst>
    <p:sldId id="257" r:id="rId2"/>
    <p:sldId id="258" r:id="rId3"/>
    <p:sldId id="334" r:id="rId4"/>
    <p:sldId id="335" r:id="rId5"/>
    <p:sldId id="325" r:id="rId6"/>
    <p:sldId id="307" r:id="rId7"/>
    <p:sldId id="308" r:id="rId8"/>
    <p:sldId id="327" r:id="rId9"/>
    <p:sldId id="309" r:id="rId10"/>
    <p:sldId id="328" r:id="rId11"/>
    <p:sldId id="333" r:id="rId12"/>
    <p:sldId id="305" r:id="rId13"/>
    <p:sldId id="306" r:id="rId14"/>
    <p:sldId id="301" r:id="rId15"/>
    <p:sldId id="302" r:id="rId16"/>
    <p:sldId id="300" r:id="rId17"/>
    <p:sldId id="350" r:id="rId18"/>
    <p:sldId id="351" r:id="rId19"/>
    <p:sldId id="353" r:id="rId20"/>
    <p:sldId id="355" r:id="rId21"/>
    <p:sldId id="320" r:id="rId22"/>
    <p:sldId id="329" r:id="rId23"/>
    <p:sldId id="356" r:id="rId24"/>
    <p:sldId id="321" r:id="rId25"/>
    <p:sldId id="331" r:id="rId26"/>
    <p:sldId id="278" r:id="rId27"/>
    <p:sldId id="357" r:id="rId28"/>
    <p:sldId id="336" r:id="rId29"/>
    <p:sldId id="337" r:id="rId30"/>
    <p:sldId id="338" r:id="rId31"/>
    <p:sldId id="339" r:id="rId32"/>
    <p:sldId id="341" r:id="rId33"/>
    <p:sldId id="340" r:id="rId34"/>
    <p:sldId id="342"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9"/>
    <p:restoredTop sz="81748"/>
  </p:normalViewPr>
  <p:slideViewPr>
    <p:cSldViewPr snapToGrid="0">
      <p:cViewPr varScale="1">
        <p:scale>
          <a:sx n="54" d="100"/>
          <a:sy n="54" d="100"/>
        </p:scale>
        <p:origin x="44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elgado" userId="e2c432e5f1508f20" providerId="LiveId" clId="{BC27CD99-BB77-425A-9958-1F1F883C6FDB}"/>
    <pc:docChg chg="custSel modSld">
      <pc:chgData name="John Delgado" userId="e2c432e5f1508f20" providerId="LiveId" clId="{BC27CD99-BB77-425A-9958-1F1F883C6FDB}" dt="2025-06-10T06:19:20.467" v="258" actId="478"/>
      <pc:docMkLst>
        <pc:docMk/>
      </pc:docMkLst>
      <pc:sldChg chg="delSp modSp mod delAnim">
        <pc:chgData name="John Delgado" userId="e2c432e5f1508f20" providerId="LiveId" clId="{BC27CD99-BB77-425A-9958-1F1F883C6FDB}" dt="2025-06-10T06:17:20.362" v="17" actId="255"/>
        <pc:sldMkLst>
          <pc:docMk/>
          <pc:sldMk cId="0" sldId="257"/>
        </pc:sldMkLst>
        <pc:spChg chg="mod">
          <ac:chgData name="John Delgado" userId="e2c432e5f1508f20" providerId="LiveId" clId="{BC27CD99-BB77-425A-9958-1F1F883C6FDB}" dt="2025-06-10T06:17:20.362" v="17" actId="255"/>
          <ac:spMkLst>
            <pc:docMk/>
            <pc:sldMk cId="0" sldId="257"/>
            <ac:spMk id="8" creationId="{00000000-0000-0000-0000-000000000000}"/>
          </ac:spMkLst>
        </pc:spChg>
        <pc:picChg chg="del">
          <ac:chgData name="John Delgado" userId="e2c432e5f1508f20" providerId="LiveId" clId="{BC27CD99-BB77-425A-9958-1F1F883C6FDB}" dt="2025-06-10T06:16:45.312" v="0" actId="478"/>
          <ac:picMkLst>
            <pc:docMk/>
            <pc:sldMk cId="0" sldId="257"/>
            <ac:picMk id="6" creationId="{387ED607-60A8-CE0A-79D0-C1E231B54D3C}"/>
          </ac:picMkLst>
        </pc:picChg>
      </pc:sldChg>
      <pc:sldChg chg="delSp mod delAnim">
        <pc:chgData name="John Delgado" userId="e2c432e5f1508f20" providerId="LiveId" clId="{BC27CD99-BB77-425A-9958-1F1F883C6FDB}" dt="2025-06-10T06:19:20.467" v="258" actId="478"/>
        <pc:sldMkLst>
          <pc:docMk/>
          <pc:sldMk cId="0" sldId="287"/>
        </pc:sldMkLst>
        <pc:picChg chg="del">
          <ac:chgData name="John Delgado" userId="e2c432e5f1508f20" providerId="LiveId" clId="{BC27CD99-BB77-425A-9958-1F1F883C6FDB}" dt="2025-06-10T06:19:20.467" v="258" actId="478"/>
          <ac:picMkLst>
            <pc:docMk/>
            <pc:sldMk cId="0" sldId="287"/>
            <ac:picMk id="3" creationId="{60764D06-D0E7-34F4-6343-C6E6F88C5914}"/>
          </ac:picMkLst>
        </pc:picChg>
      </pc:sldChg>
      <pc:sldChg chg="modSp mod">
        <pc:chgData name="John Delgado" userId="e2c432e5f1508f20" providerId="LiveId" clId="{BC27CD99-BB77-425A-9958-1F1F883C6FDB}" dt="2025-06-10T06:18:48.174" v="165" actId="114"/>
        <pc:sldMkLst>
          <pc:docMk/>
          <pc:sldMk cId="0" sldId="300"/>
        </pc:sldMkLst>
        <pc:spChg chg="mod">
          <ac:chgData name="John Delgado" userId="e2c432e5f1508f20" providerId="LiveId" clId="{BC27CD99-BB77-425A-9958-1F1F883C6FDB}" dt="2025-06-10T06:18:48.174" v="165" actId="114"/>
          <ac:spMkLst>
            <pc:docMk/>
            <pc:sldMk cId="0" sldId="300"/>
            <ac:spMk id="7" creationId="{00000000-0000-0000-0000-000000000000}"/>
          </ac:spMkLst>
        </pc:spChg>
      </pc:sldChg>
      <pc:sldChg chg="modSp mod">
        <pc:chgData name="John Delgado" userId="e2c432e5f1508f20" providerId="LiveId" clId="{BC27CD99-BB77-425A-9958-1F1F883C6FDB}" dt="2025-06-10T06:18:31.062" v="115" actId="114"/>
        <pc:sldMkLst>
          <pc:docMk/>
          <pc:sldMk cId="0" sldId="301"/>
        </pc:sldMkLst>
        <pc:spChg chg="mod">
          <ac:chgData name="John Delgado" userId="e2c432e5f1508f20" providerId="LiveId" clId="{BC27CD99-BB77-425A-9958-1F1F883C6FDB}" dt="2025-06-10T06:18:31.062" v="115" actId="114"/>
          <ac:spMkLst>
            <pc:docMk/>
            <pc:sldMk cId="0" sldId="301"/>
            <ac:spMk id="5" creationId="{00000000-0000-0000-0000-000000000000}"/>
          </ac:spMkLst>
        </pc:spChg>
      </pc:sldChg>
      <pc:sldChg chg="modSp mod">
        <pc:chgData name="John Delgado" userId="e2c432e5f1508f20" providerId="LiveId" clId="{BC27CD99-BB77-425A-9958-1F1F883C6FDB}" dt="2025-06-10T06:18:38.813" v="140" actId="114"/>
        <pc:sldMkLst>
          <pc:docMk/>
          <pc:sldMk cId="0" sldId="302"/>
        </pc:sldMkLst>
        <pc:spChg chg="mod">
          <ac:chgData name="John Delgado" userId="e2c432e5f1508f20" providerId="LiveId" clId="{BC27CD99-BB77-425A-9958-1F1F883C6FDB}" dt="2025-06-10T06:18:38.813" v="140" actId="114"/>
          <ac:spMkLst>
            <pc:docMk/>
            <pc:sldMk cId="0" sldId="302"/>
            <ac:spMk id="6" creationId="{00000000-0000-0000-0000-000000000000}"/>
          </ac:spMkLst>
        </pc:spChg>
      </pc:sldChg>
      <pc:sldChg chg="modSp mod">
        <pc:chgData name="John Delgado" userId="e2c432e5f1508f20" providerId="LiveId" clId="{BC27CD99-BB77-425A-9958-1F1F883C6FDB}" dt="2025-06-10T06:18:07.363" v="66" actId="114"/>
        <pc:sldMkLst>
          <pc:docMk/>
          <pc:sldMk cId="0" sldId="305"/>
        </pc:sldMkLst>
        <pc:spChg chg="mod">
          <ac:chgData name="John Delgado" userId="e2c432e5f1508f20" providerId="LiveId" clId="{BC27CD99-BB77-425A-9958-1F1F883C6FDB}" dt="2025-06-10T06:18:07.363" v="66" actId="114"/>
          <ac:spMkLst>
            <pc:docMk/>
            <pc:sldMk cId="0" sldId="305"/>
            <ac:spMk id="7" creationId="{00000000-0000-0000-0000-000000000000}"/>
          </ac:spMkLst>
        </pc:spChg>
      </pc:sldChg>
      <pc:sldChg chg="modSp mod">
        <pc:chgData name="John Delgado" userId="e2c432e5f1508f20" providerId="LiveId" clId="{BC27CD99-BB77-425A-9958-1F1F883C6FDB}" dt="2025-06-10T06:18:22.548" v="91" actId="114"/>
        <pc:sldMkLst>
          <pc:docMk/>
          <pc:sldMk cId="0" sldId="306"/>
        </pc:sldMkLst>
        <pc:spChg chg="mod">
          <ac:chgData name="John Delgado" userId="e2c432e5f1508f20" providerId="LiveId" clId="{BC27CD99-BB77-425A-9958-1F1F883C6FDB}" dt="2025-06-10T06:18:22.548" v="91" actId="114"/>
          <ac:spMkLst>
            <pc:docMk/>
            <pc:sldMk cId="0" sldId="306"/>
            <ac:spMk id="7" creationId="{00000000-0000-0000-0000-000000000000}"/>
          </ac:spMkLst>
        </pc:spChg>
      </pc:sldChg>
      <pc:sldChg chg="modSp mod">
        <pc:chgData name="John Delgado" userId="e2c432e5f1508f20" providerId="LiveId" clId="{BC27CD99-BB77-425A-9958-1F1F883C6FDB}" dt="2025-06-10T06:17:56.547" v="42" actId="114"/>
        <pc:sldMkLst>
          <pc:docMk/>
          <pc:sldMk cId="0" sldId="333"/>
        </pc:sldMkLst>
        <pc:spChg chg="mod">
          <ac:chgData name="John Delgado" userId="e2c432e5f1508f20" providerId="LiveId" clId="{BC27CD99-BB77-425A-9958-1F1F883C6FDB}" dt="2025-06-10T06:17:56.547" v="42" actId="114"/>
          <ac:spMkLst>
            <pc:docMk/>
            <pc:sldMk cId="0" sldId="333"/>
            <ac:spMk id="2" creationId="{00000000-0000-0000-0000-000000000000}"/>
          </ac:spMkLst>
        </pc:spChg>
      </pc:sldChg>
      <pc:sldChg chg="modSp mod">
        <pc:chgData name="John Delgado" userId="e2c432e5f1508f20" providerId="LiveId" clId="{BC27CD99-BB77-425A-9958-1F1F883C6FDB}" dt="2025-06-10T06:18:52.820" v="188" actId="20577"/>
        <pc:sldMkLst>
          <pc:docMk/>
          <pc:sldMk cId="0" sldId="350"/>
        </pc:sldMkLst>
        <pc:spChg chg="mod">
          <ac:chgData name="John Delgado" userId="e2c432e5f1508f20" providerId="LiveId" clId="{BC27CD99-BB77-425A-9958-1F1F883C6FDB}" dt="2025-06-10T06:18:52.820" v="188" actId="20577"/>
          <ac:spMkLst>
            <pc:docMk/>
            <pc:sldMk cId="0" sldId="350"/>
            <ac:spMk id="7" creationId="{00000000-0000-0000-0000-000000000000}"/>
          </ac:spMkLst>
        </pc:spChg>
      </pc:sldChg>
      <pc:sldChg chg="modSp mod">
        <pc:chgData name="John Delgado" userId="e2c432e5f1508f20" providerId="LiveId" clId="{BC27CD99-BB77-425A-9958-1F1F883C6FDB}" dt="2025-06-10T06:18:57.782" v="211" actId="20577"/>
        <pc:sldMkLst>
          <pc:docMk/>
          <pc:sldMk cId="0" sldId="351"/>
        </pc:sldMkLst>
        <pc:spChg chg="mod">
          <ac:chgData name="John Delgado" userId="e2c432e5f1508f20" providerId="LiveId" clId="{BC27CD99-BB77-425A-9958-1F1F883C6FDB}" dt="2025-06-10T06:18:57.782" v="211" actId="20577"/>
          <ac:spMkLst>
            <pc:docMk/>
            <pc:sldMk cId="0" sldId="351"/>
            <ac:spMk id="5" creationId="{00000000-0000-0000-0000-000000000000}"/>
          </ac:spMkLst>
        </pc:spChg>
      </pc:sldChg>
      <pc:sldChg chg="modSp mod">
        <pc:chgData name="John Delgado" userId="e2c432e5f1508f20" providerId="LiveId" clId="{BC27CD99-BB77-425A-9958-1F1F883C6FDB}" dt="2025-06-10T06:19:03.042" v="234" actId="20577"/>
        <pc:sldMkLst>
          <pc:docMk/>
          <pc:sldMk cId="0" sldId="353"/>
        </pc:sldMkLst>
        <pc:spChg chg="mod">
          <ac:chgData name="John Delgado" userId="e2c432e5f1508f20" providerId="LiveId" clId="{BC27CD99-BB77-425A-9958-1F1F883C6FDB}" dt="2025-06-10T06:19:03.042" v="234" actId="20577"/>
          <ac:spMkLst>
            <pc:docMk/>
            <pc:sldMk cId="0" sldId="353"/>
            <ac:spMk id="5" creationId="{00000000-0000-0000-0000-000000000000}"/>
          </ac:spMkLst>
        </pc:spChg>
      </pc:sldChg>
      <pc:sldChg chg="modSp mod">
        <pc:chgData name="John Delgado" userId="e2c432e5f1508f20" providerId="LiveId" clId="{BC27CD99-BB77-425A-9958-1F1F883C6FDB}" dt="2025-06-10T06:19:08.043" v="257" actId="20577"/>
        <pc:sldMkLst>
          <pc:docMk/>
          <pc:sldMk cId="0" sldId="355"/>
        </pc:sldMkLst>
        <pc:spChg chg="mod">
          <ac:chgData name="John Delgado" userId="e2c432e5f1508f20" providerId="LiveId" clId="{BC27CD99-BB77-425A-9958-1F1F883C6FDB}" dt="2025-06-10T06:19:08.043" v="257" actId="20577"/>
          <ac:spMkLst>
            <pc:docMk/>
            <pc:sldMk cId="0" sldId="355"/>
            <ac:spMk id="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49423E-7F00-5249-BA93-CAE4A0F61283}" type="datetimeFigureOut">
              <a:rPr lang="en-US" smtClean="0"/>
              <a:t>6/10/2025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A6306-F03F-CD46-B5DB-4ECCFEBF4FFB}"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day. Welcome to the laboratory module of Neisseria spp.</a:t>
            </a:r>
            <a:endParaRPr lang="en-PH"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This is a </a:t>
            </a:r>
            <a:r>
              <a:rPr lang="en-US" sz="1200" dirty="0" err="1">
                <a:latin typeface="Calibri" panose="020F0502020204030204" pitchFamily="34" charset="0"/>
                <a:cs typeface="Calibri" panose="020F0502020204030204" pitchFamily="34" charset="0"/>
              </a:rPr>
              <a:t>BactiCard</a:t>
            </a:r>
            <a:r>
              <a:rPr lang="en-US" sz="1200" dirty="0">
                <a:latin typeface="Calibri" panose="020F0502020204030204" pitchFamily="34" charset="0"/>
                <a:cs typeface="Calibri" panose="020F0502020204030204" pitchFamily="34" charset="0"/>
              </a:rPr>
              <a:t> Neisseria .</a:t>
            </a: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This identification strip contains 4 chromogenic enzyme substrate tests for identification of the pathogenic </a:t>
            </a:r>
            <a:r>
              <a:rPr lang="en-US" sz="1200" i="1" dirty="0">
                <a:latin typeface="Calibri" panose="020F0502020204030204" pitchFamily="34" charset="0"/>
                <a:cs typeface="Calibri" panose="020F0502020204030204" pitchFamily="34" charset="0"/>
              </a:rPr>
              <a:t>Neisseria</a:t>
            </a:r>
            <a:r>
              <a:rPr lang="en-US" sz="1200" dirty="0">
                <a:latin typeface="Calibri" panose="020F0502020204030204" pitchFamily="34" charset="0"/>
                <a:cs typeface="Calibri" panose="020F0502020204030204" pitchFamily="34" charset="0"/>
              </a:rPr>
              <a:t> spp. and </a:t>
            </a:r>
            <a:r>
              <a:rPr lang="en-US" sz="1200" i="1" dirty="0">
                <a:latin typeface="Calibri" panose="020F0502020204030204" pitchFamily="34" charset="0"/>
                <a:cs typeface="Calibri" panose="020F0502020204030204" pitchFamily="34" charset="0"/>
              </a:rPr>
              <a:t>M. catarrhalis</a:t>
            </a:r>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The appearance of a red color in the PRO or the prolyl aminopeptidase test area identifies the isolate as </a:t>
            </a:r>
            <a:r>
              <a:rPr lang="en-US" sz="1200" i="1" dirty="0">
                <a:latin typeface="Calibri" panose="020F0502020204030204" pitchFamily="34" charset="0"/>
                <a:cs typeface="Calibri" panose="020F0502020204030204" pitchFamily="34" charset="0"/>
              </a:rPr>
              <a:t>N. gonorrhea, the </a:t>
            </a:r>
            <a:r>
              <a:rPr lang="en-US" sz="1200" dirty="0">
                <a:latin typeface="Calibri" panose="020F0502020204030204" pitchFamily="34" charset="0"/>
                <a:cs typeface="Calibri" panose="020F0502020204030204" pitchFamily="34" charset="0"/>
              </a:rPr>
              <a:t>second strip from the left</a:t>
            </a: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For the clinical manifestations of gonococcal urethritis, the incubation period is 1 to 10 days or longer. </a:t>
            </a:r>
          </a:p>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Urethral discharge and dysuria, usually without urinary frequency or urgency, are the major symptoms. </a:t>
            </a:r>
          </a:p>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The discharge may initially be scant and mucoid, but within 1 or 2 days it becomes overtly purulent </a:t>
            </a:r>
            <a:endParaRPr lang="en-PH"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For the endocervical gonorrhea - Most infected women who develop symptoms do so within 10 days. </a:t>
            </a:r>
          </a:p>
          <a:p>
            <a:pPr marL="0" marR="0" lvl="0" indent="0" algn="l" defTabSz="914400" rtl="0" eaLnBrk="1" fontAlgn="auto" latinLnBrk="0" hangingPunct="1">
              <a:lnSpc>
                <a:spcPct val="100000"/>
              </a:lnSpc>
              <a:spcBef>
                <a:spcPts val="0"/>
              </a:spcBef>
              <a:spcAft>
                <a:spcPts val="0"/>
              </a:spcAft>
              <a:buClrTx/>
              <a:buSzTx/>
              <a:buFontTx/>
              <a:buNone/>
              <a:defRPr/>
            </a:pPr>
            <a:endParaRPr lang="en-PH" sz="1800" dirty="0">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The dominant symptoms are increased vaginal discharge, dysuria (often without urgency or frequency), and intermenstrual bleeding, sometimes triggered by coitus. Abdominal or pelvic pain usually denotes ascending infection, but some women with these symptoms lack evidence of salpingitis at laparoscopy. </a:t>
            </a:r>
          </a:p>
          <a:p>
            <a:pPr marL="0" marR="0" lvl="0" indent="0" algn="l" defTabSz="914400" rtl="0" eaLnBrk="1" fontAlgn="auto" latinLnBrk="0" hangingPunct="1">
              <a:lnSpc>
                <a:spcPct val="100000"/>
              </a:lnSpc>
              <a:spcBef>
                <a:spcPts val="0"/>
              </a:spcBef>
              <a:spcAft>
                <a:spcPts val="0"/>
              </a:spcAft>
              <a:buClrTx/>
              <a:buSzTx/>
              <a:buFontTx/>
              <a:buNone/>
              <a:defRPr/>
            </a:pPr>
            <a:endParaRPr lang="en-PH" sz="1800" dirty="0">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Physical examination may show purulent or mucopurulent cervical exudate and other signs of mucopurulent cervicitis, such as edema in a zone of cervical ectopy or endocervical bleeding induced by gentle swabbing </a:t>
            </a:r>
            <a:endParaRPr lang="en-PH"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Rectal infection is acquired both through receptive anal intercourse, which accounts for virtually all cases in men, and perineal contamination with cervicovaginal secretions, which is believed to be responsible for some infections in women.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Rectal gonococcal infection is usually asymptomatic, but some patients have acute proctitis manifesting with anal pruritus, tenesmus, purulent discharge, or rectal bleeding.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The apparently higher rate of clinically apparent proctitis in men than in women suggests that inoculum size or trauma during anal intercourse may influence the development of symptoms </a:t>
            </a:r>
          </a:p>
          <a:p>
            <a:pPr marL="0" marR="0" lvl="0" indent="0" algn="l" defTabSz="914400" rtl="0" eaLnBrk="1" fontAlgn="auto" latinLnBrk="0" hangingPunct="1">
              <a:lnSpc>
                <a:spcPct val="100000"/>
              </a:lnSpc>
              <a:spcBef>
                <a:spcPts val="0"/>
              </a:spcBef>
              <a:spcAft>
                <a:spcPts val="0"/>
              </a:spcAft>
              <a:buClrTx/>
              <a:buSzTx/>
              <a:buFontTx/>
              <a:buNone/>
              <a:defRPr/>
            </a:pPr>
            <a:endParaRPr lang="en-PH" sz="1800" dirty="0">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a:t>
            </a:r>
            <a:r>
              <a:rPr lang="en-PH" sz="1800" dirty="0" err="1">
                <a:effectLst/>
                <a:latin typeface="MinionPro"/>
              </a:rPr>
              <a:t>Anoscopy</a:t>
            </a:r>
            <a:r>
              <a:rPr lang="en-PH" sz="1800" dirty="0">
                <a:effectLst/>
                <a:latin typeface="MinionPro"/>
              </a:rPr>
              <a:t> sometimes reveals mucopurulent exudate and inflammatory changes in the rectal mucosa, but infection with </a:t>
            </a:r>
            <a:r>
              <a:rPr lang="en-PH" sz="1800" i="1" dirty="0">
                <a:effectLst/>
                <a:latin typeface="MinionPro"/>
              </a:rPr>
              <a:t>C. trachomatis, </a:t>
            </a:r>
            <a:r>
              <a:rPr lang="en-PH" sz="1800" dirty="0">
                <a:effectLst/>
                <a:latin typeface="MinionPro"/>
              </a:rPr>
              <a:t>herpes simplex virus, or other sexually transmitted pathogens can produce the same findings. </a:t>
            </a:r>
            <a:endParaRPr lang="en-PH" dirty="0"/>
          </a:p>
          <a:p>
            <a:pPr marL="0" marR="0" lvl="0" indent="0" algn="l" defTabSz="914400" rtl="0" eaLnBrk="1" fontAlgn="auto" latinLnBrk="0" hangingPunct="1">
              <a:lnSpc>
                <a:spcPct val="100000"/>
              </a:lnSpc>
              <a:spcBef>
                <a:spcPts val="0"/>
              </a:spcBef>
              <a:spcAft>
                <a:spcPts val="0"/>
              </a:spcAft>
              <a:buClrTx/>
              <a:buSzTx/>
              <a:buFontTx/>
              <a:buNone/>
              <a:defRPr/>
            </a:pPr>
            <a:endParaRPr lang="en-PH" dirty="0"/>
          </a:p>
          <a:p>
            <a:pPr marL="0" marR="0" lvl="0" indent="0" algn="l" defTabSz="914400" rtl="0" eaLnBrk="1" fontAlgn="auto" latinLnBrk="0" hangingPunct="1">
              <a:lnSpc>
                <a:spcPct val="100000"/>
              </a:lnSpc>
              <a:spcBef>
                <a:spcPts val="0"/>
              </a:spcBef>
              <a:spcAft>
                <a:spcPts val="0"/>
              </a:spcAft>
              <a:buClrTx/>
              <a:buSzTx/>
              <a:buFontTx/>
              <a:buNone/>
              <a:defRPr/>
            </a:pPr>
            <a:endParaRPr lang="en-PH"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PID refers to a spectrum of upper genital tract infections and may occur with or without overt symptoms. When symptomatic, PID manifests with various combinations of endometritis, salpingitis, </a:t>
            </a:r>
            <a:r>
              <a:rPr lang="en-PH" sz="1800" dirty="0" err="1">
                <a:effectLst/>
                <a:latin typeface="MinionPro"/>
              </a:rPr>
              <a:t>tubo</a:t>
            </a:r>
            <a:r>
              <a:rPr lang="en-PH" sz="1800" dirty="0">
                <a:effectLst/>
                <a:latin typeface="MinionPro"/>
              </a:rPr>
              <a:t>-ovarian abscess, pelvic peritonitis, and perihepatitis </a:t>
            </a:r>
            <a:endParaRPr lang="en-PH" sz="2800" dirty="0"/>
          </a:p>
          <a:p>
            <a:pPr marL="0" marR="0" lvl="0" indent="0" algn="l" defTabSz="914400" rtl="0" eaLnBrk="1" fontAlgn="auto" latinLnBrk="0" hangingPunct="1">
              <a:lnSpc>
                <a:spcPct val="100000"/>
              </a:lnSpc>
              <a:spcBef>
                <a:spcPts val="0"/>
              </a:spcBef>
              <a:spcAft>
                <a:spcPts val="0"/>
              </a:spcAft>
              <a:buClrTx/>
              <a:buSzTx/>
              <a:buFontTx/>
              <a:buNone/>
              <a:defRPr/>
            </a:pPr>
            <a:endParaRPr lang="en-PH" sz="1800" dirty="0">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PID is estimated to occur in 10% to 20% of women with gonorrhea detected at the cervix </a:t>
            </a:r>
          </a:p>
          <a:p>
            <a:pPr marL="0" marR="0" lvl="0" indent="0" algn="l" defTabSz="914400" rtl="0" eaLnBrk="1" fontAlgn="auto" latinLnBrk="0" hangingPunct="1">
              <a:lnSpc>
                <a:spcPct val="100000"/>
              </a:lnSpc>
              <a:spcBef>
                <a:spcPts val="0"/>
              </a:spcBef>
              <a:spcAft>
                <a:spcPts val="0"/>
              </a:spcAft>
              <a:buClrTx/>
              <a:buSzTx/>
              <a:buFontTx/>
              <a:buNone/>
              <a:defRPr/>
            </a:pPr>
            <a:endParaRPr lang="en-PH" sz="1800" dirty="0">
              <a:effectLst/>
              <a:latin typeface="MinionPro"/>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The most consistent symptom of PID is low abdominal pain, and most women also have symptoms of lower genital tract infection.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Gonococcal PID often follows the onset of menses by a few days.</a:t>
            </a:r>
            <a:r>
              <a:rPr lang="en-PH" sz="1800" dirty="0">
                <a:solidFill>
                  <a:srgbClr val="007FAA"/>
                </a:solidFill>
                <a:effectLst/>
                <a:latin typeface="MinionPro"/>
              </a:rPr>
              <a:t> </a:t>
            </a:r>
            <a:r>
              <a:rPr lang="en-PH" sz="1800" dirty="0">
                <a:effectLst/>
                <a:latin typeface="MinionPro"/>
              </a:rPr>
              <a:t>Fever, chills, nausea, and vomiting may occur, but most patients lack these manifestations.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The primary finding at physical examination is pelvic adnexal tenderness, usually bilateral. </a:t>
            </a:r>
            <a:endParaRPr lang="en-PH" dirty="0"/>
          </a:p>
          <a:p>
            <a:pPr marL="0" marR="0" lvl="0" indent="0" algn="l" defTabSz="914400" rtl="0" eaLnBrk="1" fontAlgn="auto" latinLnBrk="0" hangingPunct="1">
              <a:lnSpc>
                <a:spcPct val="100000"/>
              </a:lnSpc>
              <a:spcBef>
                <a:spcPts val="0"/>
              </a:spcBef>
              <a:spcAft>
                <a:spcPts val="0"/>
              </a:spcAft>
              <a:buClrTx/>
              <a:buSzTx/>
              <a:buFontTx/>
              <a:buNone/>
              <a:defRPr/>
            </a:pPr>
            <a:endParaRPr lang="en-PH"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PH" sz="1200" dirty="0">
              <a:effectLst/>
              <a:latin typeface="MinionPro"/>
            </a:endParaRPr>
          </a:p>
          <a:p>
            <a:pPr marL="0" marR="0" lvl="0" indent="0" algn="l" defTabSz="914400" rtl="0" eaLnBrk="1" fontAlgn="auto" latinLnBrk="0" hangingPunct="1">
              <a:lnSpc>
                <a:spcPct val="100000"/>
              </a:lnSpc>
              <a:spcBef>
                <a:spcPts val="0"/>
              </a:spcBef>
              <a:spcAft>
                <a:spcPts val="0"/>
              </a:spcAft>
              <a:buClrTx/>
              <a:buSzTx/>
              <a:buFontTx/>
              <a:buNone/>
              <a:defRPr/>
            </a:pPr>
            <a:r>
              <a:rPr lang="en-PH" sz="1200" dirty="0">
                <a:effectLst/>
                <a:latin typeface="MinionPro"/>
              </a:rPr>
              <a:t>- DGI results from </a:t>
            </a:r>
            <a:r>
              <a:rPr lang="en-PH" sz="1200" dirty="0" err="1">
                <a:effectLst/>
                <a:latin typeface="MinionPro"/>
              </a:rPr>
              <a:t>bacteremic</a:t>
            </a:r>
            <a:r>
              <a:rPr lang="en-PH" sz="1200" dirty="0">
                <a:effectLst/>
                <a:latin typeface="MinionPro"/>
              </a:rPr>
              <a:t> dissemination of </a:t>
            </a:r>
            <a:r>
              <a:rPr lang="en-PH" sz="1200" i="1" dirty="0">
                <a:effectLst/>
                <a:latin typeface="MinionPro"/>
              </a:rPr>
              <a:t>Neisseria gonorrhoeae, </a:t>
            </a:r>
            <a:r>
              <a:rPr lang="en-PH" sz="1200" dirty="0">
                <a:effectLst/>
                <a:latin typeface="MinionPro"/>
              </a:rPr>
              <a:t>although immune complexes or other indirect immunologic mechanisms may contribute to pathogenesis and symptoms in some cases. - - Although once estimated to occur in 0.5% to 3% of infected patients, the rate undoubtedly is lower at present because of declining prevalences of gonococcal strains prone to disseminate.</a:t>
            </a:r>
          </a:p>
          <a:p>
            <a:pPr marL="0" marR="0" lvl="0" indent="0" algn="l" defTabSz="914400" rtl="0" eaLnBrk="1" fontAlgn="auto" latinLnBrk="0" hangingPunct="1">
              <a:lnSpc>
                <a:spcPct val="100000"/>
              </a:lnSpc>
              <a:spcBef>
                <a:spcPts val="0"/>
              </a:spcBef>
              <a:spcAft>
                <a:spcPts val="0"/>
              </a:spcAft>
              <a:buClrTx/>
              <a:buSzTx/>
              <a:buFontTx/>
              <a:buNone/>
              <a:defRPr/>
            </a:pPr>
            <a:endParaRPr lang="en-PH" sz="1200" dirty="0">
              <a:effectLst/>
              <a:latin typeface="MinionPro"/>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During the first few days, most patients experience </a:t>
            </a:r>
            <a:r>
              <a:rPr lang="en-PH" sz="1800" dirty="0" err="1">
                <a:effectLst/>
                <a:latin typeface="MinionPro"/>
              </a:rPr>
              <a:t>polyarthralgias</a:t>
            </a:r>
            <a:r>
              <a:rPr lang="en-PH" sz="1800" dirty="0">
                <a:effectLst/>
                <a:latin typeface="MinionPro"/>
              </a:rPr>
              <a:t> that primarily involve the knees, elbows, and more distal joints; the axial skeleton is usually not involved.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Physical examination usually shows objective signs of arthritis or tenosynovitis in at least two joints. Asymmetrical involvement of only a few joints helps distinguish DGI from polyarthritis caused by most immune complex–mediated disorders, which typically manifest with symmetrical involvement of many joints.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A characteristic dermatitis is present in approximately 75% of patients and consists of discrete papules and pustules, often with a hemorrhagic component. Hemorrhagic bullae or overtly necrotic lesions that mimic ecthyma gangrenosum are sometimes seen.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The lesions usually number 5 to 40 and occur predominantly on the extremities.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Fever, systemic toxicity, and polymorphonuclear leukocytosis are common, but they are usually mild and are often absent. </a:t>
            </a:r>
            <a:endParaRPr lang="en-PH" dirty="0"/>
          </a:p>
          <a:p>
            <a:pPr marL="0" marR="0" lvl="0" indent="0" algn="l" defTabSz="914400" rtl="0" eaLnBrk="1" fontAlgn="auto" latinLnBrk="0" hangingPunct="1">
              <a:lnSpc>
                <a:spcPct val="100000"/>
              </a:lnSpc>
              <a:spcBef>
                <a:spcPts val="0"/>
              </a:spcBef>
              <a:spcAft>
                <a:spcPts val="0"/>
              </a:spcAft>
              <a:buClrTx/>
              <a:buSzTx/>
              <a:buFontTx/>
              <a:buNone/>
              <a:defRPr/>
            </a:pPr>
            <a:endParaRPr lang="en-PH" dirty="0"/>
          </a:p>
          <a:p>
            <a:pPr marL="0" marR="0" lvl="0" indent="0" algn="l" defTabSz="914400" rtl="0" eaLnBrk="1" fontAlgn="auto" latinLnBrk="0" hangingPunct="1">
              <a:lnSpc>
                <a:spcPct val="100000"/>
              </a:lnSpc>
              <a:spcBef>
                <a:spcPts val="0"/>
              </a:spcBef>
              <a:spcAft>
                <a:spcPts val="0"/>
              </a:spcAft>
              <a:buClrTx/>
              <a:buSzTx/>
              <a:buFontTx/>
              <a:buNone/>
              <a:defRPr/>
            </a:pPr>
            <a:r>
              <a:rPr lang="en-PH" sz="1200" dirty="0">
                <a:effectLst/>
                <a:latin typeface="MinionPro"/>
              </a:rPr>
              <a:t>- The most common presentation of DGI is the arthritis-dermatitis syndrome.</a:t>
            </a:r>
            <a:r>
              <a:rPr lang="en-PH" sz="1200" dirty="0">
                <a:solidFill>
                  <a:srgbClr val="007FAA"/>
                </a:solidFill>
                <a:effectLst/>
                <a:latin typeface="MinionPro"/>
              </a:rPr>
              <a:t> </a:t>
            </a:r>
          </a:p>
          <a:p>
            <a:endParaRPr lang="en-US"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1800" dirty="0">
                <a:effectLst/>
                <a:latin typeface="MinionPro"/>
              </a:rPr>
              <a:t>- Gonococcal conjunctivitis of the newborn (ophthalmia neonatorum) is the most common clinically recognized manifestation of neonatal infection </a:t>
            </a:r>
          </a:p>
          <a:p>
            <a:pPr marL="0" marR="0" lvl="0" indent="0" algn="l" defTabSz="914400" rtl="0" eaLnBrk="1" fontAlgn="auto" latinLnBrk="0" hangingPunct="1">
              <a:lnSpc>
                <a:spcPct val="100000"/>
              </a:lnSpc>
              <a:spcBef>
                <a:spcPts val="0"/>
              </a:spcBef>
              <a:spcAft>
                <a:spcPts val="0"/>
              </a:spcAft>
              <a:buClrTx/>
              <a:buSzTx/>
              <a:buFontTx/>
              <a:buNone/>
              <a:defRPr/>
            </a:pPr>
            <a:endParaRPr lang="en-PH" sz="1800" dirty="0">
              <a:effectLst/>
              <a:latin typeface="MinionPro"/>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The most important preventive measure is routine screening and treatment of pregnant women for gonorrhea before term. </a:t>
            </a:r>
          </a:p>
          <a:p>
            <a:pPr marL="285750" marR="0" lvl="0" indent="-285750" algn="l" defTabSz="914400" rtl="0" eaLnBrk="1" fontAlgn="auto" latinLnBrk="0" hangingPunct="1">
              <a:lnSpc>
                <a:spcPct val="100000"/>
              </a:lnSpc>
              <a:spcBef>
                <a:spcPts val="0"/>
              </a:spcBef>
              <a:spcAft>
                <a:spcPts val="0"/>
              </a:spcAft>
              <a:buClrTx/>
              <a:buSzTx/>
              <a:buFontTx/>
              <a:buChar char="-"/>
              <a:defRPr/>
            </a:pPr>
            <a:r>
              <a:rPr lang="en-PH" sz="1800" dirty="0">
                <a:effectLst/>
                <a:latin typeface="MinionPro"/>
              </a:rPr>
              <a:t>The diagnosis of gonococcal ophthalmia should be suspected clinically when acute conjunctivitis develops within a few days of delivery and is confirmed by identification of gonococci in conjunctival secretions. </a:t>
            </a:r>
            <a:endParaRPr lang="en-PH" dirty="0"/>
          </a:p>
          <a:p>
            <a:pPr marL="0" marR="0" lvl="0" indent="0" algn="l" defTabSz="914400" rtl="0" eaLnBrk="1" fontAlgn="auto" latinLnBrk="0" hangingPunct="1">
              <a:lnSpc>
                <a:spcPct val="100000"/>
              </a:lnSpc>
              <a:spcBef>
                <a:spcPts val="0"/>
              </a:spcBef>
              <a:spcAft>
                <a:spcPts val="0"/>
              </a:spcAft>
              <a:buClrTx/>
              <a:buSzTx/>
              <a:buFontTx/>
              <a:buNone/>
              <a:defRPr/>
            </a:pPr>
            <a:endParaRPr lang="en-PH" dirty="0"/>
          </a:p>
          <a:p>
            <a:pPr marL="0" marR="0" lvl="0" indent="0" algn="l" defTabSz="914400" rtl="0" eaLnBrk="1" fontAlgn="auto" latinLnBrk="0" hangingPunct="1">
              <a:lnSpc>
                <a:spcPct val="100000"/>
              </a:lnSpc>
              <a:spcBef>
                <a:spcPts val="0"/>
              </a:spcBef>
              <a:spcAft>
                <a:spcPts val="0"/>
              </a:spcAft>
              <a:buClrTx/>
              <a:buSzTx/>
              <a:buFontTx/>
              <a:buNone/>
              <a:defRPr/>
            </a:pPr>
            <a:endParaRPr lang="en-PH"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treatment of Neisseria </a:t>
            </a:r>
            <a:r>
              <a:rPr lang="en-US" dirty="0" err="1"/>
              <a:t>gonorrheae</a:t>
            </a:r>
            <a:r>
              <a:rPr lang="en-US" dirty="0"/>
              <a:t>, </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defRPr/>
            </a:pPr>
            <a:r>
              <a:rPr lang="en-US" dirty="0"/>
              <a:t>For both uncomplicated infection of the cervix, urethra, rectum, and infection of the pharynx, we can give ceftriaxone 250mg IM single dose and azithromycin 1gm single dose. </a:t>
            </a:r>
            <a:r>
              <a:rPr lang="en-PH" sz="1800" b="0" dirty="0">
                <a:effectLst/>
                <a:latin typeface="Frutiger"/>
              </a:rPr>
              <a:t>Patients should abstain from sex for 1 week after single-dose treatment. Test of cure for pharyngeal infection is recommended at 14 days if the ceftriaxone regimen is not used.</a:t>
            </a:r>
            <a:br>
              <a:rPr lang="en-PH" sz="1800" b="0" dirty="0">
                <a:effectLst/>
                <a:latin typeface="Frutiger"/>
              </a:rPr>
            </a:br>
            <a:endParaRPr lang="en-PH" dirty="0"/>
          </a:p>
          <a:p>
            <a:pPr marL="171450"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defRPr/>
            </a:pPr>
            <a:r>
              <a:rPr lang="en-US" dirty="0"/>
              <a:t>For disseminated gonococcal infection, we can give ceftriaxone 1gm IM or IV every 24hours for 24-48hrs after improvement, with switch to oral therapy for completion of 1 week total antibiotic therapy, including cefixime 500mg per </a:t>
            </a:r>
            <a:r>
              <a:rPr lang="en-US" dirty="0" err="1"/>
              <a:t>orem</a:t>
            </a:r>
            <a:r>
              <a:rPr lang="en-US" dirty="0"/>
              <a:t> twice daily. </a:t>
            </a:r>
            <a:r>
              <a:rPr lang="en-PH" sz="1800" b="0" dirty="0">
                <a:effectLst/>
                <a:latin typeface="Frutiger"/>
              </a:rPr>
              <a:t>Ceftriaxone administered IM may be reconstituted in 1% lidocaine solution to minimize injection pain. Alternative parenteral regimens include cefotaxime, ceftizoxime, and spectinomycin </a:t>
            </a:r>
            <a:endParaRPr lang="en-PH"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For the treatment of meningitis/endocarditis, ceftriaxone 1-2gm IV every 12hours for 10-14 days for meningitis or 4weeks or more for endocarditis</a:t>
            </a:r>
          </a:p>
          <a:p>
            <a:pPr marL="0" marR="0" lvl="0" indent="0" algn="l" defTabSz="914400" rtl="0" eaLnBrk="1" fontAlgn="auto" latinLnBrk="0" hangingPunct="1">
              <a:lnSpc>
                <a:spcPct val="100000"/>
              </a:lnSpc>
              <a:spcBef>
                <a:spcPts val="0"/>
              </a:spcBef>
              <a:spcAft>
                <a:spcPts val="0"/>
              </a:spcAft>
              <a:buClrTx/>
              <a:buSzTx/>
              <a:buFontTx/>
              <a:buNone/>
              <a:defRPr/>
            </a:pPr>
            <a:r>
              <a:rPr lang="en-US" dirty="0"/>
              <a:t>- For the ophthalmia neonatorum, </a:t>
            </a:r>
            <a:r>
              <a:rPr lang="en-PH" sz="1200" b="0" kern="1200" dirty="0">
                <a:solidFill>
                  <a:schemeClr val="tx1"/>
                </a:solidFill>
                <a:effectLst/>
                <a:latin typeface="Calibri" panose="020F0502020204030204" pitchFamily="34" charset="0"/>
                <a:ea typeface="+mn-ea"/>
                <a:cs typeface="Calibri" panose="020F0502020204030204" pitchFamily="34" charset="0"/>
              </a:rPr>
              <a:t>Ceftriaxone, 25–50 mg/kg IV or IM in a single dose, not to exceed 125 mg. </a:t>
            </a:r>
            <a:r>
              <a:rPr lang="en-PH" sz="1800" b="0" dirty="0">
                <a:effectLst/>
                <a:latin typeface="Frutiger"/>
              </a:rPr>
              <a:t>Topical antibiotic therapy alone is inadequate for treatment of ophthalmia neonatorum.</a:t>
            </a:r>
            <a:br>
              <a:rPr lang="en-PH" sz="1800" b="0" dirty="0">
                <a:effectLst/>
                <a:latin typeface="Frutiger"/>
              </a:rPr>
            </a:br>
            <a:r>
              <a:rPr lang="en-PH" sz="1200" b="0" dirty="0">
                <a:effectLst/>
                <a:latin typeface="+mn-lt"/>
                <a:cs typeface="+mn-cs"/>
              </a:rPr>
              <a:t>- for conjunctivitis not ophthalmia neonatorum, we can give ceftriaxone 1gm IM single dose.</a:t>
            </a:r>
            <a:endParaRPr lang="en-PH" sz="120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PH" sz="1200" b="0" kern="1200" dirty="0">
                <a:solidFill>
                  <a:schemeClr val="tx1"/>
                </a:solidFill>
                <a:effectLst/>
                <a:latin typeface="+mn-lt"/>
                <a:ea typeface="+mn-ea"/>
                <a:cs typeface="+mn-cs"/>
              </a:rPr>
              <a:t>- For the treatment of acute PID, treatment is categorized into hospitalized with 2 regimen options and outpatient.</a:t>
            </a:r>
          </a:p>
          <a:p>
            <a:endParaRPr lang="en-PH" sz="1200" b="0" kern="1200" dirty="0">
              <a:solidFill>
                <a:schemeClr val="tx1"/>
              </a:solidFill>
              <a:effectLst/>
              <a:latin typeface="+mn-lt"/>
              <a:ea typeface="+mn-ea"/>
              <a:cs typeface="+mn-cs"/>
            </a:endParaRPr>
          </a:p>
          <a:p>
            <a:r>
              <a:rPr lang="en-PH" sz="1200" b="0" kern="1200" dirty="0">
                <a:solidFill>
                  <a:schemeClr val="tx1"/>
                </a:solidFill>
                <a:effectLst/>
                <a:latin typeface="+mn-lt"/>
                <a:ea typeface="+mn-ea"/>
                <a:cs typeface="+mn-cs"/>
              </a:rPr>
              <a:t>- For the Regimen A of hospitalized patients, we can give Cefotetan, 2 g IV every 12 hours, or cefoxitin, 2 g IV every 6 hours </a:t>
            </a:r>
            <a:r>
              <a:rPr lang="en-PH" sz="1200" b="0" i="1" kern="1200" dirty="0">
                <a:solidFill>
                  <a:schemeClr val="tx1"/>
                </a:solidFill>
                <a:effectLst/>
                <a:latin typeface="+mn-lt"/>
                <a:ea typeface="+mn-ea"/>
                <a:cs typeface="+mn-cs"/>
              </a:rPr>
              <a:t>plus </a:t>
            </a:r>
            <a:endParaRPr lang="en-PH" sz="2000" dirty="0"/>
          </a:p>
          <a:p>
            <a:r>
              <a:rPr lang="en-PH" sz="1200" b="0" kern="1200" dirty="0">
                <a:solidFill>
                  <a:schemeClr val="tx1"/>
                </a:solidFill>
                <a:effectLst/>
                <a:latin typeface="+mn-lt"/>
                <a:ea typeface="+mn-ea"/>
                <a:cs typeface="+mn-cs"/>
              </a:rPr>
              <a:t>Doxycycline, 100 mg IV or per </a:t>
            </a:r>
            <a:r>
              <a:rPr lang="en-PH" sz="1200" b="0" kern="1200" dirty="0" err="1">
                <a:solidFill>
                  <a:schemeClr val="tx1"/>
                </a:solidFill>
                <a:effectLst/>
                <a:latin typeface="+mn-lt"/>
                <a:ea typeface="+mn-ea"/>
                <a:cs typeface="+mn-cs"/>
              </a:rPr>
              <a:t>orem</a:t>
            </a:r>
            <a:r>
              <a:rPr lang="en-PH" sz="1200" b="0" kern="1200" dirty="0">
                <a:solidFill>
                  <a:schemeClr val="tx1"/>
                </a:solidFill>
                <a:effectLst/>
                <a:latin typeface="+mn-lt"/>
                <a:ea typeface="+mn-ea"/>
                <a:cs typeface="+mn-cs"/>
              </a:rPr>
              <a:t> every 12 hours</a:t>
            </a:r>
            <a:br>
              <a:rPr lang="en-PH" sz="1200" b="0" kern="1200" dirty="0">
                <a:solidFill>
                  <a:schemeClr val="tx1"/>
                </a:solidFill>
                <a:effectLst/>
                <a:latin typeface="+mn-lt"/>
                <a:ea typeface="+mn-ea"/>
                <a:cs typeface="+mn-cs"/>
              </a:rPr>
            </a:br>
            <a:r>
              <a:rPr lang="en-PH" sz="1200" b="0" kern="1200" dirty="0">
                <a:solidFill>
                  <a:schemeClr val="tx1"/>
                </a:solidFill>
                <a:effectLst/>
                <a:latin typeface="+mn-lt"/>
                <a:ea typeface="+mn-ea"/>
                <a:cs typeface="+mn-cs"/>
              </a:rPr>
              <a:t>Continue both drugs IV for 24 hours after the patient substantially improves, </a:t>
            </a:r>
            <a:endParaRPr lang="en-PH" sz="2000" dirty="0"/>
          </a:p>
          <a:p>
            <a:r>
              <a:rPr lang="en-PH" sz="1200" b="0" kern="1200" dirty="0">
                <a:solidFill>
                  <a:schemeClr val="tx1"/>
                </a:solidFill>
                <a:effectLst/>
                <a:latin typeface="+mn-lt"/>
                <a:ea typeface="+mn-ea"/>
                <a:cs typeface="+mn-cs"/>
              </a:rPr>
              <a:t>then continue doxycycline, 100 mg per </a:t>
            </a:r>
            <a:r>
              <a:rPr lang="en-PH" sz="1200" b="0" kern="1200" dirty="0" err="1">
                <a:solidFill>
                  <a:schemeClr val="tx1"/>
                </a:solidFill>
                <a:effectLst/>
                <a:latin typeface="+mn-lt"/>
                <a:ea typeface="+mn-ea"/>
                <a:cs typeface="+mn-cs"/>
              </a:rPr>
              <a:t>orem</a:t>
            </a:r>
            <a:r>
              <a:rPr lang="en-PH" sz="1200" b="0" kern="1200" dirty="0">
                <a:solidFill>
                  <a:schemeClr val="tx1"/>
                </a:solidFill>
                <a:effectLst/>
                <a:latin typeface="+mn-lt"/>
                <a:ea typeface="+mn-ea"/>
                <a:cs typeface="+mn-cs"/>
              </a:rPr>
              <a:t> bid, to complete 14 days total therapy. Either clindamycin or metronidazole may be added to the oral regimen if </a:t>
            </a:r>
            <a:r>
              <a:rPr lang="en-PH" sz="1200" b="0" kern="1200" dirty="0" err="1">
                <a:solidFill>
                  <a:schemeClr val="tx1"/>
                </a:solidFill>
                <a:effectLst/>
                <a:latin typeface="+mn-lt"/>
                <a:ea typeface="+mn-ea"/>
                <a:cs typeface="+mn-cs"/>
              </a:rPr>
              <a:t>tubo</a:t>
            </a:r>
            <a:r>
              <a:rPr lang="en-PH" sz="1200" b="0" kern="1200" dirty="0">
                <a:solidFill>
                  <a:schemeClr val="tx1"/>
                </a:solidFill>
                <a:effectLst/>
                <a:latin typeface="+mn-lt"/>
                <a:ea typeface="+mn-ea"/>
                <a:cs typeface="+mn-cs"/>
              </a:rPr>
              <a:t>-ovarian abscess is suspected. </a:t>
            </a:r>
            <a:endParaRPr lang="en-PH" sz="2000" dirty="0"/>
          </a:p>
          <a:p>
            <a:endParaRPr lang="en-US" dirty="0"/>
          </a:p>
          <a:p>
            <a:r>
              <a:rPr lang="en-US" dirty="0"/>
              <a:t>- For the Regimen B, </a:t>
            </a:r>
            <a:r>
              <a:rPr lang="en-PH" sz="1200" b="0" kern="1200" dirty="0">
                <a:solidFill>
                  <a:schemeClr val="tx1"/>
                </a:solidFill>
                <a:effectLst/>
                <a:latin typeface="+mn-lt"/>
                <a:ea typeface="+mn-ea"/>
                <a:cs typeface="+mn-cs"/>
              </a:rPr>
              <a:t>Clindamycin, 900 mg IV every 8 hours </a:t>
            </a:r>
            <a:r>
              <a:rPr lang="en-PH" sz="1200" b="0" i="1" kern="1200" dirty="0">
                <a:solidFill>
                  <a:schemeClr val="tx1"/>
                </a:solidFill>
                <a:effectLst/>
                <a:latin typeface="+mn-lt"/>
                <a:ea typeface="+mn-ea"/>
                <a:cs typeface="+mn-cs"/>
              </a:rPr>
              <a:t>plus </a:t>
            </a:r>
            <a:r>
              <a:rPr lang="en-PH" sz="1200" b="0" kern="1200" dirty="0">
                <a:solidFill>
                  <a:schemeClr val="tx1"/>
                </a:solidFill>
                <a:effectLst/>
                <a:latin typeface="+mn-lt"/>
                <a:ea typeface="+mn-ea"/>
                <a:cs typeface="+mn-cs"/>
              </a:rPr>
              <a:t>Gentamicin, 2 mg/kg IV once, followed by 1.5 mg/kg every 8hours.</a:t>
            </a:r>
            <a:br>
              <a:rPr lang="en-PH" sz="1200" b="0" kern="1200" dirty="0">
                <a:solidFill>
                  <a:schemeClr val="tx1"/>
                </a:solidFill>
                <a:effectLst/>
                <a:latin typeface="+mn-lt"/>
                <a:ea typeface="+mn-ea"/>
                <a:cs typeface="+mn-cs"/>
              </a:rPr>
            </a:br>
            <a:r>
              <a:rPr lang="en-PH" sz="1200" b="0" kern="1200" dirty="0">
                <a:solidFill>
                  <a:schemeClr val="tx1"/>
                </a:solidFill>
                <a:effectLst/>
                <a:latin typeface="+mn-lt"/>
                <a:ea typeface="+mn-ea"/>
                <a:cs typeface="+mn-cs"/>
              </a:rPr>
              <a:t>Continue both drugs IV for 24 hours after the patient substantially improves, </a:t>
            </a:r>
            <a:r>
              <a:rPr lang="en-PH" sz="2000" b="0" kern="1200" dirty="0">
                <a:solidFill>
                  <a:schemeClr val="tx1"/>
                </a:solidFill>
                <a:effectLst/>
                <a:latin typeface="+mn-lt"/>
                <a:ea typeface="+mn-ea"/>
                <a:cs typeface="+mn-cs"/>
              </a:rPr>
              <a:t> </a:t>
            </a:r>
            <a:r>
              <a:rPr lang="en-PH" sz="1200" b="0" kern="1200" dirty="0">
                <a:solidFill>
                  <a:schemeClr val="tx1"/>
                </a:solidFill>
                <a:effectLst/>
                <a:latin typeface="+mn-lt"/>
                <a:ea typeface="+mn-ea"/>
                <a:cs typeface="+mn-cs"/>
              </a:rPr>
              <a:t>then continue doxycycline, 100 mg per </a:t>
            </a:r>
            <a:r>
              <a:rPr lang="en-PH" sz="1200" b="0" kern="1200" dirty="0" err="1">
                <a:solidFill>
                  <a:schemeClr val="tx1"/>
                </a:solidFill>
                <a:effectLst/>
                <a:latin typeface="+mn-lt"/>
                <a:ea typeface="+mn-ea"/>
                <a:cs typeface="+mn-cs"/>
              </a:rPr>
              <a:t>orem</a:t>
            </a:r>
            <a:r>
              <a:rPr lang="en-PH" sz="1200" b="0" kern="1200" dirty="0">
                <a:solidFill>
                  <a:schemeClr val="tx1"/>
                </a:solidFill>
                <a:effectLst/>
                <a:latin typeface="+mn-lt"/>
                <a:ea typeface="+mn-ea"/>
                <a:cs typeface="+mn-cs"/>
              </a:rPr>
              <a:t> twice daily, or clindamycin, 450 mg per </a:t>
            </a:r>
            <a:r>
              <a:rPr lang="en-PH" sz="1200" b="0" kern="1200" dirty="0" err="1">
                <a:solidFill>
                  <a:schemeClr val="tx1"/>
                </a:solidFill>
                <a:effectLst/>
                <a:latin typeface="+mn-lt"/>
                <a:ea typeface="+mn-ea"/>
                <a:cs typeface="+mn-cs"/>
              </a:rPr>
              <a:t>orem</a:t>
            </a:r>
            <a:r>
              <a:rPr lang="en-PH" sz="1200" b="0" kern="1200" dirty="0">
                <a:solidFill>
                  <a:schemeClr val="tx1"/>
                </a:solidFill>
                <a:effectLst/>
                <a:latin typeface="+mn-lt"/>
                <a:ea typeface="+mn-ea"/>
                <a:cs typeface="+mn-cs"/>
              </a:rPr>
              <a:t> four times daily, to complete 14 days total therapy. Clindamycin may be preferable when </a:t>
            </a:r>
            <a:r>
              <a:rPr lang="en-PH" sz="1200" b="0" kern="1200" dirty="0" err="1">
                <a:solidFill>
                  <a:schemeClr val="tx1"/>
                </a:solidFill>
                <a:effectLst/>
                <a:latin typeface="+mn-lt"/>
                <a:ea typeface="+mn-ea"/>
                <a:cs typeface="+mn-cs"/>
              </a:rPr>
              <a:t>tubo</a:t>
            </a:r>
            <a:r>
              <a:rPr lang="en-PH" sz="1200" b="0" kern="1200" dirty="0">
                <a:solidFill>
                  <a:schemeClr val="tx1"/>
                </a:solidFill>
                <a:effectLst/>
                <a:latin typeface="+mn-lt"/>
                <a:ea typeface="+mn-ea"/>
                <a:cs typeface="+mn-cs"/>
              </a:rPr>
              <a:t>-ovarian abscess is suspected. </a:t>
            </a:r>
            <a:endParaRPr lang="en-PH" sz="2000"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20000"/>
          </a:bodyPr>
          <a:lstStyle/>
          <a:p>
            <a:r>
              <a:rPr lang="en-PH" sz="1800" kern="100" dirty="0" err="1">
                <a:effectLst/>
                <a:latin typeface="Aptos" panose="020B0004020202020204" pitchFamily="34" charset="0"/>
                <a:ea typeface="Aptos" panose="020B0004020202020204" pitchFamily="34" charset="0"/>
                <a:cs typeface="Times New Roman" panose="02020603050405020304" pitchFamily="18" charset="0"/>
              </a:rPr>
              <a:t>Neisseriae</a:t>
            </a:r>
            <a:r>
              <a:rPr lang="en-PH" sz="1800" kern="100" dirty="0">
                <a:effectLst/>
                <a:latin typeface="Aptos" panose="020B0004020202020204" pitchFamily="34" charset="0"/>
                <a:ea typeface="Aptos" panose="020B0004020202020204" pitchFamily="34" charset="0"/>
                <a:cs typeface="Times New Roman" panose="02020603050405020304" pitchFamily="18" charset="0"/>
              </a:rPr>
              <a:t> are gram-negative cocci that usually occur in pairs (diplococci). </a:t>
            </a:r>
          </a:p>
          <a:p>
            <a:r>
              <a:rPr lang="en-PH" sz="1800" i="1" kern="100" dirty="0">
                <a:effectLst/>
                <a:latin typeface="Aptos" panose="020B0004020202020204" pitchFamily="34" charset="0"/>
                <a:ea typeface="Aptos" panose="020B0004020202020204" pitchFamily="34" charset="0"/>
                <a:cs typeface="Times New Roman" panose="02020603050405020304" pitchFamily="18" charset="0"/>
              </a:rPr>
              <a:t>Neisseria gonorrhoeae </a:t>
            </a:r>
            <a:r>
              <a:rPr lang="en-PH" sz="1800" kern="100" dirty="0">
                <a:effectLst/>
                <a:latin typeface="Aptos" panose="020B0004020202020204" pitchFamily="34" charset="0"/>
                <a:ea typeface="Aptos" panose="020B0004020202020204" pitchFamily="34" charset="0"/>
                <a:cs typeface="Times New Roman" panose="02020603050405020304" pitchFamily="18" charset="0"/>
              </a:rPr>
              <a:t>(gonococci) and </a:t>
            </a:r>
            <a:r>
              <a:rPr lang="en-PH" sz="1800" i="1" kern="100" dirty="0">
                <a:effectLst/>
                <a:latin typeface="Aptos" panose="020B0004020202020204" pitchFamily="34" charset="0"/>
                <a:ea typeface="Aptos" panose="020B0004020202020204" pitchFamily="34" charset="0"/>
                <a:cs typeface="Times New Roman" panose="02020603050405020304" pitchFamily="18" charset="0"/>
              </a:rPr>
              <a:t>Neisseria meningitidis </a:t>
            </a:r>
            <a:r>
              <a:rPr lang="en-PH" sz="1800" kern="100" dirty="0">
                <a:effectLst/>
                <a:latin typeface="Aptos" panose="020B0004020202020204" pitchFamily="34" charset="0"/>
                <a:ea typeface="Aptos" panose="020B0004020202020204" pitchFamily="34" charset="0"/>
                <a:cs typeface="Times New Roman" panose="02020603050405020304" pitchFamily="18" charset="0"/>
              </a:rPr>
              <a:t>(meningococci) are pathogenic for humans and typically are found associated with or inside polymorphonuclear cells. </a:t>
            </a:r>
          </a:p>
          <a:p>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endParaRPr lang="en-PH"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PH" sz="1800" kern="100" dirty="0">
                <a:effectLst/>
                <a:latin typeface="Aptos" panose="020B0004020202020204" pitchFamily="34" charset="0"/>
                <a:ea typeface="Aptos" panose="020B0004020202020204" pitchFamily="34" charset="0"/>
                <a:cs typeface="Times New Roman" panose="02020603050405020304" pitchFamily="18" charset="0"/>
              </a:rPr>
              <a:t>Gonococci and meningococci are closely related, with 70% DNA homology, and are differentiated by a few laboratory tests and specific characteristics: </a:t>
            </a:r>
          </a:p>
          <a:p>
            <a:r>
              <a:rPr lang="en-PH" sz="1800" kern="100" dirty="0">
                <a:effectLst/>
                <a:latin typeface="Aptos" panose="020B0004020202020204" pitchFamily="34" charset="0"/>
                <a:ea typeface="Aptos" panose="020B0004020202020204" pitchFamily="34" charset="0"/>
                <a:cs typeface="Times New Roman" panose="02020603050405020304" pitchFamily="18" charset="0"/>
              </a:rPr>
              <a:t> </a:t>
            </a:r>
          </a:p>
          <a:p>
            <a:r>
              <a:rPr lang="en-PH" sz="1800" kern="100" dirty="0">
                <a:effectLst/>
                <a:latin typeface="Aptos" panose="020B0004020202020204" pitchFamily="34" charset="0"/>
                <a:ea typeface="Aptos" panose="020B0004020202020204" pitchFamily="34" charset="0"/>
                <a:cs typeface="Times New Roman" panose="02020603050405020304" pitchFamily="18" charset="0"/>
              </a:rPr>
              <a:t>Meningococci have polysaccharide capsules but gonococci do not, and meningococci rarely have plasmids but most gonococci do. Most importantly, the two species are differentiated by the usual clinical presentations of the diseases they cause: Meningococci typically are found in the upper respiratory tract and cause meningitis, but gonococci cause genital infections. The clinical spectra of the diseases caused by gonococci and meningococci overlap, however. </a:t>
            </a:r>
          </a:p>
          <a:p>
            <a:endParaRPr lang="en-US" dirty="0"/>
          </a:p>
        </p:txBody>
      </p:sp>
      <p:sp>
        <p:nvSpPr>
          <p:cNvPr id="4" name="Slide Number Placeholder 3"/>
          <p:cNvSpPr>
            <a:spLocks noGrp="1"/>
          </p:cNvSpPr>
          <p:nvPr>
            <p:ph type="sldNum" sz="quarter" idx="10"/>
          </p:nvPr>
        </p:nvSpPr>
        <p:spPr/>
        <p:txBody>
          <a:bodyPr/>
          <a:lstStyle/>
          <a:p>
            <a:fld id="{B0579FC3-550C-4E7D-BBA1-86949060B143}" type="slidenum">
              <a:rPr lang="en-PH" smtClean="0"/>
              <a:t>2</a:t>
            </a:fld>
            <a:endParaRPr lang="en-PH"/>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recommended treatment for acute PID as outpatient,</a:t>
            </a:r>
            <a:r>
              <a:rPr lang="en-US" sz="1200" b="0" kern="1200" dirty="0">
                <a:solidFill>
                  <a:schemeClr val="tx1"/>
                </a:solidFill>
                <a:effectLst/>
                <a:latin typeface="+mn-lt"/>
                <a:ea typeface="+mn-ea"/>
                <a:cs typeface="+mn-cs"/>
              </a:rPr>
              <a:t> </a:t>
            </a:r>
            <a:r>
              <a:rPr lang="en-PH" sz="1200" b="0" kern="1200" dirty="0">
                <a:solidFill>
                  <a:schemeClr val="tx1"/>
                </a:solidFill>
                <a:effectLst/>
                <a:latin typeface="Calibri" panose="020F0502020204030204" pitchFamily="34" charset="0"/>
                <a:ea typeface="+mn-ea"/>
                <a:cs typeface="Calibri" panose="020F0502020204030204" pitchFamily="34" charset="0"/>
              </a:rPr>
              <a:t>single-dose cefoxitin, 2 g IM, plus probenecid, 1 g per </a:t>
            </a:r>
            <a:r>
              <a:rPr lang="en-PH" sz="1200" b="0" kern="1200" dirty="0" err="1">
                <a:solidFill>
                  <a:schemeClr val="tx1"/>
                </a:solidFill>
                <a:effectLst/>
                <a:latin typeface="Calibri" panose="020F0502020204030204" pitchFamily="34" charset="0"/>
                <a:ea typeface="+mn-ea"/>
                <a:cs typeface="Calibri" panose="020F0502020204030204" pitchFamily="34" charset="0"/>
              </a:rPr>
              <a:t>orem</a:t>
            </a:r>
            <a:r>
              <a:rPr lang="en-PH" sz="1200" b="0" kern="1200" dirty="0">
                <a:solidFill>
                  <a:schemeClr val="tx1"/>
                </a:solidFill>
                <a:effectLst/>
                <a:latin typeface="Calibri" panose="020F0502020204030204" pitchFamily="34" charset="0"/>
                <a:ea typeface="+mn-ea"/>
                <a:cs typeface="Calibri" panose="020F0502020204030204" pitchFamily="34" charset="0"/>
              </a:rPr>
              <a:t>; or ceftriaxone, 250 mg IM; or other parenteral third-generation cephalosporin such as ceftizoxime or cefotaxime</a:t>
            </a:r>
            <a:r>
              <a:rPr lang="en-PH" sz="1200" b="0" i="0" kern="1200" dirty="0">
                <a:solidFill>
                  <a:schemeClr val="tx1"/>
                </a:solidFill>
                <a:effectLst/>
                <a:latin typeface="Calibri" panose="020F0502020204030204" pitchFamily="34" charset="0"/>
                <a:ea typeface="+mn-ea"/>
                <a:cs typeface="Calibri" panose="020F0502020204030204" pitchFamily="34" charset="0"/>
              </a:rPr>
              <a:t> </a:t>
            </a:r>
            <a:r>
              <a:rPr lang="en-PH" sz="1200" b="0" i="1" kern="1200" dirty="0">
                <a:solidFill>
                  <a:schemeClr val="tx1"/>
                </a:solidFill>
                <a:effectLst/>
                <a:latin typeface="Calibri" panose="020F0502020204030204" pitchFamily="34" charset="0"/>
                <a:ea typeface="+mn-ea"/>
                <a:cs typeface="Calibri" panose="020F0502020204030204" pitchFamily="34" charset="0"/>
              </a:rPr>
              <a:t>plus  </a:t>
            </a:r>
            <a:r>
              <a:rPr lang="en-PH" sz="1200" b="0" kern="1200" dirty="0">
                <a:solidFill>
                  <a:schemeClr val="tx1"/>
                </a:solidFill>
                <a:effectLst/>
                <a:latin typeface="Calibri" panose="020F0502020204030204" pitchFamily="34" charset="0"/>
                <a:ea typeface="+mn-ea"/>
                <a:cs typeface="Calibri" panose="020F0502020204030204" pitchFamily="34" charset="0"/>
              </a:rPr>
              <a:t>Doxycycline, 100 mg per </a:t>
            </a:r>
            <a:r>
              <a:rPr lang="en-PH" sz="1200" b="0" kern="1200" dirty="0" err="1">
                <a:solidFill>
                  <a:schemeClr val="tx1"/>
                </a:solidFill>
                <a:effectLst/>
                <a:latin typeface="Calibri" panose="020F0502020204030204" pitchFamily="34" charset="0"/>
                <a:ea typeface="+mn-ea"/>
                <a:cs typeface="Calibri" panose="020F0502020204030204" pitchFamily="34" charset="0"/>
              </a:rPr>
              <a:t>orem</a:t>
            </a:r>
            <a:r>
              <a:rPr lang="en-PH" sz="1200" b="0" kern="1200" dirty="0">
                <a:solidFill>
                  <a:schemeClr val="tx1"/>
                </a:solidFill>
                <a:effectLst/>
                <a:latin typeface="Calibri" panose="020F0502020204030204" pitchFamily="34" charset="0"/>
                <a:ea typeface="+mn-ea"/>
                <a:cs typeface="Calibri" panose="020F0502020204030204" pitchFamily="34" charset="0"/>
              </a:rPr>
              <a:t> bid for 14 days </a:t>
            </a:r>
            <a:r>
              <a:rPr lang="en-PH" sz="1200" b="0" i="1" kern="1200" dirty="0">
                <a:solidFill>
                  <a:schemeClr val="tx1"/>
                </a:solidFill>
                <a:effectLst/>
                <a:latin typeface="Calibri" panose="020F0502020204030204" pitchFamily="34" charset="0"/>
                <a:ea typeface="+mn-ea"/>
                <a:cs typeface="Calibri" panose="020F0502020204030204" pitchFamily="34" charset="0"/>
              </a:rPr>
              <a:t>with or without </a:t>
            </a:r>
            <a:r>
              <a:rPr lang="en-PH" sz="1200" b="0" kern="1200" dirty="0">
                <a:solidFill>
                  <a:schemeClr val="tx1"/>
                </a:solidFill>
                <a:effectLst/>
                <a:latin typeface="Calibri" panose="020F0502020204030204" pitchFamily="34" charset="0"/>
                <a:ea typeface="+mn-ea"/>
                <a:cs typeface="Calibri" panose="020F0502020204030204" pitchFamily="34" charset="0"/>
              </a:rPr>
              <a:t>Metronidazole, 500 mg PO bid for 14 days</a:t>
            </a:r>
            <a:endParaRPr lang="en-PH" sz="1200" dirty="0">
              <a:latin typeface="Calibri" panose="020F0502020204030204" pitchFamily="34" charset="0"/>
              <a:cs typeface="Calibri" panose="020F050202020403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PH" dirty="0"/>
          </a:p>
        </p:txBody>
      </p:sp>
      <p:sp>
        <p:nvSpPr>
          <p:cNvPr id="4" name="Slide Number Placeholder 3"/>
          <p:cNvSpPr>
            <a:spLocks noGrp="1"/>
          </p:cNvSpPr>
          <p:nvPr>
            <p:ph type="sldNum" sz="quarter" idx="5"/>
          </p:nvPr>
        </p:nvSpPr>
        <p:spPr/>
        <p:txBody>
          <a:bodyPr/>
          <a:lstStyle/>
          <a:p>
            <a:fld id="{C46B2247-E4BF-44A2-9B7E-3D5994E571D4}" type="slidenum">
              <a:rPr lang="en-US" smtClean="0"/>
              <a:t>32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Neisseira</a:t>
            </a:r>
            <a:r>
              <a:rPr lang="en-US" dirty="0"/>
              <a:t> </a:t>
            </a:r>
            <a:r>
              <a:rPr lang="en-US" dirty="0" err="1"/>
              <a:t>gonorrheae</a:t>
            </a:r>
            <a:r>
              <a:rPr lang="en-US" dirty="0"/>
              <a:t> is a non-spore-forming, gram negative coccus that characteristically grows in pairs (diplococci) with adjacent sides flattened.</a:t>
            </a:r>
          </a:p>
          <a:p>
            <a:r>
              <a:rPr lang="en-US" dirty="0"/>
              <a:t>It does not have flagella but can move based on extension and retraction of its type IV pilus. This process is known as “twitching” and is the basis of colony types seen in piliated and nonpiliated gonococcal strains.</a:t>
            </a:r>
          </a:p>
        </p:txBody>
      </p:sp>
      <p:sp>
        <p:nvSpPr>
          <p:cNvPr id="4" name="Slide Number Placeholder 3"/>
          <p:cNvSpPr>
            <a:spLocks noGrp="1"/>
          </p:cNvSpPr>
          <p:nvPr>
            <p:ph type="sldNum" sz="quarter" idx="5"/>
          </p:nvPr>
        </p:nvSpPr>
        <p:spPr/>
        <p:txBody>
          <a:bodyPr/>
          <a:lstStyle/>
          <a:p>
            <a:fld id="{B91A6306-F03F-CD46-B5DB-4ECCFEBF4FFB}"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diagnostics of Neisseria </a:t>
            </a:r>
            <a:r>
              <a:rPr lang="en-US" dirty="0" err="1"/>
              <a:t>gonorrheae</a:t>
            </a:r>
            <a:r>
              <a:rPr lang="en-US" dirty="0"/>
              <a:t>, we can use culture, nucleic acid amplification test (NAAT), gram stained smears.</a:t>
            </a:r>
          </a:p>
          <a:p>
            <a:endParaRPr lang="en-US" dirty="0"/>
          </a:p>
          <a:p>
            <a:r>
              <a:rPr lang="en-US" dirty="0"/>
              <a:t>Firstly, Single culture on antibiotic-containing selective medium, such as modified Thayer-Martin agar, has a sensitivity of 95% or more for urethral specimens from men with symptomatic urethritis and 80-90% for endocervical infection in women</a:t>
            </a:r>
          </a:p>
          <a:p>
            <a:endParaRPr lang="en-US" dirty="0"/>
          </a:p>
          <a:p>
            <a:r>
              <a:rPr lang="en-US" dirty="0"/>
              <a:t>Secondly, the nucleic acid amplification test or NAATS – have largely replaced culture in most settings in which people are screened for asymptomatic genital infection. NAATs for </a:t>
            </a:r>
            <a:r>
              <a:rPr lang="en-US" dirty="0" err="1"/>
              <a:t>gonorrheae</a:t>
            </a:r>
            <a:r>
              <a:rPr lang="en-US" dirty="0"/>
              <a:t> have specificities greater than 99%, offer important advantages in specimen management, and retain sensitivity when used to test voided urine or self-collected vaginal swabs</a:t>
            </a:r>
          </a:p>
          <a:p>
            <a:endParaRPr lang="en-US" dirty="0"/>
          </a:p>
          <a:p>
            <a:r>
              <a:rPr lang="en-US" dirty="0"/>
              <a:t>Thirdly, Gram Stained Smears – in men, with symptomatic urethritis, microscopy is at least 95% sensitive and is highly specific for diagnosis of gonorrhea, but microscopy is less useful for other anatomic sites.</a:t>
            </a:r>
          </a:p>
          <a:p>
            <a:pPr marL="171450" indent="-171450">
              <a:buFontTx/>
              <a:buChar char="-"/>
            </a:pPr>
            <a:r>
              <a:rPr lang="en-US" dirty="0"/>
              <a:t>The sensitivity approximates 50% for asymptomatic urethral infection in men and for cervical or rectal infection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just">
              <a:buFont typeface="Arial" panose="020B0604020202020204" pitchFamily="34" charset="0"/>
              <a:buChar char="•"/>
            </a:pPr>
            <a:r>
              <a:rPr lang="en-US" dirty="0"/>
              <a:t>This is a picture of </a:t>
            </a:r>
            <a:r>
              <a:rPr lang="en-US" sz="1200" dirty="0"/>
              <a:t>Gram stained smear of a urethral discharge from a male with gonococcal urethritis. </a:t>
            </a:r>
          </a:p>
          <a:p>
            <a:pPr marL="285750" indent="-285750" algn="just">
              <a:buFont typeface="Arial" panose="020B0604020202020204" pitchFamily="34" charset="0"/>
              <a:buChar char="•"/>
            </a:pPr>
            <a:r>
              <a:rPr lang="en-US" sz="1200" dirty="0"/>
              <a:t>Note the presence of intracellular gram negative diplococci within pale-staining segmented neutrophils</a:t>
            </a: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This is a </a:t>
            </a:r>
            <a:r>
              <a:rPr lang="en-US" sz="1200" b="1" dirty="0">
                <a:latin typeface="Calibri" panose="020F0502020204030204" pitchFamily="34" charset="0"/>
                <a:cs typeface="Calibri" panose="020F0502020204030204" pitchFamily="34" charset="0"/>
              </a:rPr>
              <a:t>Modified Thayer-Martin Medium in which</a:t>
            </a:r>
            <a:r>
              <a:rPr lang="en-US" sz="1200" dirty="0">
                <a:latin typeface="Calibri" panose="020F0502020204030204" pitchFamily="34" charset="0"/>
                <a:cs typeface="Calibri" panose="020F0502020204030204" pitchFamily="34" charset="0"/>
              </a:rPr>
              <a:t> typical colonies appear as small, grayish-white to colorless after 24 hours of incubation at 35°C to 37°C in 5 to 7% CO2</a:t>
            </a: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3200" dirty="0"/>
              <a:t>This photograph shows the conventional Cystine-Tryptic Digest Semisolid Agar (CTA) for identification of </a:t>
            </a:r>
            <a:r>
              <a:rPr lang="en-US" sz="3200" i="1" dirty="0"/>
              <a:t>Neisseria</a:t>
            </a:r>
            <a:r>
              <a:rPr lang="en-US" sz="3200" dirty="0"/>
              <a:t> spp. </a:t>
            </a:r>
          </a:p>
          <a:p>
            <a:pPr marL="285750" indent="-285750">
              <a:buFont typeface="Arial" panose="020B0604020202020204" pitchFamily="34" charset="0"/>
              <a:buChar char="•"/>
            </a:pPr>
            <a:r>
              <a:rPr lang="en-US" sz="3200" dirty="0"/>
              <a:t>The battery includes (from ;eft to right: </a:t>
            </a:r>
          </a:p>
          <a:p>
            <a:pPr marL="742950" lvl="1" indent="-285750">
              <a:buFont typeface="Arial" panose="020B0604020202020204" pitchFamily="34" charset="0"/>
              <a:buChar char="•"/>
            </a:pPr>
            <a:r>
              <a:rPr lang="en-US" sz="3200" dirty="0"/>
              <a:t>CTA-glucose</a:t>
            </a:r>
          </a:p>
          <a:p>
            <a:pPr marL="742950" lvl="1" indent="-285750">
              <a:buFont typeface="Arial" panose="020B0604020202020204" pitchFamily="34" charset="0"/>
              <a:buChar char="•"/>
            </a:pPr>
            <a:r>
              <a:rPr lang="en-US" sz="3200" dirty="0"/>
              <a:t>CTA-maltose</a:t>
            </a:r>
          </a:p>
          <a:p>
            <a:pPr marL="742950" lvl="1" indent="-285750">
              <a:buFont typeface="Arial" panose="020B0604020202020204" pitchFamily="34" charset="0"/>
              <a:buChar char="•"/>
            </a:pPr>
            <a:r>
              <a:rPr lang="en-US" sz="3200" dirty="0"/>
              <a:t>CTA-sucrose</a:t>
            </a:r>
          </a:p>
          <a:p>
            <a:pPr marL="742950" lvl="1" indent="-285750">
              <a:buFont typeface="Arial" panose="020B0604020202020204" pitchFamily="34" charset="0"/>
              <a:buChar char="•"/>
            </a:pPr>
            <a:r>
              <a:rPr lang="en-US" sz="3200" dirty="0"/>
              <a:t>CTA-lactose</a:t>
            </a:r>
          </a:p>
          <a:p>
            <a:pPr marL="285750" indent="-285750">
              <a:buFont typeface="Arial" panose="020B0604020202020204" pitchFamily="34" charset="0"/>
              <a:buChar char="•"/>
            </a:pPr>
            <a:r>
              <a:rPr lang="en-US" sz="3200" dirty="0"/>
              <a:t>The CTA basal medium contains a phenol red indicator, and a change in the color of the medium from red to yellow indicates acid production from the respective carbohydrate</a:t>
            </a:r>
          </a:p>
          <a:p>
            <a:pPr marL="285750" indent="-285750">
              <a:buFont typeface="Arial" panose="020B0604020202020204" pitchFamily="34" charset="0"/>
              <a:buChar char="•"/>
            </a:pPr>
            <a:r>
              <a:rPr lang="en-US" sz="3200" dirty="0"/>
              <a:t>In this photograph, acid has been produced from glucose only, identifying the organism as </a:t>
            </a:r>
            <a:r>
              <a:rPr lang="en-US" sz="3200" i="1" dirty="0"/>
              <a:t>N. gonorrhea</a:t>
            </a: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This kit is designed to identify the gram negative, oxidase positive diplococci belonging to the genus Neisseria and </a:t>
            </a:r>
            <a:r>
              <a:rPr lang="en-US" sz="1200" i="1" dirty="0">
                <a:latin typeface="Calibri" panose="020F0502020204030204" pitchFamily="34" charset="0"/>
                <a:cs typeface="Calibri" panose="020F0502020204030204" pitchFamily="34" charset="0"/>
              </a:rPr>
              <a:t>Moraxella catarrhalis</a:t>
            </a:r>
            <a:endParaRPr lang="en-US" sz="1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200" dirty="0">
                <a:latin typeface="Calibri" panose="020F0502020204030204" pitchFamily="34" charset="0"/>
                <a:cs typeface="Calibri" panose="020F0502020204030204" pitchFamily="34" charset="0"/>
              </a:rPr>
              <a:t>For NEGATIVE result, we can see the red or red-orange color while  for POSITIVE result, we can see orange, yellow orange and yellow.</a:t>
            </a: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GONOCHEK II - 3 chromogenic substrates are included in a single plastic tube to detect glycosidase and aminopeptidase enzymes specifically found in </a:t>
            </a:r>
            <a:r>
              <a:rPr lang="en-US" i="1" dirty="0"/>
              <a:t>N. meningitidis, N. </a:t>
            </a:r>
            <a:r>
              <a:rPr lang="en-US" i="1" dirty="0" err="1"/>
              <a:t>lactamica</a:t>
            </a:r>
            <a:r>
              <a:rPr lang="en-US" dirty="0"/>
              <a:t>, and </a:t>
            </a:r>
            <a:r>
              <a:rPr lang="en-US" i="1" dirty="0"/>
              <a:t>N. gonorrhea</a:t>
            </a:r>
            <a:r>
              <a:rPr lang="en-US" dirty="0"/>
              <a:t> </a:t>
            </a:r>
          </a:p>
          <a:p>
            <a:r>
              <a:rPr lang="en-US" dirty="0"/>
              <a:t>- Hydrolysis of substrates in the tube results in the small inoculum volume turning various colors. Identification patterns observed are:</a:t>
            </a:r>
          </a:p>
          <a:p>
            <a:pPr marL="171450" indent="-171450">
              <a:buFont typeface="Arial" panose="020B0604020202020204" pitchFamily="34" charset="0"/>
              <a:buChar char="•"/>
            </a:pPr>
            <a:r>
              <a:rPr lang="en-US" dirty="0"/>
              <a:t>The Blue tube (seen at the upper left of the photo)—this identifies </a:t>
            </a:r>
            <a:r>
              <a:rPr lang="en-US" i="1" dirty="0"/>
              <a:t>Neisseria </a:t>
            </a:r>
            <a:r>
              <a:rPr lang="en-US" i="1" dirty="0" err="1"/>
              <a:t>lactamica</a:t>
            </a:r>
            <a:r>
              <a:rPr lang="en-US" i="1" dirty="0"/>
              <a:t> </a:t>
            </a:r>
            <a:r>
              <a:rPr lang="en-US" dirty="0"/>
              <a:t>(a </a:t>
            </a:r>
            <a:r>
              <a:rPr lang="el-GR" dirty="0"/>
              <a:t>β-</a:t>
            </a:r>
            <a:r>
              <a:rPr lang="en-US" dirty="0" err="1"/>
              <a:t>galactoside</a:t>
            </a:r>
            <a:r>
              <a:rPr lang="en-US" dirty="0"/>
              <a:t> hydrolysis)</a:t>
            </a:r>
          </a:p>
          <a:p>
            <a:pPr marL="171450" indent="-171450">
              <a:buFont typeface="Arial" panose="020B0604020202020204" pitchFamily="34" charset="0"/>
              <a:buChar char="•"/>
            </a:pPr>
            <a:r>
              <a:rPr lang="en-US" dirty="0"/>
              <a:t>The Yellow tube(seen at the upper right of the photo)—this identifies </a:t>
            </a:r>
            <a:r>
              <a:rPr lang="en-US" i="1" dirty="0"/>
              <a:t>Neisseria meningitidis </a:t>
            </a:r>
            <a:r>
              <a:rPr lang="en-US" dirty="0"/>
              <a:t>(</a:t>
            </a:r>
            <a:r>
              <a:rPr lang="el-GR" dirty="0"/>
              <a:t>γ-</a:t>
            </a:r>
            <a:r>
              <a:rPr lang="en-US" dirty="0"/>
              <a:t>glutamyl- p-nitroanilide hydrolysis)</a:t>
            </a:r>
          </a:p>
          <a:p>
            <a:pPr marL="171450" indent="-171450">
              <a:buFont typeface="Arial" panose="020B0604020202020204" pitchFamily="34" charset="0"/>
              <a:buChar char="•"/>
            </a:pPr>
            <a:r>
              <a:rPr lang="en-US" dirty="0"/>
              <a:t>The Red tube (seen at the lower left of the photo) – identifies </a:t>
            </a:r>
            <a:r>
              <a:rPr lang="en-US" i="1" dirty="0"/>
              <a:t>Neisseria </a:t>
            </a:r>
            <a:r>
              <a:rPr lang="en-US" i="1" dirty="0" err="1"/>
              <a:t>gonorrheae</a:t>
            </a:r>
            <a:r>
              <a:rPr lang="en-US" i="1" dirty="0"/>
              <a:t> </a:t>
            </a:r>
            <a:r>
              <a:rPr lang="en-US" dirty="0"/>
              <a:t>(prolyl-naphthylamide hydrolysis)</a:t>
            </a:r>
          </a:p>
          <a:p>
            <a:pPr marL="171450" indent="-171450">
              <a:buFont typeface="Arial" panose="020B0604020202020204" pitchFamily="34" charset="0"/>
              <a:buChar char="•"/>
            </a:pPr>
            <a:r>
              <a:rPr lang="en-US" dirty="0"/>
              <a:t>The Lack of a color reaction (seen at the </a:t>
            </a:r>
            <a:r>
              <a:rPr lang="en-US" dirty="0" err="1"/>
              <a:t>ower</a:t>
            </a:r>
            <a:r>
              <a:rPr lang="en-US" dirty="0"/>
              <a:t> right of the photo) following the 30-minute incubation presumptively identifies the organism as </a:t>
            </a:r>
            <a:r>
              <a:rPr lang="en-US" i="1" dirty="0"/>
              <a:t>M. catarrhalis</a:t>
            </a:r>
          </a:p>
          <a:p>
            <a:endParaRPr lang="en-US" dirty="0"/>
          </a:p>
        </p:txBody>
      </p:sp>
      <p:sp>
        <p:nvSpPr>
          <p:cNvPr id="4" name="Slide Number Placeholder 3"/>
          <p:cNvSpPr>
            <a:spLocks noGrp="1"/>
          </p:cNvSpPr>
          <p:nvPr>
            <p:ph type="sldNum" sz="quarter" idx="5"/>
          </p:nvPr>
        </p:nvSpPr>
        <p:spPr/>
        <p:txBody>
          <a:bodyPr/>
          <a:lstStyle/>
          <a:p>
            <a:fld id="{B91A6306-F03F-CD46-B5DB-4ECCFEBF4FFB}" type="slidenum">
              <a:rPr lang="en-US" smtClean="0"/>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2886237-5EE7-0245-95E8-B6E80107AD19}"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86237-5EE7-0245-95E8-B6E80107AD19}"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86237-5EE7-0245-95E8-B6E80107AD19}"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886237-5EE7-0245-95E8-B6E80107AD19}"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2886237-5EE7-0245-95E8-B6E80107AD19}" type="datetimeFigureOut">
              <a:rPr lang="en-US" smtClean="0"/>
              <a:t>6/10/2025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2886237-5EE7-0245-95E8-B6E80107AD19}"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2886237-5EE7-0245-95E8-B6E80107AD19}" type="datetimeFigureOut">
              <a:rPr lang="en-US" smtClean="0"/>
              <a:t>6/10/2025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2886237-5EE7-0245-95E8-B6E80107AD19}" type="datetimeFigureOut">
              <a:rPr lang="en-US" smtClean="0"/>
              <a:t>6/10/2025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886237-5EE7-0245-95E8-B6E80107AD19}" type="datetimeFigureOut">
              <a:rPr lang="en-US" smtClean="0"/>
              <a:t>6/10/2025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886237-5EE7-0245-95E8-B6E80107AD19}"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2886237-5EE7-0245-95E8-B6E80107AD19}" type="datetimeFigureOut">
              <a:rPr lang="en-US" smtClean="0"/>
              <a:t>6/10/2025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F34FBE-D86B-1341-8114-E8A07EBDA16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2886237-5EE7-0245-95E8-B6E80107AD19}" type="datetimeFigureOut">
              <a:rPr lang="en-US" smtClean="0"/>
              <a:t>6/10/2025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F34FBE-D86B-1341-8114-E8A07EBDA16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22.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image" Target="../media/image24.emf"/><Relationship Id="rId4" Type="http://schemas.openxmlformats.org/officeDocument/2006/relationships/notesSlide" Target="../notesSlides/notesSlide2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3"/>
          <p:cNvSpPr txBox="1"/>
          <p:nvPr/>
        </p:nvSpPr>
        <p:spPr>
          <a:xfrm>
            <a:off x="843148" y="533400"/>
            <a:ext cx="10628416" cy="12192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Philippine Society for Microbiology &amp; Infectious Diseases</a:t>
            </a:r>
          </a:p>
          <a:p>
            <a:r>
              <a:rPr lang="en-US" b="1"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Standing Committee on Training &amp; Curriculum Development</a:t>
            </a:r>
          </a:p>
        </p:txBody>
      </p:sp>
      <p:sp>
        <p:nvSpPr>
          <p:cNvPr id="11" name="Title 1"/>
          <p:cNvSpPr>
            <a:spLocks noGrp="1"/>
          </p:cNvSpPr>
          <p:nvPr>
            <p:ph type="ctrTitle"/>
          </p:nvPr>
        </p:nvSpPr>
        <p:spPr>
          <a:xfrm>
            <a:off x="2209800" y="2133600"/>
            <a:ext cx="7772400" cy="3352800"/>
          </a:xfrm>
        </p:spPr>
        <p:txBody>
          <a:bodyPr>
            <a:normAutofit fontScale="90000"/>
          </a:bodyPr>
          <a:lstStyle/>
          <a:p>
            <a:r>
              <a:rPr lang="en-US"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Laboratory Module:</a:t>
            </a:r>
            <a:b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BACTERIOLOGY  </a:t>
            </a:r>
            <a:b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b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Neisseria</a:t>
            </a:r>
            <a:endParaRPr lang="en-US" b="1" dirty="0">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p:transition advTm="8473"/>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228" y="0"/>
            <a:ext cx="6444343" cy="1325563"/>
          </a:xfrm>
        </p:spPr>
        <p:txBody>
          <a:bodyPr/>
          <a:lstStyle/>
          <a:p>
            <a:r>
              <a:rPr lang="en-US" b="1" i="1" dirty="0">
                <a:latin typeface="Calibri" panose="020F0502020204030204" pitchFamily="34" charset="0"/>
                <a:cs typeface="Calibri" panose="020F0502020204030204" pitchFamily="34" charset="0"/>
              </a:rPr>
              <a:t>Neisseria </a:t>
            </a:r>
            <a:r>
              <a:rPr lang="en-US" b="1" i="1" dirty="0" err="1">
                <a:latin typeface="Calibri" panose="020F0502020204030204" pitchFamily="34" charset="0"/>
                <a:cs typeface="Calibri" panose="020F0502020204030204" pitchFamily="34" charset="0"/>
              </a:rPr>
              <a:t>gonorrheae</a:t>
            </a:r>
            <a:endParaRPr lang="en-US" b="1" i="1"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rotWithShape="1">
          <a:blip r:embed="rId5"/>
          <a:srcRect l="52870" t="22592" r="13409" b="35926"/>
          <a:stretch>
            <a:fillRect/>
          </a:stretch>
        </p:blipFill>
        <p:spPr>
          <a:xfrm>
            <a:off x="7620000" y="1150485"/>
            <a:ext cx="4419600" cy="3886199"/>
          </a:xfrm>
          <a:prstGeom prst="rect">
            <a:avLst/>
          </a:prstGeom>
        </p:spPr>
      </p:pic>
      <p:sp>
        <p:nvSpPr>
          <p:cNvPr id="10" name="Rectangle 9"/>
          <p:cNvSpPr/>
          <p:nvPr/>
        </p:nvSpPr>
        <p:spPr>
          <a:xfrm>
            <a:off x="152400" y="1354485"/>
            <a:ext cx="7113814" cy="3539430"/>
          </a:xfrm>
          <a:prstGeom prst="rect">
            <a:avLst/>
          </a:prstGeom>
        </p:spPr>
        <p:txBody>
          <a:bodyPr wrap="square">
            <a:spAutoFit/>
          </a:bodyPr>
          <a:lstStyle/>
          <a:p>
            <a:pPr marL="342900" indent="-342900">
              <a:buFont typeface="Arial" panose="020B0604020202020204" pitchFamily="34" charset="0"/>
              <a:buChar char="•"/>
            </a:pPr>
            <a:r>
              <a:rPr lang="en-US" sz="3200" dirty="0" err="1">
                <a:latin typeface="Calibri" panose="020F0502020204030204" pitchFamily="34" charset="0"/>
                <a:cs typeface="Calibri" panose="020F0502020204030204" pitchFamily="34" charset="0"/>
              </a:rPr>
              <a:t>BactiCard</a:t>
            </a:r>
            <a:r>
              <a:rPr lang="en-US" sz="3200" dirty="0">
                <a:latin typeface="Calibri" panose="020F0502020204030204" pitchFamily="34" charset="0"/>
                <a:cs typeface="Calibri" panose="020F0502020204030204" pitchFamily="34" charset="0"/>
              </a:rPr>
              <a:t> Neisseria </a:t>
            </a: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Contains 4 chromogenic enzyme substrate tests for identification of the </a:t>
            </a:r>
            <a:r>
              <a:rPr lang="en-US" sz="3200" i="1" dirty="0">
                <a:latin typeface="Calibri" panose="020F0502020204030204" pitchFamily="34" charset="0"/>
                <a:cs typeface="Calibri" panose="020F0502020204030204" pitchFamily="34" charset="0"/>
              </a:rPr>
              <a:t>Neisseria</a:t>
            </a:r>
            <a:r>
              <a:rPr lang="en-US" sz="3200" dirty="0">
                <a:latin typeface="Calibri" panose="020F0502020204030204" pitchFamily="34" charset="0"/>
                <a:cs typeface="Calibri" panose="020F0502020204030204" pitchFamily="34" charset="0"/>
              </a:rPr>
              <a:t> spp. and </a:t>
            </a:r>
            <a:r>
              <a:rPr lang="en-US" sz="3200" i="1" dirty="0">
                <a:latin typeface="Calibri" panose="020F0502020204030204" pitchFamily="34" charset="0"/>
                <a:cs typeface="Calibri" panose="020F0502020204030204" pitchFamily="34" charset="0"/>
              </a:rPr>
              <a:t>M. catarrhalis</a:t>
            </a:r>
            <a:endParaRPr lang="en-US" sz="3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The appearance of a red color in the PRO (prolyl aminopeptidase) test area identifies the isolate as </a:t>
            </a:r>
            <a:r>
              <a:rPr lang="en-US" sz="3200" i="1" dirty="0">
                <a:latin typeface="Calibri" panose="020F0502020204030204" pitchFamily="34" charset="0"/>
                <a:cs typeface="Calibri" panose="020F0502020204030204" pitchFamily="34" charset="0"/>
              </a:rPr>
              <a:t>N. gonorrhea</a:t>
            </a:r>
            <a:endParaRPr lang="en-US" sz="3200" dirty="0">
              <a:latin typeface="Calibri" panose="020F0502020204030204" pitchFamily="34" charset="0"/>
              <a:cs typeface="Calibri" panose="020F0502020204030204" pitchFamily="34" charset="0"/>
            </a:endParaRPr>
          </a:p>
        </p:txBody>
      </p:sp>
      <p:sp>
        <p:nvSpPr>
          <p:cNvPr id="12" name="Rectangle 11"/>
          <p:cNvSpPr/>
          <p:nvPr/>
        </p:nvSpPr>
        <p:spPr>
          <a:xfrm>
            <a:off x="8839200" y="1534886"/>
            <a:ext cx="990600" cy="3657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1AB0D123-AE7D-C5F9-2034-C9396731CC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827"/>
    </mc:Choice>
    <mc:Fallback xmlns="">
      <p:transition spd="slow" advTm="2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521" y="244809"/>
            <a:ext cx="11029784" cy="1015425"/>
          </a:xfrm>
        </p:spPr>
        <p:txBody>
          <a:bodyPr>
            <a:normAutofit/>
          </a:bodyPr>
          <a:lstStyle/>
          <a:p>
            <a:r>
              <a:rPr lang="en-US" b="1" dirty="0">
                <a:latin typeface="Calibri" panose="020F0502020204030204" pitchFamily="34" charset="0"/>
                <a:cs typeface="Calibri" panose="020F0502020204030204" pitchFamily="34" charset="0"/>
              </a:rPr>
              <a:t>Clinical Manifestations</a:t>
            </a:r>
          </a:p>
        </p:txBody>
      </p:sp>
      <p:pic>
        <p:nvPicPr>
          <p:cNvPr id="7" name="Picture 6" descr="Close-up of a person's hand&#10;&#10;Description automatically generated"/>
          <p:cNvPicPr>
            <a:picLocks noChangeAspect="1"/>
          </p:cNvPicPr>
          <p:nvPr/>
        </p:nvPicPr>
        <p:blipFill>
          <a:blip r:embed="rId5"/>
          <a:stretch>
            <a:fillRect/>
          </a:stretch>
        </p:blipFill>
        <p:spPr>
          <a:xfrm>
            <a:off x="7519737" y="1333276"/>
            <a:ext cx="3581415" cy="4692316"/>
          </a:xfrm>
          <a:prstGeom prst="rect">
            <a:avLst/>
          </a:prstGeom>
        </p:spPr>
      </p:pic>
      <p:graphicFrame>
        <p:nvGraphicFramePr>
          <p:cNvPr id="8" name="Table 7"/>
          <p:cNvGraphicFramePr>
            <a:graphicFrameLocks noGrp="1"/>
          </p:cNvGraphicFramePr>
          <p:nvPr/>
        </p:nvGraphicFramePr>
        <p:xfrm>
          <a:off x="463521" y="1393434"/>
          <a:ext cx="6923868" cy="4572000"/>
        </p:xfrm>
        <a:graphic>
          <a:graphicData uri="http://schemas.openxmlformats.org/drawingml/2006/table">
            <a:tbl>
              <a:tblPr firstRow="1" bandRow="1">
                <a:tableStyleId>{5940675A-B579-460E-94D1-54222C63F5DA}</a:tableStyleId>
              </a:tblPr>
              <a:tblGrid>
                <a:gridCol w="6923868">
                  <a:extLst>
                    <a:ext uri="{9D8B030D-6E8A-4147-A177-3AD203B41FA5}">
                      <a16:colId xmlns:a16="http://schemas.microsoft.com/office/drawing/2014/main" val="20000"/>
                    </a:ext>
                  </a:extLst>
                </a:gridCol>
              </a:tblGrid>
              <a:tr h="370840">
                <a:tc>
                  <a:txBody>
                    <a:bodyPr/>
                    <a:lstStyle/>
                    <a:p>
                      <a:pPr algn="ctr"/>
                      <a:r>
                        <a:rPr lang="en-US" sz="3200" b="1" dirty="0">
                          <a:latin typeface="Calibri" panose="020F0502020204030204" pitchFamily="34" charset="0"/>
                          <a:cs typeface="Calibri" panose="020F0502020204030204" pitchFamily="34" charset="0"/>
                        </a:rPr>
                        <a:t>Gonococcal Urethritis</a:t>
                      </a:r>
                    </a:p>
                  </a:txBody>
                  <a:tcPr/>
                </a:tc>
                <a:extLst>
                  <a:ext uri="{0D108BD9-81ED-4DB2-BD59-A6C34878D82A}">
                    <a16:rowId xmlns:a16="http://schemas.microsoft.com/office/drawing/2014/main" val="10000"/>
                  </a:ext>
                </a:extLst>
              </a:tr>
              <a:tr h="370840">
                <a:tc>
                  <a:txBody>
                    <a:bodyPr/>
                    <a:lstStyle/>
                    <a:p>
                      <a:pPr marL="285750" marR="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3200" b="0" dirty="0">
                          <a:latin typeface="Calibri" panose="020F0502020204030204" pitchFamily="34" charset="0"/>
                          <a:cs typeface="Calibri" panose="020F0502020204030204" pitchFamily="34" charset="0"/>
                        </a:rPr>
                        <a:t>Incubation period:</a:t>
                      </a:r>
                      <a:r>
                        <a:rPr lang="en-US" sz="3200" b="0" baseline="0" dirty="0">
                          <a:latin typeface="Calibri" panose="020F0502020204030204" pitchFamily="34" charset="0"/>
                          <a:cs typeface="Calibri" panose="020F0502020204030204" pitchFamily="34" charset="0"/>
                        </a:rPr>
                        <a:t> </a:t>
                      </a:r>
                      <a:r>
                        <a:rPr lang="en-US" sz="3200" b="0" dirty="0">
                          <a:latin typeface="Calibri" panose="020F0502020204030204" pitchFamily="34" charset="0"/>
                          <a:cs typeface="Calibri" panose="020F0502020204030204" pitchFamily="34" charset="0"/>
                        </a:rPr>
                        <a:t>1 to 10 days or longer</a:t>
                      </a:r>
                    </a:p>
                    <a:p>
                      <a:pPr marL="285750" indent="-28575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Major symptoms - urethral discharge and dysuria </a:t>
                      </a:r>
                    </a:p>
                    <a:p>
                      <a:pPr marL="285750" indent="-28575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Discharge may initially be scant and mucoid, but within 1-2 days it becomes overtly purulent</a:t>
                      </a:r>
                    </a:p>
                    <a:p>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pic>
        <p:nvPicPr>
          <p:cNvPr id="5" name="Recorded Sound">
            <a:hlinkClick r:id="" action="ppaction://media"/>
            <a:extLst>
              <a:ext uri="{FF2B5EF4-FFF2-40B4-BE49-F238E27FC236}">
                <a16:creationId xmlns:a16="http://schemas.microsoft.com/office/drawing/2014/main" id="{195F7F0D-4F8B-5086-09CB-1691B18BFE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337"/>
    </mc:Choice>
    <mc:Fallback xmlns="">
      <p:transition spd="slow" advTm="22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srcRect l="18333" t="24814" r="44584" b="21852"/>
          <a:stretch>
            <a:fillRect/>
          </a:stretch>
        </p:blipFill>
        <p:spPr>
          <a:xfrm>
            <a:off x="8034823" y="1909474"/>
            <a:ext cx="3501757" cy="3039051"/>
          </a:xfrm>
          <a:prstGeom prst="rect">
            <a:avLst/>
          </a:prstGeom>
        </p:spPr>
      </p:pic>
      <p:graphicFrame>
        <p:nvGraphicFramePr>
          <p:cNvPr id="3" name="Table 2"/>
          <p:cNvGraphicFramePr>
            <a:graphicFrameLocks noGrp="1"/>
          </p:cNvGraphicFramePr>
          <p:nvPr/>
        </p:nvGraphicFramePr>
        <p:xfrm>
          <a:off x="463520" y="1393434"/>
          <a:ext cx="7308879" cy="4622814"/>
        </p:xfrm>
        <a:graphic>
          <a:graphicData uri="http://schemas.openxmlformats.org/drawingml/2006/table">
            <a:tbl>
              <a:tblPr firstRow="1" bandRow="1">
                <a:tableStyleId>{5940675A-B579-460E-94D1-54222C63F5DA}</a:tableStyleId>
              </a:tblPr>
              <a:tblGrid>
                <a:gridCol w="7308879">
                  <a:extLst>
                    <a:ext uri="{9D8B030D-6E8A-4147-A177-3AD203B41FA5}">
                      <a16:colId xmlns:a16="http://schemas.microsoft.com/office/drawing/2014/main" val="20000"/>
                    </a:ext>
                  </a:extLst>
                </a:gridCol>
              </a:tblGrid>
              <a:tr h="629934">
                <a:tc>
                  <a:txBody>
                    <a:bodyPr/>
                    <a:lstStyle/>
                    <a:p>
                      <a:pPr algn="ctr"/>
                      <a:r>
                        <a:rPr lang="en-US" sz="3200" b="1" dirty="0">
                          <a:latin typeface="Calibri" panose="020F0502020204030204" pitchFamily="34" charset="0"/>
                          <a:cs typeface="Calibri" panose="020F0502020204030204" pitchFamily="34" charset="0"/>
                        </a:rPr>
                        <a:t>Endocervical Gonorrhea</a:t>
                      </a:r>
                    </a:p>
                  </a:txBody>
                  <a:tcPr/>
                </a:tc>
                <a:extLst>
                  <a:ext uri="{0D108BD9-81ED-4DB2-BD59-A6C34878D82A}">
                    <a16:rowId xmlns:a16="http://schemas.microsoft.com/office/drawing/2014/main" val="10000"/>
                  </a:ext>
                </a:extLst>
              </a:tr>
              <a:tr h="3414906">
                <a:tc>
                  <a:txBody>
                    <a:bodyPr/>
                    <a:lstStyle/>
                    <a:p>
                      <a:pPr marL="342900" indent="-342900" algn="l">
                        <a:buFont typeface="Arial" panose="020B0604020202020204" pitchFamily="34" charset="0"/>
                        <a:buChar char="•"/>
                      </a:pPr>
                      <a:r>
                        <a:rPr lang="en-US" sz="3200" b="0" dirty="0">
                          <a:latin typeface="Calibri" panose="020F0502020204030204" pitchFamily="34" charset="0"/>
                          <a:cs typeface="Calibri" panose="020F0502020204030204" pitchFamily="34" charset="0"/>
                        </a:rPr>
                        <a:t>Incubation period: 8 to 10 days</a:t>
                      </a:r>
                    </a:p>
                    <a:p>
                      <a:pPr marL="342900" indent="-342900" algn="l">
                        <a:buFont typeface="Arial" panose="020B0604020202020204" pitchFamily="34" charset="0"/>
                        <a:buChar char="•"/>
                      </a:pPr>
                      <a:r>
                        <a:rPr lang="en-US" sz="3200" b="0" dirty="0">
                          <a:latin typeface="Calibri" panose="020F0502020204030204" pitchFamily="34" charset="0"/>
                          <a:cs typeface="Calibri" panose="020F0502020204030204" pitchFamily="34" charset="0"/>
                        </a:rPr>
                        <a:t>Dominant symptoms:</a:t>
                      </a:r>
                    </a:p>
                    <a:p>
                      <a:pPr marL="800100" lvl="1" indent="-342900" algn="l">
                        <a:buFont typeface="Arial" panose="020B0604020202020204" pitchFamily="34" charset="0"/>
                        <a:buChar char="•"/>
                      </a:pPr>
                      <a:r>
                        <a:rPr lang="en-US" sz="3200" b="0" dirty="0">
                          <a:latin typeface="Calibri" panose="020F0502020204030204" pitchFamily="34" charset="0"/>
                          <a:cs typeface="Calibri" panose="020F0502020204030204" pitchFamily="34" charset="0"/>
                        </a:rPr>
                        <a:t>Increased vaginal discharge </a:t>
                      </a:r>
                    </a:p>
                    <a:p>
                      <a:pPr marL="800100" lvl="1" indent="-342900" algn="l">
                        <a:buFont typeface="Arial" panose="020B0604020202020204" pitchFamily="34" charset="0"/>
                        <a:buChar char="•"/>
                      </a:pPr>
                      <a:r>
                        <a:rPr lang="en-US" sz="3200" b="0" dirty="0">
                          <a:latin typeface="Calibri" panose="020F0502020204030204" pitchFamily="34" charset="0"/>
                          <a:cs typeface="Calibri" panose="020F0502020204030204" pitchFamily="34" charset="0"/>
                        </a:rPr>
                        <a:t>intermenstrual bleeding</a:t>
                      </a:r>
                    </a:p>
                    <a:p>
                      <a:pPr marL="800100" lvl="1" indent="-342900" algn="l">
                        <a:buFont typeface="Arial" panose="020B0604020202020204" pitchFamily="34" charset="0"/>
                        <a:buChar char="•"/>
                      </a:pPr>
                      <a:r>
                        <a:rPr lang="en-US" sz="3200" b="0" dirty="0">
                          <a:latin typeface="Calibri" panose="020F0502020204030204" pitchFamily="34" charset="0"/>
                          <a:cs typeface="Calibri" panose="020F0502020204030204" pitchFamily="34" charset="0"/>
                        </a:rPr>
                        <a:t>dysuria</a:t>
                      </a:r>
                    </a:p>
                    <a:p>
                      <a:pPr marL="800100" lvl="1" indent="-342900" algn="l">
                        <a:buFont typeface="Arial" panose="020B0604020202020204" pitchFamily="34" charset="0"/>
                        <a:buChar char="•"/>
                      </a:pPr>
                      <a:r>
                        <a:rPr lang="en-US" sz="3200" b="0" dirty="0">
                          <a:latin typeface="Calibri" panose="020F0502020204030204" pitchFamily="34" charset="0"/>
                          <a:cs typeface="Calibri" panose="020F0502020204030204" pitchFamily="34" charset="0"/>
                        </a:rPr>
                        <a:t>abdominal or pelvic pain (denotes ascending infection)</a:t>
                      </a:r>
                    </a:p>
                    <a:p>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
        <p:nvSpPr>
          <p:cNvPr id="7" name="Title 1"/>
          <p:cNvSpPr txBox="1"/>
          <p:nvPr/>
        </p:nvSpPr>
        <p:spPr>
          <a:xfrm>
            <a:off x="463521" y="244809"/>
            <a:ext cx="11029784" cy="101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cs typeface="Calibri" panose="020F0502020204030204" pitchFamily="34" charset="0"/>
              </a:rPr>
              <a:t>Clinical Manifestations </a:t>
            </a:r>
          </a:p>
        </p:txBody>
      </p:sp>
      <p:pic>
        <p:nvPicPr>
          <p:cNvPr id="4" name="Recorded Sound">
            <a:hlinkClick r:id="" action="ppaction://media"/>
            <a:extLst>
              <a:ext uri="{FF2B5EF4-FFF2-40B4-BE49-F238E27FC236}">
                <a16:creationId xmlns:a16="http://schemas.microsoft.com/office/drawing/2014/main" id="{5F3DA9AA-8119-0993-F460-633632C2E4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99"/>
    </mc:Choice>
    <mc:Fallback xmlns="">
      <p:transition spd="slow" advTm="1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a:srcRect l="20001" t="25555" r="46249" b="28518"/>
          <a:stretch>
            <a:fillRect/>
          </a:stretch>
        </p:blipFill>
        <p:spPr>
          <a:xfrm>
            <a:off x="8411665" y="3429000"/>
            <a:ext cx="3251200" cy="2544146"/>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06026328"/>
              </p:ext>
            </p:extLst>
          </p:nvPr>
        </p:nvGraphicFramePr>
        <p:xfrm>
          <a:off x="102574" y="790363"/>
          <a:ext cx="8133347" cy="5569841"/>
        </p:xfrm>
        <a:graphic>
          <a:graphicData uri="http://schemas.openxmlformats.org/drawingml/2006/table">
            <a:tbl>
              <a:tblPr firstRow="1" bandRow="1">
                <a:tableStyleId>{5940675A-B579-460E-94D1-54222C63F5DA}</a:tableStyleId>
              </a:tblPr>
              <a:tblGrid>
                <a:gridCol w="8133347">
                  <a:extLst>
                    <a:ext uri="{9D8B030D-6E8A-4147-A177-3AD203B41FA5}">
                      <a16:colId xmlns:a16="http://schemas.microsoft.com/office/drawing/2014/main" val="20000"/>
                    </a:ext>
                  </a:extLst>
                </a:gridCol>
              </a:tblGrid>
              <a:tr h="611717">
                <a:tc>
                  <a:txBody>
                    <a:bodyPr/>
                    <a:lstStyle/>
                    <a:p>
                      <a:pPr algn="ctr"/>
                      <a:r>
                        <a:rPr lang="en-US" sz="3200" b="1" dirty="0">
                          <a:latin typeface="Calibri" panose="020F0502020204030204" pitchFamily="34" charset="0"/>
                          <a:cs typeface="Calibri" panose="020F0502020204030204" pitchFamily="34" charset="0"/>
                        </a:rPr>
                        <a:t>Rectal Gonococcal Infections</a:t>
                      </a:r>
                    </a:p>
                  </a:txBody>
                  <a:tcPr/>
                </a:tc>
                <a:extLst>
                  <a:ext uri="{0D108BD9-81ED-4DB2-BD59-A6C34878D82A}">
                    <a16:rowId xmlns:a16="http://schemas.microsoft.com/office/drawing/2014/main" val="10000"/>
                  </a:ext>
                </a:extLst>
              </a:tr>
              <a:tr h="4958124">
                <a:tc>
                  <a:txBody>
                    <a:bodyPr/>
                    <a:lstStyle/>
                    <a:p>
                      <a:pPr marL="342900" indent="-342900" algn="just">
                        <a:buFont typeface="Arial" panose="020B0604020202020204" pitchFamily="34" charset="0"/>
                        <a:buChar char="•"/>
                      </a:pPr>
                      <a:r>
                        <a:rPr lang="en-PH" sz="3200" dirty="0">
                          <a:effectLst/>
                          <a:latin typeface="Calibri" panose="020F0502020204030204" pitchFamily="34" charset="0"/>
                          <a:cs typeface="Calibri" panose="020F0502020204030204" pitchFamily="34" charset="0"/>
                        </a:rPr>
                        <a:t>Rectal infection acquired both through receptive anal intercourse and perineal contamination with cervicovaginal secretions</a:t>
                      </a: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Symptoms </a:t>
                      </a:r>
                      <a:r>
                        <a:rPr lang="en-US" sz="3200" b="0" baseline="0" dirty="0">
                          <a:latin typeface="Calibri" panose="020F0502020204030204" pitchFamily="34" charset="0"/>
                          <a:cs typeface="Calibri" panose="020F0502020204030204" pitchFamily="34" charset="0"/>
                        </a:rPr>
                        <a:t>include</a:t>
                      </a:r>
                      <a:r>
                        <a:rPr lang="en-US" sz="3200" b="0" dirty="0">
                          <a:latin typeface="Calibri" panose="020F0502020204030204" pitchFamily="34" charset="0"/>
                          <a:cs typeface="Calibri" panose="020F0502020204030204" pitchFamily="34" charset="0"/>
                        </a:rPr>
                        <a:t>: </a:t>
                      </a:r>
                    </a:p>
                    <a:p>
                      <a:pPr marL="800100" lvl="1" indent="-342900" algn="just">
                        <a:buFont typeface="Arial" panose="020B0604020202020204" pitchFamily="34" charset="0"/>
                        <a:buChar char="•"/>
                      </a:pPr>
                      <a:r>
                        <a:rPr lang="en-US" sz="3200" b="0" baseline="0" dirty="0">
                          <a:latin typeface="Calibri" panose="020F0502020204030204" pitchFamily="34" charset="0"/>
                          <a:cs typeface="Calibri" panose="020F0502020204030204" pitchFamily="34" charset="0"/>
                        </a:rPr>
                        <a:t>A</a:t>
                      </a:r>
                      <a:r>
                        <a:rPr lang="en-US" sz="3200" b="0" dirty="0">
                          <a:latin typeface="Calibri" panose="020F0502020204030204" pitchFamily="34" charset="0"/>
                          <a:cs typeface="Calibri" panose="020F0502020204030204" pitchFamily="34" charset="0"/>
                        </a:rPr>
                        <a:t>cute proctitis and anal pruritis</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Purulent discharge</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Rectal bleeding</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Tenesmus</a:t>
                      </a:r>
                    </a:p>
                  </a:txBody>
                  <a:tcPr/>
                </a:tc>
                <a:extLst>
                  <a:ext uri="{0D108BD9-81ED-4DB2-BD59-A6C34878D82A}">
                    <a16:rowId xmlns:a16="http://schemas.microsoft.com/office/drawing/2014/main" val="10001"/>
                  </a:ext>
                </a:extLst>
              </a:tr>
            </a:tbl>
          </a:graphicData>
        </a:graphic>
      </p:graphicFrame>
      <p:pic>
        <p:nvPicPr>
          <p:cNvPr id="8" name="Picture 7" descr="A close-up of a colon&#10;&#10;Description automatically generated"/>
          <p:cNvPicPr>
            <a:picLocks noChangeAspect="1"/>
          </p:cNvPicPr>
          <p:nvPr/>
        </p:nvPicPr>
        <p:blipFill>
          <a:blip r:embed="rId6"/>
          <a:stretch>
            <a:fillRect/>
          </a:stretch>
        </p:blipFill>
        <p:spPr>
          <a:xfrm>
            <a:off x="8411665" y="1079500"/>
            <a:ext cx="3251200" cy="2349500"/>
          </a:xfrm>
          <a:prstGeom prst="rect">
            <a:avLst/>
          </a:prstGeom>
        </p:spPr>
      </p:pic>
      <p:sp>
        <p:nvSpPr>
          <p:cNvPr id="7" name="Title 1"/>
          <p:cNvSpPr txBox="1"/>
          <p:nvPr/>
        </p:nvSpPr>
        <p:spPr>
          <a:xfrm>
            <a:off x="266574" y="64075"/>
            <a:ext cx="11029784" cy="10154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Calibri" panose="020F0502020204030204" pitchFamily="34" charset="0"/>
                <a:cs typeface="Calibri" panose="020F0502020204030204" pitchFamily="34" charset="0"/>
              </a:rPr>
              <a:t>Clinical Manifestations</a:t>
            </a:r>
          </a:p>
        </p:txBody>
      </p:sp>
      <p:pic>
        <p:nvPicPr>
          <p:cNvPr id="6" name="Recorded Sound">
            <a:hlinkClick r:id="" action="ppaction://media"/>
            <a:extLst>
              <a:ext uri="{FF2B5EF4-FFF2-40B4-BE49-F238E27FC236}">
                <a16:creationId xmlns:a16="http://schemas.microsoft.com/office/drawing/2014/main" id="{D432B92E-2B6F-DF9D-E0D2-C0FE019E12A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510"/>
    </mc:Choice>
    <mc:Fallback xmlns="">
      <p:transition spd="slow" advTm="5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0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uterus&#10;&#10;Description automatically generated"/>
          <p:cNvPicPr>
            <a:picLocks noChangeAspect="1"/>
          </p:cNvPicPr>
          <p:nvPr/>
        </p:nvPicPr>
        <p:blipFill>
          <a:blip r:embed="rId5"/>
          <a:stretch>
            <a:fillRect/>
          </a:stretch>
        </p:blipFill>
        <p:spPr>
          <a:xfrm>
            <a:off x="8537774" y="837426"/>
            <a:ext cx="3334371" cy="2490735"/>
          </a:xfrm>
          <a:prstGeom prst="rect">
            <a:avLst/>
          </a:prstGeom>
        </p:spPr>
      </p:pic>
      <p:pic>
        <p:nvPicPr>
          <p:cNvPr id="9" name="Picture 8" descr="A diagram of the uterus&#10;&#10;Description automatically generated"/>
          <p:cNvPicPr>
            <a:picLocks noChangeAspect="1"/>
          </p:cNvPicPr>
          <p:nvPr/>
        </p:nvPicPr>
        <p:blipFill>
          <a:blip r:embed="rId6"/>
          <a:srcRect l="4892" t="12071" r="6903" b="14965"/>
          <a:stretch>
            <a:fillRect/>
          </a:stretch>
        </p:blipFill>
        <p:spPr>
          <a:xfrm>
            <a:off x="8537774" y="3452865"/>
            <a:ext cx="3351495" cy="2772421"/>
          </a:xfrm>
          <a:prstGeom prst="rect">
            <a:avLst/>
          </a:prstGeom>
        </p:spPr>
      </p:pic>
      <p:graphicFrame>
        <p:nvGraphicFramePr>
          <p:cNvPr id="10" name="Table 9"/>
          <p:cNvGraphicFramePr>
            <a:graphicFrameLocks noGrp="1"/>
          </p:cNvGraphicFramePr>
          <p:nvPr/>
        </p:nvGraphicFramePr>
        <p:xfrm>
          <a:off x="0" y="916159"/>
          <a:ext cx="8358311" cy="5838107"/>
        </p:xfrm>
        <a:graphic>
          <a:graphicData uri="http://schemas.openxmlformats.org/drawingml/2006/table">
            <a:tbl>
              <a:tblPr firstRow="1" bandRow="1">
                <a:tableStyleId>{5940675A-B579-460E-94D1-54222C63F5DA}</a:tableStyleId>
              </a:tblPr>
              <a:tblGrid>
                <a:gridCol w="8358311">
                  <a:extLst>
                    <a:ext uri="{9D8B030D-6E8A-4147-A177-3AD203B41FA5}">
                      <a16:colId xmlns:a16="http://schemas.microsoft.com/office/drawing/2014/main" val="20000"/>
                    </a:ext>
                  </a:extLst>
                </a:gridCol>
              </a:tblGrid>
              <a:tr h="567078">
                <a:tc>
                  <a:txBody>
                    <a:bodyPr/>
                    <a:lstStyle/>
                    <a:p>
                      <a:pPr algn="ctr"/>
                      <a:r>
                        <a:rPr lang="en-US" sz="3200" b="1" dirty="0">
                          <a:latin typeface="Calibri" panose="020F0502020204030204" pitchFamily="34" charset="0"/>
                          <a:cs typeface="Calibri" panose="020F0502020204030204" pitchFamily="34" charset="0"/>
                        </a:rPr>
                        <a:t>Pelvic Inflammatory Disease (PID)</a:t>
                      </a:r>
                    </a:p>
                  </a:txBody>
                  <a:tcPr/>
                </a:tc>
                <a:extLst>
                  <a:ext uri="{0D108BD9-81ED-4DB2-BD59-A6C34878D82A}">
                    <a16:rowId xmlns:a16="http://schemas.microsoft.com/office/drawing/2014/main" val="10000"/>
                  </a:ext>
                </a:extLst>
              </a:tr>
              <a:tr h="5258987">
                <a:tc>
                  <a:txBody>
                    <a:bodyPr/>
                    <a:lstStyle/>
                    <a:p>
                      <a:pPr marL="342900" indent="-342900" algn="just">
                        <a:buFont typeface="Arial" panose="020B0604020202020204" pitchFamily="34" charset="0"/>
                        <a:buChar char="•"/>
                      </a:pPr>
                      <a:r>
                        <a:rPr lang="en-PH" sz="3200" dirty="0">
                          <a:effectLst/>
                          <a:latin typeface="Calibri" panose="020F0502020204030204" pitchFamily="34" charset="0"/>
                          <a:cs typeface="Calibri" panose="020F0502020204030204" pitchFamily="34" charset="0"/>
                        </a:rPr>
                        <a:t>spectrum of upper genital tract infections </a:t>
                      </a:r>
                      <a:endParaRPr lang="en-US" sz="3200" b="0"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pPr>
                      <a:r>
                        <a:rPr lang="en-US" sz="3200" dirty="0">
                          <a:latin typeface="Calibri" panose="020F0502020204030204" pitchFamily="34" charset="0"/>
                          <a:cs typeface="Calibri" panose="020F0502020204030204" pitchFamily="34" charset="0"/>
                          <a:sym typeface="+mn-ea"/>
                        </a:rPr>
                        <a:t>Salpingitis</a:t>
                      </a:r>
                      <a:endParaRPr lang="en-US" sz="3200" b="0"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Endometritis</a:t>
                      </a:r>
                    </a:p>
                    <a:p>
                      <a:pPr marL="800100" lvl="1" indent="-342900" algn="just">
                        <a:buFont typeface="Arial" panose="020B0604020202020204" pitchFamily="34" charset="0"/>
                        <a:buChar char="•"/>
                      </a:pPr>
                      <a:r>
                        <a:rPr lang="en-US" sz="3200" b="0" dirty="0" err="1">
                          <a:latin typeface="Calibri" panose="020F0502020204030204" pitchFamily="34" charset="0"/>
                          <a:cs typeface="Calibri" panose="020F0502020204030204" pitchFamily="34" charset="0"/>
                        </a:rPr>
                        <a:t>Tubo</a:t>
                      </a:r>
                      <a:r>
                        <a:rPr lang="en-US" sz="3200" b="0" dirty="0">
                          <a:latin typeface="Calibri" panose="020F0502020204030204" pitchFamily="34" charset="0"/>
                          <a:cs typeface="Calibri" panose="020F0502020204030204" pitchFamily="34" charset="0"/>
                        </a:rPr>
                        <a:t>-ovarian abscess</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Pelvic peritonitis</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perihepatitis</a:t>
                      </a: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Most consistent symptom: low abdominal pain</a:t>
                      </a: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Primary finding at physical examination: pelvic adnexal tenderness, usually bilateral</a:t>
                      </a:r>
                    </a:p>
                  </a:txBody>
                  <a:tcPr/>
                </a:tc>
                <a:extLst>
                  <a:ext uri="{0D108BD9-81ED-4DB2-BD59-A6C34878D82A}">
                    <a16:rowId xmlns:a16="http://schemas.microsoft.com/office/drawing/2014/main" val="10001"/>
                  </a:ext>
                </a:extLst>
              </a:tr>
            </a:tbl>
          </a:graphicData>
        </a:graphic>
      </p:graphicFrame>
      <p:sp>
        <p:nvSpPr>
          <p:cNvPr id="5" name="Title 1"/>
          <p:cNvSpPr>
            <a:spLocks noGrp="1"/>
          </p:cNvSpPr>
          <p:nvPr>
            <p:ph type="title"/>
          </p:nvPr>
        </p:nvSpPr>
        <p:spPr>
          <a:xfrm>
            <a:off x="319855" y="57546"/>
            <a:ext cx="11029784" cy="1015425"/>
          </a:xfrm>
        </p:spPr>
        <p:txBody>
          <a:bodyPr>
            <a:normAutofit/>
          </a:bodyPr>
          <a:lstStyle/>
          <a:p>
            <a:r>
              <a:rPr lang="en-US" b="1" dirty="0">
                <a:latin typeface="Calibri" panose="020F0502020204030204" pitchFamily="34" charset="0"/>
                <a:cs typeface="Calibri" panose="020F0502020204030204" pitchFamily="34" charset="0"/>
              </a:rPr>
              <a:t>Clinical Manifestations </a:t>
            </a:r>
          </a:p>
        </p:txBody>
      </p:sp>
      <p:pic>
        <p:nvPicPr>
          <p:cNvPr id="2" name="Recorded Sound">
            <a:hlinkClick r:id="" action="ppaction://media"/>
            <a:extLst>
              <a:ext uri="{FF2B5EF4-FFF2-40B4-BE49-F238E27FC236}">
                <a16:creationId xmlns:a16="http://schemas.microsoft.com/office/drawing/2014/main" id="{D50F7F7E-145B-9373-F468-62C4D0BD3C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438"/>
    </mc:Choice>
    <mc:Fallback xmlns="">
      <p:transition spd="slow" advTm="56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4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ose-up of a fingernail with a blister on the finger&#10;&#10;Description automatically generated"/>
          <p:cNvPicPr>
            <a:picLocks noChangeAspect="1"/>
          </p:cNvPicPr>
          <p:nvPr/>
        </p:nvPicPr>
        <p:blipFill>
          <a:blip r:embed="rId5"/>
          <a:stretch>
            <a:fillRect/>
          </a:stretch>
        </p:blipFill>
        <p:spPr>
          <a:xfrm>
            <a:off x="9393987" y="883052"/>
            <a:ext cx="2798013" cy="5470071"/>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250212921"/>
              </p:ext>
            </p:extLst>
          </p:nvPr>
        </p:nvGraphicFramePr>
        <p:xfrm>
          <a:off x="0" y="883052"/>
          <a:ext cx="9393987" cy="5547360"/>
        </p:xfrm>
        <a:graphic>
          <a:graphicData uri="http://schemas.openxmlformats.org/drawingml/2006/table">
            <a:tbl>
              <a:tblPr firstRow="1" bandRow="1">
                <a:tableStyleId>{5940675A-B579-460E-94D1-54222C63F5DA}</a:tableStyleId>
              </a:tblPr>
              <a:tblGrid>
                <a:gridCol w="9393987">
                  <a:extLst>
                    <a:ext uri="{9D8B030D-6E8A-4147-A177-3AD203B41FA5}">
                      <a16:colId xmlns:a16="http://schemas.microsoft.com/office/drawing/2014/main" val="20000"/>
                    </a:ext>
                  </a:extLst>
                </a:gridCol>
              </a:tblGrid>
              <a:tr h="408044">
                <a:tc>
                  <a:txBody>
                    <a:bodyPr/>
                    <a:lstStyle/>
                    <a:p>
                      <a:pPr algn="ctr"/>
                      <a:r>
                        <a:rPr lang="en-US" sz="3200" b="1" dirty="0">
                          <a:latin typeface="Calibri" panose="020F0502020204030204" pitchFamily="34" charset="0"/>
                          <a:cs typeface="Calibri" panose="020F0502020204030204" pitchFamily="34" charset="0"/>
                        </a:rPr>
                        <a:t>Disseminated Gonococcal Infection (DGI)</a:t>
                      </a:r>
                    </a:p>
                  </a:txBody>
                  <a:tcPr/>
                </a:tc>
                <a:extLst>
                  <a:ext uri="{0D108BD9-81ED-4DB2-BD59-A6C34878D82A}">
                    <a16:rowId xmlns:a16="http://schemas.microsoft.com/office/drawing/2014/main" val="10000"/>
                  </a:ext>
                </a:extLst>
              </a:tr>
              <a:tr h="3705448">
                <a:tc>
                  <a:txBody>
                    <a:bodyPr/>
                    <a:lstStyle/>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Results from </a:t>
                      </a:r>
                      <a:r>
                        <a:rPr lang="en-US" sz="3200" b="0" dirty="0" err="1">
                          <a:latin typeface="Calibri" panose="020F0502020204030204" pitchFamily="34" charset="0"/>
                          <a:cs typeface="Calibri" panose="020F0502020204030204" pitchFamily="34" charset="0"/>
                        </a:rPr>
                        <a:t>bacteremic</a:t>
                      </a:r>
                      <a:r>
                        <a:rPr lang="en-US" sz="3200" b="0" dirty="0">
                          <a:latin typeface="Calibri" panose="020F0502020204030204" pitchFamily="34" charset="0"/>
                          <a:cs typeface="Calibri" panose="020F0502020204030204" pitchFamily="34" charset="0"/>
                        </a:rPr>
                        <a:t> dissemination of </a:t>
                      </a:r>
                      <a:r>
                        <a:rPr lang="en-US" sz="3200" b="0" i="1" dirty="0">
                          <a:latin typeface="Calibri" panose="020F0502020204030204" pitchFamily="34" charset="0"/>
                          <a:cs typeface="Calibri" panose="020F0502020204030204" pitchFamily="34" charset="0"/>
                        </a:rPr>
                        <a:t>N. </a:t>
                      </a:r>
                      <a:r>
                        <a:rPr lang="en-US" sz="3200" b="0" i="1" dirty="0" err="1">
                          <a:latin typeface="Calibri" panose="020F0502020204030204" pitchFamily="34" charset="0"/>
                          <a:cs typeface="Calibri" panose="020F0502020204030204" pitchFamily="34" charset="0"/>
                        </a:rPr>
                        <a:t>gonorrheae</a:t>
                      </a:r>
                      <a:endParaRPr lang="en-US" sz="3200" b="0" i="1" dirty="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Estimated to occur in 0.5% to 3% of infected patients </a:t>
                      </a: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This infection is characterized by:</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Hemorrhagic skin lesions</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Tenosynovitis</a:t>
                      </a: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Migratory </a:t>
                      </a:r>
                      <a:r>
                        <a:rPr lang="en-US" sz="3200" b="0" dirty="0" err="1">
                          <a:latin typeface="Calibri" panose="020F0502020204030204" pitchFamily="34" charset="0"/>
                          <a:cs typeface="Calibri" panose="020F0502020204030204" pitchFamily="34" charset="0"/>
                        </a:rPr>
                        <a:t>polyarthralgias</a:t>
                      </a:r>
                      <a:endParaRPr lang="en-US" sz="3200" b="0" dirty="0">
                        <a:latin typeface="Calibri" panose="020F0502020204030204" pitchFamily="34" charset="0"/>
                        <a:cs typeface="Calibri" panose="020F0502020204030204" pitchFamily="34" charset="0"/>
                      </a:endParaRPr>
                    </a:p>
                    <a:p>
                      <a:pPr marL="800100" lvl="1"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Septic arthritis</a:t>
                      </a:r>
                    </a:p>
                    <a:p>
                      <a:pPr marL="285750" indent="-28575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Most common presentation: arthritis-dermatitis syndrome</a:t>
                      </a:r>
                    </a:p>
                  </a:txBody>
                  <a:tcPr/>
                </a:tc>
                <a:extLst>
                  <a:ext uri="{0D108BD9-81ED-4DB2-BD59-A6C34878D82A}">
                    <a16:rowId xmlns:a16="http://schemas.microsoft.com/office/drawing/2014/main" val="10001"/>
                  </a:ext>
                </a:extLst>
              </a:tr>
            </a:tbl>
          </a:graphicData>
        </a:graphic>
      </p:graphicFrame>
      <p:sp>
        <p:nvSpPr>
          <p:cNvPr id="6" name="Title 1"/>
          <p:cNvSpPr>
            <a:spLocks noGrp="1"/>
          </p:cNvSpPr>
          <p:nvPr>
            <p:ph type="title"/>
          </p:nvPr>
        </p:nvSpPr>
        <p:spPr>
          <a:xfrm>
            <a:off x="111828" y="0"/>
            <a:ext cx="11029784" cy="1015425"/>
          </a:xfrm>
        </p:spPr>
        <p:txBody>
          <a:bodyPr>
            <a:normAutofit/>
          </a:bodyPr>
          <a:lstStyle/>
          <a:p>
            <a:r>
              <a:rPr lang="en-US" b="1" dirty="0">
                <a:latin typeface="Calibri" panose="020F0502020204030204" pitchFamily="34" charset="0"/>
                <a:cs typeface="Calibri" panose="020F0502020204030204" pitchFamily="34" charset="0"/>
              </a:rPr>
              <a:t>Clinical Manifestations</a:t>
            </a:r>
          </a:p>
        </p:txBody>
      </p:sp>
      <p:pic>
        <p:nvPicPr>
          <p:cNvPr id="3" name="Recorded Sound">
            <a:hlinkClick r:id="" action="ppaction://media"/>
            <a:extLst>
              <a:ext uri="{FF2B5EF4-FFF2-40B4-BE49-F238E27FC236}">
                <a16:creationId xmlns:a16="http://schemas.microsoft.com/office/drawing/2014/main" id="{647DAE6E-1D01-E807-51DD-2EF1A740FF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2229"/>
    </mc:Choice>
    <mc:Fallback xmlns="">
      <p:transition spd="slow" advTm="62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38792" y="1120060"/>
          <a:ext cx="8703129" cy="5547360"/>
        </p:xfrm>
        <a:graphic>
          <a:graphicData uri="http://schemas.openxmlformats.org/drawingml/2006/table">
            <a:tbl>
              <a:tblPr firstRow="1" bandRow="1">
                <a:tableStyleId>{5940675A-B579-460E-94D1-54222C63F5DA}</a:tableStyleId>
              </a:tblPr>
              <a:tblGrid>
                <a:gridCol w="8703129">
                  <a:extLst>
                    <a:ext uri="{9D8B030D-6E8A-4147-A177-3AD203B41FA5}">
                      <a16:colId xmlns:a16="http://schemas.microsoft.com/office/drawing/2014/main" val="20000"/>
                    </a:ext>
                  </a:extLst>
                </a:gridCol>
              </a:tblGrid>
              <a:tr h="408044">
                <a:tc>
                  <a:txBody>
                    <a:bodyPr/>
                    <a:lstStyle/>
                    <a:p>
                      <a:pPr algn="ctr"/>
                      <a:r>
                        <a:rPr lang="en-US" sz="3200" b="1" dirty="0">
                          <a:latin typeface="Calibri" panose="020F0502020204030204" pitchFamily="34" charset="0"/>
                          <a:cs typeface="Calibri" panose="020F0502020204030204" pitchFamily="34" charset="0"/>
                        </a:rPr>
                        <a:t>Gonococcal Conjunctivitis of the Newborn (Ophthalmia Neonatorum)</a:t>
                      </a:r>
                    </a:p>
                  </a:txBody>
                  <a:tcPr/>
                </a:tc>
                <a:extLst>
                  <a:ext uri="{0D108BD9-81ED-4DB2-BD59-A6C34878D82A}">
                    <a16:rowId xmlns:a16="http://schemas.microsoft.com/office/drawing/2014/main" val="10000"/>
                  </a:ext>
                </a:extLst>
              </a:tr>
              <a:tr h="3705448">
                <a:tc>
                  <a:txBody>
                    <a:bodyPr/>
                    <a:lstStyle/>
                    <a:p>
                      <a:pPr marL="342900" indent="-342900" algn="just">
                        <a:buFont typeface="Arial" panose="020B0604020202020204" pitchFamily="34" charset="0"/>
                        <a:buChar char="•"/>
                      </a:pPr>
                      <a:r>
                        <a:rPr lang="en-US" altLang="en-PH" sz="3200" dirty="0">
                          <a:effectLst/>
                          <a:latin typeface="Calibri" panose="020F0502020204030204" pitchFamily="34" charset="0"/>
                          <a:cs typeface="Calibri" panose="020F0502020204030204" pitchFamily="34" charset="0"/>
                        </a:rPr>
                        <a:t>M</a:t>
                      </a:r>
                      <a:r>
                        <a:rPr lang="en-PH" sz="3200" dirty="0">
                          <a:effectLst/>
                          <a:latin typeface="Calibri" panose="020F0502020204030204" pitchFamily="34" charset="0"/>
                          <a:cs typeface="Calibri" panose="020F0502020204030204" pitchFamily="34" charset="0"/>
                        </a:rPr>
                        <a:t>ost common clinically recognized manifestation of neonatal infection </a:t>
                      </a:r>
                      <a:endParaRPr lang="en-US" sz="3200" b="0" dirty="0">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Most important preventive measure: routine screening and treatment of pregnant women for gonorrhea</a:t>
                      </a:r>
                    </a:p>
                    <a:p>
                      <a:pPr marL="342900" indent="-342900" algn="just">
                        <a:buFont typeface="Arial" panose="020B0604020202020204" pitchFamily="34" charset="0"/>
                        <a:buChar char="•"/>
                      </a:pPr>
                      <a:r>
                        <a:rPr lang="en-US" sz="3200" b="0" dirty="0">
                          <a:latin typeface="Calibri" panose="020F0502020204030204" pitchFamily="34" charset="0"/>
                          <a:cs typeface="Calibri" panose="020F0502020204030204" pitchFamily="34" charset="0"/>
                        </a:rPr>
                        <a:t>Diagnosis: suspected clinically when acute conjunctivitis develops within a few days of delivery and confirmed by identification of gonococci in conjunctival secretions</a:t>
                      </a:r>
                    </a:p>
                  </a:txBody>
                  <a:tcPr/>
                </a:tc>
                <a:extLst>
                  <a:ext uri="{0D108BD9-81ED-4DB2-BD59-A6C34878D82A}">
                    <a16:rowId xmlns:a16="http://schemas.microsoft.com/office/drawing/2014/main" val="10001"/>
                  </a:ext>
                </a:extLst>
              </a:tr>
            </a:tbl>
          </a:graphicData>
        </a:graphic>
      </p:graphicFrame>
      <p:pic>
        <p:nvPicPr>
          <p:cNvPr id="5" name="Picture 4" descr="Close-up of a baby's eyes being examined&#10;&#10;Description automatically generated"/>
          <p:cNvPicPr>
            <a:picLocks noChangeAspect="1"/>
          </p:cNvPicPr>
          <p:nvPr/>
        </p:nvPicPr>
        <p:blipFill>
          <a:blip r:embed="rId5"/>
          <a:stretch>
            <a:fillRect/>
          </a:stretch>
        </p:blipFill>
        <p:spPr>
          <a:xfrm>
            <a:off x="8982528" y="1647785"/>
            <a:ext cx="3070679" cy="2114550"/>
          </a:xfrm>
          <a:prstGeom prst="rect">
            <a:avLst/>
          </a:prstGeom>
        </p:spPr>
      </p:pic>
      <p:pic>
        <p:nvPicPr>
          <p:cNvPr id="8" name="Picture 7" descr="A close up of a person's face&#10;&#10;Description automatically generated"/>
          <p:cNvPicPr>
            <a:picLocks noChangeAspect="1"/>
          </p:cNvPicPr>
          <p:nvPr/>
        </p:nvPicPr>
        <p:blipFill>
          <a:blip r:embed="rId6"/>
          <a:stretch>
            <a:fillRect/>
          </a:stretch>
        </p:blipFill>
        <p:spPr>
          <a:xfrm>
            <a:off x="8982529" y="3762335"/>
            <a:ext cx="3070679" cy="1973578"/>
          </a:xfrm>
          <a:prstGeom prst="rect">
            <a:avLst/>
          </a:prstGeom>
        </p:spPr>
      </p:pic>
      <p:sp>
        <p:nvSpPr>
          <p:cNvPr id="7" name="Title 1"/>
          <p:cNvSpPr>
            <a:spLocks noGrp="1"/>
          </p:cNvSpPr>
          <p:nvPr>
            <p:ph type="title"/>
          </p:nvPr>
        </p:nvSpPr>
        <p:spPr>
          <a:xfrm>
            <a:off x="393183" y="190580"/>
            <a:ext cx="11029784" cy="1015425"/>
          </a:xfrm>
        </p:spPr>
        <p:txBody>
          <a:bodyPr>
            <a:normAutofit/>
          </a:bodyPr>
          <a:lstStyle/>
          <a:p>
            <a:r>
              <a:rPr lang="en-US" b="1" dirty="0">
                <a:latin typeface="Calibri" panose="020F0502020204030204" pitchFamily="34" charset="0"/>
                <a:cs typeface="Calibri" panose="020F0502020204030204" pitchFamily="34" charset="0"/>
              </a:rPr>
              <a:t>Clinical Manifestations</a:t>
            </a:r>
          </a:p>
        </p:txBody>
      </p:sp>
      <p:pic>
        <p:nvPicPr>
          <p:cNvPr id="2" name="Recorded Sound">
            <a:hlinkClick r:id="" action="ppaction://media"/>
            <a:extLst>
              <a:ext uri="{FF2B5EF4-FFF2-40B4-BE49-F238E27FC236}">
                <a16:creationId xmlns:a16="http://schemas.microsoft.com/office/drawing/2014/main" id="{B650E691-35B5-CCDD-BC30-D903E481904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52"/>
    </mc:Choice>
    <mc:Fallback xmlns="">
      <p:transition spd="slow" advTm="29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extLst>
              <p:ext uri="{D42A27DB-BD31-4B8C-83A1-F6EECF244321}">
                <p14:modId xmlns:p14="http://schemas.microsoft.com/office/powerpoint/2010/main" val="4169970721"/>
              </p:ext>
            </p:extLst>
          </p:nvPr>
        </p:nvGraphicFramePr>
        <p:xfrm>
          <a:off x="192258" y="826123"/>
          <a:ext cx="11704320" cy="5913626"/>
        </p:xfrm>
        <a:graphic>
          <a:graphicData uri="http://schemas.openxmlformats.org/drawingml/2006/table">
            <a:tbl>
              <a:tblPr firstRow="1" bandRow="1">
                <a:tableStyleId>{5940675A-B579-460E-94D1-54222C63F5DA}</a:tableStyleId>
              </a:tblPr>
              <a:tblGrid>
                <a:gridCol w="4595446">
                  <a:extLst>
                    <a:ext uri="{9D8B030D-6E8A-4147-A177-3AD203B41FA5}">
                      <a16:colId xmlns:a16="http://schemas.microsoft.com/office/drawing/2014/main" val="20000"/>
                    </a:ext>
                  </a:extLst>
                </a:gridCol>
                <a:gridCol w="7108874">
                  <a:extLst>
                    <a:ext uri="{9D8B030D-6E8A-4147-A177-3AD203B41FA5}">
                      <a16:colId xmlns:a16="http://schemas.microsoft.com/office/drawing/2014/main" val="20001"/>
                    </a:ext>
                  </a:extLst>
                </a:gridCol>
              </a:tblGrid>
              <a:tr h="546932">
                <a:tc>
                  <a:txBody>
                    <a:bodyPr/>
                    <a:lstStyle/>
                    <a:p>
                      <a:pPr algn="ctr"/>
                      <a:r>
                        <a:rPr lang="en-US" sz="3200" b="1" dirty="0">
                          <a:latin typeface="Calibri" panose="020F0502020204030204" pitchFamily="34" charset="0"/>
                          <a:cs typeface="Calibri" panose="020F0502020204030204" pitchFamily="34" charset="0"/>
                        </a:rPr>
                        <a:t>Disease</a:t>
                      </a:r>
                    </a:p>
                  </a:txBody>
                  <a:tcPr/>
                </a:tc>
                <a:tc>
                  <a:txBody>
                    <a:bodyPr/>
                    <a:lstStyle/>
                    <a:p>
                      <a:pPr algn="ctr"/>
                      <a:r>
                        <a:rPr lang="en-US" sz="3200" b="1" dirty="0">
                          <a:latin typeface="Calibri" panose="020F0502020204030204" pitchFamily="34" charset="0"/>
                          <a:cs typeface="Calibri" panose="020F0502020204030204" pitchFamily="34" charset="0"/>
                        </a:rPr>
                        <a:t>Treatment</a:t>
                      </a:r>
                    </a:p>
                  </a:txBody>
                  <a:tcPr/>
                </a:tc>
                <a:extLst>
                  <a:ext uri="{0D108BD9-81ED-4DB2-BD59-A6C34878D82A}">
                    <a16:rowId xmlns:a16="http://schemas.microsoft.com/office/drawing/2014/main" val="10000"/>
                  </a:ext>
                </a:extLst>
              </a:tr>
              <a:tr h="1458916">
                <a:tc>
                  <a:txBody>
                    <a:bodyPr/>
                    <a:lstStyle/>
                    <a:p>
                      <a:r>
                        <a:rPr lang="en-US" sz="3200" b="1" dirty="0">
                          <a:latin typeface="Calibri" panose="020F0502020204030204" pitchFamily="34" charset="0"/>
                          <a:cs typeface="Calibri" panose="020F0502020204030204" pitchFamily="34" charset="0"/>
                        </a:rPr>
                        <a:t>Uncomplicated Infection of the Cervix, Urethra, Rectum</a:t>
                      </a:r>
                    </a:p>
                  </a:txBody>
                  <a:tcPr/>
                </a:tc>
                <a:tc rowSpan="2">
                  <a:txBody>
                    <a:bodyPr/>
                    <a:lstStyle/>
                    <a:p>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Ceftriaxone 250mg IM single dose and Azithromycin 1 gm single dose</a:t>
                      </a:r>
                    </a:p>
                  </a:txBody>
                  <a:tcPr/>
                </a:tc>
                <a:extLst>
                  <a:ext uri="{0D108BD9-81ED-4DB2-BD59-A6C34878D82A}">
                    <a16:rowId xmlns:a16="http://schemas.microsoft.com/office/drawing/2014/main" val="10001"/>
                  </a:ext>
                </a:extLst>
              </a:tr>
              <a:tr h="546932">
                <a:tc>
                  <a:txBody>
                    <a:bodyPr/>
                    <a:lstStyle/>
                    <a:p>
                      <a:r>
                        <a:rPr lang="en-US" sz="3200" b="1" dirty="0">
                          <a:latin typeface="Calibri" panose="020F0502020204030204" pitchFamily="34" charset="0"/>
                          <a:cs typeface="Calibri" panose="020F0502020204030204" pitchFamily="34" charset="0"/>
                        </a:rPr>
                        <a:t>Infection of the Pharynx</a:t>
                      </a:r>
                    </a:p>
                  </a:txBody>
                  <a:tcPr/>
                </a:tc>
                <a:tc vMerge="1">
                  <a:txBody>
                    <a:bodyPr/>
                    <a:lstStyle/>
                    <a:p>
                      <a:endParaRPr lang="en-US"/>
                    </a:p>
                  </a:txBody>
                  <a:tcPr/>
                </a:tc>
                <a:extLst>
                  <a:ext uri="{0D108BD9-81ED-4DB2-BD59-A6C34878D82A}">
                    <a16:rowId xmlns:a16="http://schemas.microsoft.com/office/drawing/2014/main" val="10002"/>
                  </a:ext>
                </a:extLst>
              </a:tr>
              <a:tr h="3200906">
                <a:tc>
                  <a:txBody>
                    <a:bodyPr/>
                    <a:lstStyle/>
                    <a:p>
                      <a:r>
                        <a:rPr lang="en-US" sz="3200" b="1" dirty="0">
                          <a:latin typeface="Calibri" panose="020F0502020204030204" pitchFamily="34" charset="0"/>
                          <a:cs typeface="Calibri" panose="020F0502020204030204" pitchFamily="34" charset="0"/>
                        </a:rPr>
                        <a:t>Disseminated Gonococcal Infection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3200" b="0" kern="1200" dirty="0">
                          <a:solidFill>
                            <a:schemeClr val="tx1"/>
                          </a:solidFill>
                          <a:effectLst/>
                          <a:latin typeface="Calibri" panose="020F0502020204030204" pitchFamily="34" charset="0"/>
                          <a:ea typeface="+mn-ea"/>
                          <a:cs typeface="Calibri" panose="020F0502020204030204" pitchFamily="34" charset="0"/>
                        </a:rPr>
                        <a:t>Ceftriaxone, 1 g IM or IV every 24 hours for 24–48 hours after improvement, with switch to oral therapy such as Cefixime 400 mg PO twice daily  for completion of 1 week total antibiotic therapy. </a:t>
                      </a:r>
                      <a:endParaRPr lang="en-PH"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
        <p:nvSpPr>
          <p:cNvPr id="7" name="Title 1"/>
          <p:cNvSpPr>
            <a:spLocks noGrp="1"/>
          </p:cNvSpPr>
          <p:nvPr>
            <p:ph type="title"/>
          </p:nvPr>
        </p:nvSpPr>
        <p:spPr>
          <a:xfrm>
            <a:off x="192258" y="0"/>
            <a:ext cx="8567224" cy="966800"/>
          </a:xfrm>
        </p:spPr>
        <p:txBody>
          <a:bodyPr>
            <a:normAutofit/>
          </a:bodyPr>
          <a:lstStyle/>
          <a:p>
            <a:r>
              <a:rPr lang="en-US" b="1" dirty="0">
                <a:latin typeface="Calibri" panose="020F0502020204030204" pitchFamily="34" charset="0"/>
                <a:cs typeface="Calibri" panose="020F0502020204030204" pitchFamily="34" charset="0"/>
              </a:rPr>
              <a:t>Treatment</a:t>
            </a:r>
            <a:endParaRPr lang="en-US" b="1" i="1" dirty="0">
              <a:latin typeface="+mn-lt"/>
            </a:endParaRPr>
          </a:p>
        </p:txBody>
      </p:sp>
      <p:pic>
        <p:nvPicPr>
          <p:cNvPr id="5" name="Recorded Sound">
            <a:hlinkClick r:id="" action="ppaction://media"/>
            <a:extLst>
              <a:ext uri="{FF2B5EF4-FFF2-40B4-BE49-F238E27FC236}">
                <a16:creationId xmlns:a16="http://schemas.microsoft.com/office/drawing/2014/main" id="{5F5C3230-586E-DB90-AEC7-8C1BEB4FDA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1971"/>
    </mc:Choice>
    <mc:Fallback xmlns="">
      <p:transition spd="slow" advTm="41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4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p:nvPr/>
        </p:nvGraphicFramePr>
        <p:xfrm>
          <a:off x="295422" y="1076850"/>
          <a:ext cx="11601156" cy="5334000"/>
        </p:xfrm>
        <a:graphic>
          <a:graphicData uri="http://schemas.openxmlformats.org/drawingml/2006/table">
            <a:tbl>
              <a:tblPr firstRow="1" bandRow="1">
                <a:tableStyleId>{5940675A-B579-460E-94D1-54222C63F5DA}</a:tableStyleId>
              </a:tblPr>
              <a:tblGrid>
                <a:gridCol w="4600135">
                  <a:extLst>
                    <a:ext uri="{9D8B030D-6E8A-4147-A177-3AD203B41FA5}">
                      <a16:colId xmlns:a16="http://schemas.microsoft.com/office/drawing/2014/main" val="20000"/>
                    </a:ext>
                  </a:extLst>
                </a:gridCol>
                <a:gridCol w="7001021">
                  <a:extLst>
                    <a:ext uri="{9D8B030D-6E8A-4147-A177-3AD203B41FA5}">
                      <a16:colId xmlns:a16="http://schemas.microsoft.com/office/drawing/2014/main" val="20001"/>
                    </a:ext>
                  </a:extLst>
                </a:gridCol>
              </a:tblGrid>
              <a:tr h="370840">
                <a:tc>
                  <a:txBody>
                    <a:bodyPr/>
                    <a:lstStyle/>
                    <a:p>
                      <a:pPr algn="ctr"/>
                      <a:r>
                        <a:rPr lang="en-US" sz="3200" b="1" dirty="0">
                          <a:latin typeface="Calibri" panose="020F0502020204030204" pitchFamily="34" charset="0"/>
                          <a:cs typeface="Calibri" panose="020F0502020204030204" pitchFamily="34" charset="0"/>
                        </a:rPr>
                        <a:t>Disease</a:t>
                      </a:r>
                    </a:p>
                  </a:txBody>
                  <a:tcPr/>
                </a:tc>
                <a:tc>
                  <a:txBody>
                    <a:bodyPr/>
                    <a:lstStyle/>
                    <a:p>
                      <a:pPr algn="ctr"/>
                      <a:r>
                        <a:rPr lang="en-US" sz="3200" b="1" dirty="0">
                          <a:latin typeface="Calibri" panose="020F0502020204030204" pitchFamily="34" charset="0"/>
                          <a:cs typeface="Calibri" panose="020F0502020204030204" pitchFamily="34" charset="0"/>
                        </a:rPr>
                        <a:t>Treatment</a:t>
                      </a:r>
                    </a:p>
                  </a:txBody>
                  <a:tcPr/>
                </a:tc>
                <a:extLst>
                  <a:ext uri="{0D108BD9-81ED-4DB2-BD59-A6C34878D82A}">
                    <a16:rowId xmlns:a16="http://schemas.microsoft.com/office/drawing/2014/main" val="10000"/>
                  </a:ext>
                </a:extLst>
              </a:tr>
              <a:tr h="370840">
                <a:tc>
                  <a:txBody>
                    <a:bodyPr/>
                    <a:lstStyle/>
                    <a:p>
                      <a:r>
                        <a:rPr lang="en-US" sz="3200" b="1" dirty="0">
                          <a:latin typeface="Calibri" panose="020F0502020204030204" pitchFamily="34" charset="0"/>
                          <a:cs typeface="Calibri" panose="020F0502020204030204" pitchFamily="34" charset="0"/>
                        </a:rPr>
                        <a:t>Meningitis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3200" b="0" kern="1200" dirty="0">
                          <a:solidFill>
                            <a:schemeClr val="tx1"/>
                          </a:solidFill>
                          <a:effectLst/>
                          <a:latin typeface="Calibri" panose="020F0502020204030204" pitchFamily="34" charset="0"/>
                          <a:ea typeface="+mn-ea"/>
                          <a:cs typeface="Calibri" panose="020F0502020204030204" pitchFamily="34" charset="0"/>
                        </a:rPr>
                        <a:t>Ceftriaxone, 1–2 g IV every 12 hours for 10–14 days</a:t>
                      </a:r>
                      <a:endParaRPr lang="en-PH" sz="3200" dirty="0">
                        <a:latin typeface="Calibri" panose="020F0502020204030204" pitchFamily="34" charset="0"/>
                        <a:cs typeface="Calibri" panose="020F0502020204030204" pitchFamily="34" charset="0"/>
                      </a:endParaRPr>
                    </a:p>
                    <a:p>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70840">
                <a:tc>
                  <a:txBody>
                    <a:bodyPr/>
                    <a:lstStyle/>
                    <a:p>
                      <a:r>
                        <a:rPr lang="en-US" sz="3200" b="1" dirty="0">
                          <a:latin typeface="Calibri" panose="020F0502020204030204" pitchFamily="34" charset="0"/>
                          <a:cs typeface="Calibri" panose="020F0502020204030204" pitchFamily="34" charset="0"/>
                        </a:rPr>
                        <a:t>Endocarditis</a:t>
                      </a:r>
                    </a:p>
                  </a:txBody>
                  <a:tcPr/>
                </a:tc>
                <a:tc>
                  <a:txBody>
                    <a:bodyPr/>
                    <a:lstStyle/>
                    <a:p>
                      <a:r>
                        <a:rPr lang="en-PH" sz="3200" b="0" kern="1200" dirty="0">
                          <a:solidFill>
                            <a:schemeClr val="tx1"/>
                          </a:solidFill>
                          <a:effectLst/>
                          <a:latin typeface="Calibri" panose="020F0502020204030204" pitchFamily="34" charset="0"/>
                          <a:ea typeface="+mn-ea"/>
                          <a:cs typeface="Calibri" panose="020F0502020204030204" pitchFamily="34" charset="0"/>
                        </a:rPr>
                        <a:t>Ceftriaxone, 1–2 g IV every 12 hours for ≥4 weeks</a:t>
                      </a:r>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r h="370840">
                <a:tc>
                  <a:txBody>
                    <a:bodyPr/>
                    <a:lstStyle/>
                    <a:p>
                      <a:r>
                        <a:rPr lang="en-US" sz="3200" b="1" dirty="0">
                          <a:latin typeface="Calibri" panose="020F0502020204030204" pitchFamily="34" charset="0"/>
                          <a:cs typeface="Calibri" panose="020F0502020204030204" pitchFamily="34" charset="0"/>
                        </a:rPr>
                        <a:t>Ophthalmia Neonatorum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PH" sz="3200" b="0" kern="1200" dirty="0">
                          <a:solidFill>
                            <a:schemeClr val="tx1"/>
                          </a:solidFill>
                          <a:effectLst/>
                          <a:latin typeface="Calibri" panose="020F0502020204030204" pitchFamily="34" charset="0"/>
                          <a:ea typeface="+mn-ea"/>
                          <a:cs typeface="Calibri" panose="020F0502020204030204" pitchFamily="34" charset="0"/>
                        </a:rPr>
                        <a:t>Ceftriaxone, 25–50 mg/kg IV or IM in a single dose, not to exceed 125 mg</a:t>
                      </a:r>
                      <a:endParaRPr lang="en-PH"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r h="370840">
                <a:tc>
                  <a:txBody>
                    <a:bodyPr/>
                    <a:lstStyle/>
                    <a:p>
                      <a:r>
                        <a:rPr lang="en-US" sz="3200" b="1" dirty="0">
                          <a:latin typeface="Calibri" panose="020F0502020204030204" pitchFamily="34" charset="0"/>
                          <a:cs typeface="Calibri" panose="020F0502020204030204" pitchFamily="34" charset="0"/>
                        </a:rPr>
                        <a:t>Conjunctivitis (not Ophthalmia Neonatorum)</a:t>
                      </a:r>
                    </a:p>
                  </a:txBody>
                  <a:tcPr/>
                </a:tc>
                <a:tc>
                  <a:txBody>
                    <a:bodyPr/>
                    <a:lstStyle/>
                    <a:p>
                      <a:r>
                        <a:rPr lang="en-US" sz="3200" dirty="0">
                          <a:latin typeface="Calibri" panose="020F0502020204030204" pitchFamily="34" charset="0"/>
                          <a:cs typeface="Calibri" panose="020F0502020204030204" pitchFamily="34" charset="0"/>
                        </a:rPr>
                        <a:t>Ceftriaxone 1gm IM single dose</a:t>
                      </a:r>
                    </a:p>
                  </a:txBody>
                  <a:tcPr/>
                </a:tc>
                <a:extLst>
                  <a:ext uri="{0D108BD9-81ED-4DB2-BD59-A6C34878D82A}">
                    <a16:rowId xmlns:a16="http://schemas.microsoft.com/office/drawing/2014/main" val="10004"/>
                  </a:ext>
                </a:extLst>
              </a:tr>
            </a:tbl>
          </a:graphicData>
        </a:graphic>
      </p:graphicFrame>
      <p:sp>
        <p:nvSpPr>
          <p:cNvPr id="5" name="Title 1"/>
          <p:cNvSpPr>
            <a:spLocks noGrp="1"/>
          </p:cNvSpPr>
          <p:nvPr>
            <p:ph type="title"/>
          </p:nvPr>
        </p:nvSpPr>
        <p:spPr>
          <a:xfrm>
            <a:off x="295422" y="116412"/>
            <a:ext cx="8567224" cy="1129250"/>
          </a:xfrm>
        </p:spPr>
        <p:txBody>
          <a:bodyPr>
            <a:normAutofit/>
          </a:bodyPr>
          <a:lstStyle/>
          <a:p>
            <a:r>
              <a:rPr lang="en-US" b="1" dirty="0">
                <a:latin typeface="Calibri" panose="020F0502020204030204" pitchFamily="34" charset="0"/>
                <a:cs typeface="Calibri" panose="020F0502020204030204" pitchFamily="34" charset="0"/>
              </a:rPr>
              <a:t>Treatment</a:t>
            </a:r>
            <a:endParaRPr lang="en-US" b="1" i="1" dirty="0">
              <a:latin typeface="Calibri" panose="020F0502020204030204" pitchFamily="34" charset="0"/>
              <a:cs typeface="Calibri" panose="020F0502020204030204" pitchFamily="34" charset="0"/>
            </a:endParaRPr>
          </a:p>
        </p:txBody>
      </p:sp>
      <p:pic>
        <p:nvPicPr>
          <p:cNvPr id="2" name="Recorded Sound">
            <a:hlinkClick r:id="" action="ppaction://media"/>
            <a:extLst>
              <a:ext uri="{FF2B5EF4-FFF2-40B4-BE49-F238E27FC236}">
                <a16:creationId xmlns:a16="http://schemas.microsoft.com/office/drawing/2014/main" id="{38D53A03-9F2C-E234-A885-7132C359D6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284"/>
    </mc:Choice>
    <mc:Fallback xmlns="">
      <p:transition spd="slow" advTm="20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p:nvPr/>
        </p:nvGraphicFramePr>
        <p:xfrm>
          <a:off x="295422" y="1076850"/>
          <a:ext cx="11601156" cy="3688080"/>
        </p:xfrm>
        <a:graphic>
          <a:graphicData uri="http://schemas.openxmlformats.org/drawingml/2006/table">
            <a:tbl>
              <a:tblPr firstRow="1" bandRow="1">
                <a:tableStyleId>{5940675A-B579-460E-94D1-54222C63F5DA}</a:tableStyleId>
              </a:tblPr>
              <a:tblGrid>
                <a:gridCol w="4248443">
                  <a:extLst>
                    <a:ext uri="{9D8B030D-6E8A-4147-A177-3AD203B41FA5}">
                      <a16:colId xmlns:a16="http://schemas.microsoft.com/office/drawing/2014/main" val="20000"/>
                    </a:ext>
                  </a:extLst>
                </a:gridCol>
                <a:gridCol w="7352713">
                  <a:extLst>
                    <a:ext uri="{9D8B030D-6E8A-4147-A177-3AD203B41FA5}">
                      <a16:colId xmlns:a16="http://schemas.microsoft.com/office/drawing/2014/main" val="20001"/>
                    </a:ext>
                  </a:extLst>
                </a:gridCol>
              </a:tblGrid>
              <a:tr h="370840">
                <a:tc>
                  <a:txBody>
                    <a:bodyPr/>
                    <a:lstStyle/>
                    <a:p>
                      <a:pPr algn="ctr"/>
                      <a:r>
                        <a:rPr lang="en-US" sz="3200" b="1" dirty="0">
                          <a:latin typeface="Calibri" panose="020F0502020204030204" pitchFamily="34" charset="0"/>
                          <a:cs typeface="Calibri" panose="020F0502020204030204" pitchFamily="34" charset="0"/>
                        </a:rPr>
                        <a:t>Disease</a:t>
                      </a:r>
                    </a:p>
                  </a:txBody>
                  <a:tcPr/>
                </a:tc>
                <a:tc>
                  <a:txBody>
                    <a:bodyPr/>
                    <a:lstStyle/>
                    <a:p>
                      <a:pPr algn="ctr"/>
                      <a:r>
                        <a:rPr lang="en-US" sz="3200" b="1" dirty="0">
                          <a:latin typeface="Calibri" panose="020F0502020204030204" pitchFamily="34" charset="0"/>
                          <a:cs typeface="Calibri" panose="020F0502020204030204" pitchFamily="34" charset="0"/>
                        </a:rPr>
                        <a:t>Recommended treatment for Acute PID</a:t>
                      </a:r>
                    </a:p>
                  </a:txBody>
                  <a:tcPr/>
                </a:tc>
                <a:extLst>
                  <a:ext uri="{0D108BD9-81ED-4DB2-BD59-A6C34878D82A}">
                    <a16:rowId xmlns:a16="http://schemas.microsoft.com/office/drawing/2014/main" val="10000"/>
                  </a:ext>
                </a:extLst>
              </a:tr>
              <a:tr h="370840">
                <a:tc>
                  <a:txBody>
                    <a:bodyPr/>
                    <a:lstStyle/>
                    <a:p>
                      <a:r>
                        <a:rPr lang="en-US" sz="3200" b="1" dirty="0">
                          <a:latin typeface="Calibri" panose="020F0502020204030204" pitchFamily="34" charset="0"/>
                          <a:cs typeface="Calibri" panose="020F0502020204030204" pitchFamily="34" charset="0"/>
                        </a:rPr>
                        <a:t>Hospitalized</a:t>
                      </a:r>
                    </a:p>
                  </a:txBody>
                  <a:tcPr/>
                </a:tc>
                <a:tc rowSpan="2">
                  <a:txBody>
                    <a:bodyPr/>
                    <a:lstStyle/>
                    <a:p>
                      <a:r>
                        <a:rPr lang="en-PH" sz="3200" b="0" kern="1200" dirty="0">
                          <a:solidFill>
                            <a:schemeClr val="tx1"/>
                          </a:solidFill>
                          <a:effectLst/>
                          <a:latin typeface="Calibri" panose="020F0502020204030204" pitchFamily="34" charset="0"/>
                          <a:ea typeface="+mn-ea"/>
                          <a:cs typeface="Calibri" panose="020F0502020204030204" pitchFamily="34" charset="0"/>
                        </a:rPr>
                        <a:t>Cefotetan, 2 g IV q12h, or cefoxitin, 2 g IV q6h </a:t>
                      </a:r>
                      <a:r>
                        <a:rPr lang="en-PH" sz="3200" b="0" i="1" kern="1200" dirty="0">
                          <a:solidFill>
                            <a:schemeClr val="tx1"/>
                          </a:solidFill>
                          <a:effectLst/>
                          <a:latin typeface="Calibri" panose="020F0502020204030204" pitchFamily="34" charset="0"/>
                          <a:ea typeface="+mn-ea"/>
                          <a:cs typeface="Calibri" panose="020F0502020204030204" pitchFamily="34" charset="0"/>
                        </a:rPr>
                        <a:t>plus </a:t>
                      </a:r>
                      <a:endParaRPr lang="en-PH" sz="3200" dirty="0">
                        <a:latin typeface="Calibri" panose="020F0502020204030204" pitchFamily="34" charset="0"/>
                        <a:cs typeface="Calibri" panose="020F0502020204030204" pitchFamily="34" charset="0"/>
                      </a:endParaRPr>
                    </a:p>
                    <a:p>
                      <a:r>
                        <a:rPr lang="en-PH" sz="3200" b="0" kern="1200" dirty="0">
                          <a:solidFill>
                            <a:schemeClr val="tx1"/>
                          </a:solidFill>
                          <a:effectLst/>
                          <a:latin typeface="Calibri" panose="020F0502020204030204" pitchFamily="34" charset="0"/>
                          <a:ea typeface="+mn-ea"/>
                          <a:cs typeface="Calibri" panose="020F0502020204030204" pitchFamily="34" charset="0"/>
                        </a:rPr>
                        <a:t>Doxycycline, 100 mg IV or PO q12h</a:t>
                      </a:r>
                      <a:endParaRPr lang="en-US"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370840">
                <a:tc>
                  <a:txBody>
                    <a:bodyPr/>
                    <a:lstStyle/>
                    <a:p>
                      <a:r>
                        <a:rPr lang="en-US" sz="3200" b="1" dirty="0">
                          <a:latin typeface="Calibri" panose="020F0502020204030204" pitchFamily="34" charset="0"/>
                          <a:cs typeface="Calibri" panose="020F0502020204030204" pitchFamily="34" charset="0"/>
                        </a:rPr>
                        <a:t>-Regimen A</a:t>
                      </a:r>
                    </a:p>
                  </a:txBody>
                  <a:tcPr/>
                </a:tc>
                <a:tc vMerge="1">
                  <a:txBody>
                    <a:bodyPr/>
                    <a:lstStyle/>
                    <a:p>
                      <a:endParaRPr lang="en-US"/>
                    </a:p>
                  </a:txBody>
                  <a:tcPr/>
                </a:tc>
                <a:extLst>
                  <a:ext uri="{0D108BD9-81ED-4DB2-BD59-A6C34878D82A}">
                    <a16:rowId xmlns:a16="http://schemas.microsoft.com/office/drawing/2014/main" val="10002"/>
                  </a:ext>
                </a:extLst>
              </a:tr>
              <a:tr h="370840">
                <a:tc>
                  <a:txBody>
                    <a:bodyPr/>
                    <a:lstStyle/>
                    <a:p>
                      <a:r>
                        <a:rPr lang="en-US" sz="3200" b="1" dirty="0">
                          <a:latin typeface="Calibri" panose="020F0502020204030204" pitchFamily="34" charset="0"/>
                          <a:cs typeface="Calibri" panose="020F0502020204030204" pitchFamily="34" charset="0"/>
                        </a:rPr>
                        <a:t>- Regimen B</a:t>
                      </a:r>
                    </a:p>
                  </a:txBody>
                  <a:tcPr/>
                </a:tc>
                <a:tc>
                  <a:txBody>
                    <a:bodyPr/>
                    <a:lstStyle/>
                    <a:p>
                      <a:r>
                        <a:rPr lang="en-PH" sz="3200" b="0" kern="1200" dirty="0">
                          <a:solidFill>
                            <a:schemeClr val="tx1"/>
                          </a:solidFill>
                          <a:effectLst/>
                          <a:latin typeface="Calibri" panose="020F0502020204030204" pitchFamily="34" charset="0"/>
                          <a:ea typeface="+mn-ea"/>
                          <a:cs typeface="Calibri" panose="020F0502020204030204" pitchFamily="34" charset="0"/>
                        </a:rPr>
                        <a:t>Clindamycin, 900 mg IV q8h </a:t>
                      </a:r>
                      <a:r>
                        <a:rPr lang="en-PH" sz="3200" b="0" i="1" kern="1200" dirty="0">
                          <a:solidFill>
                            <a:schemeClr val="tx1"/>
                          </a:solidFill>
                          <a:effectLst/>
                          <a:latin typeface="Calibri" panose="020F0502020204030204" pitchFamily="34" charset="0"/>
                          <a:ea typeface="+mn-ea"/>
                          <a:cs typeface="Calibri" panose="020F0502020204030204" pitchFamily="34" charset="0"/>
                        </a:rPr>
                        <a:t>plus</a:t>
                      </a:r>
                      <a:br>
                        <a:rPr lang="en-PH" sz="3200" b="0" kern="1200" dirty="0">
                          <a:solidFill>
                            <a:schemeClr val="tx1"/>
                          </a:solidFill>
                          <a:effectLst/>
                          <a:latin typeface="Calibri" panose="020F0502020204030204" pitchFamily="34" charset="0"/>
                          <a:ea typeface="+mn-ea"/>
                          <a:cs typeface="Calibri" panose="020F0502020204030204" pitchFamily="34" charset="0"/>
                        </a:rPr>
                      </a:br>
                      <a:r>
                        <a:rPr lang="en-PH" sz="3200" b="0" kern="1200" dirty="0">
                          <a:solidFill>
                            <a:schemeClr val="tx1"/>
                          </a:solidFill>
                          <a:effectLst/>
                          <a:latin typeface="Calibri" panose="020F0502020204030204" pitchFamily="34" charset="0"/>
                          <a:ea typeface="+mn-ea"/>
                          <a:cs typeface="Calibri" panose="020F0502020204030204" pitchFamily="34" charset="0"/>
                        </a:rPr>
                        <a:t>Gentamicin, 2 mg/kg IV once, followed by 1.5 mg/kg q8h</a:t>
                      </a:r>
                      <a:endParaRPr lang="en-PH"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sp>
        <p:nvSpPr>
          <p:cNvPr id="5" name="Title 1"/>
          <p:cNvSpPr>
            <a:spLocks noGrp="1"/>
          </p:cNvSpPr>
          <p:nvPr>
            <p:ph type="title"/>
          </p:nvPr>
        </p:nvSpPr>
        <p:spPr>
          <a:xfrm>
            <a:off x="295422" y="116412"/>
            <a:ext cx="8567224" cy="1129250"/>
          </a:xfrm>
        </p:spPr>
        <p:txBody>
          <a:bodyPr>
            <a:normAutofit/>
          </a:bodyPr>
          <a:lstStyle/>
          <a:p>
            <a:r>
              <a:rPr lang="en-US" b="1" dirty="0">
                <a:latin typeface="Calibri" panose="020F0502020204030204" pitchFamily="34" charset="0"/>
                <a:cs typeface="Calibri" panose="020F0502020204030204" pitchFamily="34" charset="0"/>
              </a:rPr>
              <a:t>Treatment</a:t>
            </a:r>
            <a:endParaRPr lang="en-US" b="1" i="1"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5B6FA0F1-5B55-C65F-B16E-FF9CBCF300B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483"/>
    </mc:Choice>
    <mc:Fallback xmlns="">
      <p:transition spd="slow" advTm="50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60125"/>
          </a:xfrm>
        </p:spPr>
        <p:txBody>
          <a:bodyPr/>
          <a:lstStyle/>
          <a:p>
            <a:r>
              <a:rPr lang="en-PH" b="1" dirty="0">
                <a:latin typeface="Calibri" panose="020F0502020204030204" pitchFamily="34" charset="0"/>
                <a:cs typeface="Calibri" panose="020F0502020204030204" pitchFamily="34" charset="0"/>
              </a:rPr>
              <a:t>Neisseria</a:t>
            </a:r>
          </a:p>
        </p:txBody>
      </p:sp>
      <p:sp>
        <p:nvSpPr>
          <p:cNvPr id="4" name="Content Placeholder 3"/>
          <p:cNvSpPr>
            <a:spLocks noGrp="1"/>
          </p:cNvSpPr>
          <p:nvPr>
            <p:ph sz="half" idx="1"/>
          </p:nvPr>
        </p:nvSpPr>
        <p:spPr>
          <a:xfrm>
            <a:off x="4076700" y="285169"/>
            <a:ext cx="4038600" cy="1828800"/>
          </a:xfrm>
        </p:spPr>
        <p:txBody>
          <a:bodyPr>
            <a:normAutofit/>
          </a:bodyPr>
          <a:lstStyle/>
          <a:p>
            <a:r>
              <a:rPr lang="en-PH" sz="3200" dirty="0">
                <a:latin typeface="Calibri" panose="020F0502020204030204" pitchFamily="34" charset="0"/>
                <a:cs typeface="Calibri" panose="020F0502020204030204" pitchFamily="34" charset="0"/>
              </a:rPr>
              <a:t>Gram negative</a:t>
            </a:r>
          </a:p>
          <a:p>
            <a:r>
              <a:rPr lang="en-PH" sz="3200" dirty="0">
                <a:latin typeface="Calibri" panose="020F0502020204030204" pitchFamily="34" charset="0"/>
                <a:cs typeface="Calibri" panose="020F0502020204030204" pitchFamily="34" charset="0"/>
              </a:rPr>
              <a:t>Diplococci</a:t>
            </a:r>
          </a:p>
          <a:p>
            <a:r>
              <a:rPr lang="en-PH" sz="3200" dirty="0">
                <a:latin typeface="Calibri" panose="020F0502020204030204" pitchFamily="34" charset="0"/>
                <a:cs typeface="Calibri" panose="020F0502020204030204" pitchFamily="34" charset="0"/>
              </a:rPr>
              <a:t>Oxidase positive</a:t>
            </a:r>
          </a:p>
        </p:txBody>
      </p:sp>
      <p:sp>
        <p:nvSpPr>
          <p:cNvPr id="6" name="TextBox 5"/>
          <p:cNvSpPr txBox="1"/>
          <p:nvPr/>
        </p:nvSpPr>
        <p:spPr>
          <a:xfrm>
            <a:off x="228601" y="5052541"/>
            <a:ext cx="6564085" cy="1569660"/>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Gram stain of </a:t>
            </a:r>
            <a:r>
              <a:rPr lang="en-US" sz="3200" i="1" dirty="0">
                <a:latin typeface="Calibri" panose="020F0502020204030204" pitchFamily="34" charset="0"/>
                <a:cs typeface="Calibri" panose="020F0502020204030204" pitchFamily="34" charset="0"/>
              </a:rPr>
              <a:t>Neisseria gonorrhea </a:t>
            </a:r>
            <a:r>
              <a:rPr lang="en-US" sz="3200" dirty="0">
                <a:latin typeface="Calibri" panose="020F0502020204030204" pitchFamily="34" charset="0"/>
                <a:cs typeface="Calibri" panose="020F0502020204030204" pitchFamily="34" charset="0"/>
              </a:rPr>
              <a:t>showing gram negative intracellular diplococci (arrows)</a:t>
            </a:r>
          </a:p>
        </p:txBody>
      </p:sp>
      <p:pic>
        <p:nvPicPr>
          <p:cNvPr id="3" name="Picture 2"/>
          <p:cNvPicPr>
            <a:picLocks noChangeAspect="1"/>
          </p:cNvPicPr>
          <p:nvPr/>
        </p:nvPicPr>
        <p:blipFill rotWithShape="1">
          <a:blip r:embed="rId5"/>
          <a:srcRect l="35833" t="28518" r="37917" b="39959"/>
          <a:stretch>
            <a:fillRect/>
          </a:stretch>
        </p:blipFill>
        <p:spPr>
          <a:xfrm>
            <a:off x="7638198" y="2095401"/>
            <a:ext cx="3791298" cy="2630059"/>
          </a:xfrm>
          <a:prstGeom prst="rect">
            <a:avLst/>
          </a:prstGeom>
        </p:spPr>
      </p:pic>
      <p:sp>
        <p:nvSpPr>
          <p:cNvPr id="10" name="TextBox 9"/>
          <p:cNvSpPr txBox="1"/>
          <p:nvPr/>
        </p:nvSpPr>
        <p:spPr>
          <a:xfrm>
            <a:off x="7104295" y="5003171"/>
            <a:ext cx="4859104" cy="1077218"/>
          </a:xfrm>
          <a:prstGeom prst="rect">
            <a:avLst/>
          </a:prstGeom>
          <a:noFill/>
        </p:spPr>
        <p:txBody>
          <a:bodyPr wrap="square" rtlCol="0">
            <a:spAutoFit/>
          </a:bodyPr>
          <a:lstStyle/>
          <a:p>
            <a:pPr algn="ctr"/>
            <a:r>
              <a:rPr lang="en-US" sz="3200" dirty="0">
                <a:latin typeface="Calibri" panose="020F0502020204030204" pitchFamily="34" charset="0"/>
                <a:cs typeface="Calibri" panose="020F0502020204030204" pitchFamily="34" charset="0"/>
              </a:rPr>
              <a:t>Gram stain of </a:t>
            </a:r>
            <a:r>
              <a:rPr lang="en-US" sz="3200" i="1" dirty="0">
                <a:latin typeface="Calibri" panose="020F0502020204030204" pitchFamily="34" charset="0"/>
                <a:cs typeface="Calibri" panose="020F0502020204030204" pitchFamily="34" charset="0"/>
              </a:rPr>
              <a:t>N. meningitidis in </a:t>
            </a:r>
            <a:r>
              <a:rPr lang="en-US" sz="3200" dirty="0">
                <a:latin typeface="Calibri" panose="020F0502020204030204" pitchFamily="34" charset="0"/>
                <a:cs typeface="Calibri" panose="020F0502020204030204" pitchFamily="34" charset="0"/>
              </a:rPr>
              <a:t>CSF (arrows)</a:t>
            </a:r>
          </a:p>
        </p:txBody>
      </p:sp>
      <p:pic>
        <p:nvPicPr>
          <p:cNvPr id="5" name="Picture 4"/>
          <p:cNvPicPr>
            <a:picLocks noChangeAspect="1"/>
          </p:cNvPicPr>
          <p:nvPr/>
        </p:nvPicPr>
        <p:blipFill rotWithShape="1">
          <a:blip r:embed="rId6"/>
          <a:srcRect l="45242" t="18161" r="5972" b="19191"/>
          <a:stretch>
            <a:fillRect/>
          </a:stretch>
        </p:blipFill>
        <p:spPr>
          <a:xfrm>
            <a:off x="1552882" y="2095401"/>
            <a:ext cx="3915521" cy="2828272"/>
          </a:xfrm>
          <a:prstGeom prst="rect">
            <a:avLst/>
          </a:prstGeom>
        </p:spPr>
      </p:pic>
      <p:pic>
        <p:nvPicPr>
          <p:cNvPr id="9" name="Recorded Sound">
            <a:hlinkClick r:id="" action="ppaction://media"/>
            <a:extLst>
              <a:ext uri="{FF2B5EF4-FFF2-40B4-BE49-F238E27FC236}">
                <a16:creationId xmlns:a16="http://schemas.microsoft.com/office/drawing/2014/main" id="{0F03A48E-D59F-14EF-0332-C142D86D7C2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p:transition advTm="153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13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p:cNvGraphicFramePr/>
          <p:nvPr>
            <p:extLst>
              <p:ext uri="{D42A27DB-BD31-4B8C-83A1-F6EECF244321}">
                <p14:modId xmlns:p14="http://schemas.microsoft.com/office/powerpoint/2010/main" val="3496966879"/>
              </p:ext>
            </p:extLst>
          </p:nvPr>
        </p:nvGraphicFramePr>
        <p:xfrm>
          <a:off x="295422" y="1076850"/>
          <a:ext cx="11601156" cy="5551759"/>
        </p:xfrm>
        <a:graphic>
          <a:graphicData uri="http://schemas.openxmlformats.org/drawingml/2006/table">
            <a:tbl>
              <a:tblPr firstRow="1" bandRow="1">
                <a:tableStyleId>{5940675A-B579-460E-94D1-54222C63F5DA}</a:tableStyleId>
              </a:tblPr>
              <a:tblGrid>
                <a:gridCol w="4248443">
                  <a:extLst>
                    <a:ext uri="{9D8B030D-6E8A-4147-A177-3AD203B41FA5}">
                      <a16:colId xmlns:a16="http://schemas.microsoft.com/office/drawing/2014/main" val="20000"/>
                    </a:ext>
                  </a:extLst>
                </a:gridCol>
                <a:gridCol w="7352713">
                  <a:extLst>
                    <a:ext uri="{9D8B030D-6E8A-4147-A177-3AD203B41FA5}">
                      <a16:colId xmlns:a16="http://schemas.microsoft.com/office/drawing/2014/main" val="20001"/>
                    </a:ext>
                  </a:extLst>
                </a:gridCol>
              </a:tblGrid>
              <a:tr h="562326">
                <a:tc>
                  <a:txBody>
                    <a:bodyPr/>
                    <a:lstStyle/>
                    <a:p>
                      <a:pPr algn="ctr"/>
                      <a:r>
                        <a:rPr lang="en-US" sz="3200" b="1" dirty="0">
                          <a:latin typeface="Calibri" panose="020F0502020204030204" pitchFamily="34" charset="0"/>
                          <a:cs typeface="Calibri" panose="020F0502020204030204" pitchFamily="34" charset="0"/>
                        </a:rPr>
                        <a:t>Disease</a:t>
                      </a:r>
                    </a:p>
                  </a:txBody>
                  <a:tcPr/>
                </a:tc>
                <a:tc>
                  <a:txBody>
                    <a:bodyPr/>
                    <a:lstStyle/>
                    <a:p>
                      <a:pPr algn="ctr"/>
                      <a:r>
                        <a:rPr lang="en-US" sz="3200" b="1" dirty="0">
                          <a:latin typeface="Calibri" panose="020F0502020204030204" pitchFamily="34" charset="0"/>
                          <a:cs typeface="Calibri" panose="020F0502020204030204" pitchFamily="34" charset="0"/>
                        </a:rPr>
                        <a:t>Recommended treatment for Acute PID</a:t>
                      </a:r>
                    </a:p>
                  </a:txBody>
                  <a:tcPr/>
                </a:tc>
                <a:extLst>
                  <a:ext uri="{0D108BD9-81ED-4DB2-BD59-A6C34878D82A}">
                    <a16:rowId xmlns:a16="http://schemas.microsoft.com/office/drawing/2014/main" val="10000"/>
                  </a:ext>
                </a:extLst>
              </a:tr>
              <a:tr h="4972639">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3200" b="1" dirty="0">
                          <a:latin typeface="Calibri" panose="020F0502020204030204" pitchFamily="34" charset="0"/>
                          <a:cs typeface="Calibri" panose="020F0502020204030204" pitchFamily="34" charset="0"/>
                        </a:rPr>
                        <a:t>Outpatient</a:t>
                      </a:r>
                    </a:p>
                    <a:p>
                      <a:endParaRPr lang="en-US" sz="3200" b="1" dirty="0">
                        <a:latin typeface="Calibri" panose="020F0502020204030204" pitchFamily="34" charset="0"/>
                        <a:cs typeface="Calibri" panose="020F0502020204030204" pitchFamily="34" charset="0"/>
                      </a:endParaRPr>
                    </a:p>
                  </a:txBody>
                  <a:tcPr/>
                </a:tc>
                <a:tc>
                  <a:txBody>
                    <a:bodyPr/>
                    <a:lstStyle/>
                    <a:p>
                      <a:r>
                        <a:rPr lang="en-PH" sz="3200" b="0" kern="1200" dirty="0">
                          <a:solidFill>
                            <a:schemeClr val="tx1"/>
                          </a:solidFill>
                          <a:effectLst/>
                          <a:latin typeface="Calibri" panose="020F0502020204030204" pitchFamily="34" charset="0"/>
                          <a:ea typeface="+mn-ea"/>
                          <a:cs typeface="Calibri" panose="020F0502020204030204" pitchFamily="34" charset="0"/>
                        </a:rPr>
                        <a:t>Single-dose Cefoxitin, 2 g IM, plus probenecid, 1 g PO; or </a:t>
                      </a:r>
                    </a:p>
                    <a:p>
                      <a:r>
                        <a:rPr lang="en-PH" sz="3200" b="0" kern="1200" dirty="0">
                          <a:solidFill>
                            <a:schemeClr val="tx1"/>
                          </a:solidFill>
                          <a:effectLst/>
                          <a:latin typeface="Calibri" panose="020F0502020204030204" pitchFamily="34" charset="0"/>
                          <a:ea typeface="+mn-ea"/>
                          <a:cs typeface="Calibri" panose="020F0502020204030204" pitchFamily="34" charset="0"/>
                        </a:rPr>
                        <a:t>Ceftriaxone, 250 mg IM; or </a:t>
                      </a:r>
                    </a:p>
                    <a:p>
                      <a:r>
                        <a:rPr lang="en-PH" sz="3200" b="0" kern="1200" dirty="0">
                          <a:solidFill>
                            <a:schemeClr val="tx1"/>
                          </a:solidFill>
                          <a:effectLst/>
                          <a:latin typeface="Calibri" panose="020F0502020204030204" pitchFamily="34" charset="0"/>
                          <a:ea typeface="+mn-ea"/>
                          <a:cs typeface="Calibri" panose="020F0502020204030204" pitchFamily="34" charset="0"/>
                        </a:rPr>
                        <a:t>other parenteral third-generation cephalosporin (e.g., ceftizoxime or cefotaxime) </a:t>
                      </a:r>
                      <a:endParaRPr lang="en-PH" sz="3200" dirty="0">
                        <a:latin typeface="Calibri" panose="020F0502020204030204" pitchFamily="34" charset="0"/>
                        <a:cs typeface="Calibri" panose="020F0502020204030204" pitchFamily="34" charset="0"/>
                      </a:endParaRPr>
                    </a:p>
                    <a:p>
                      <a:r>
                        <a:rPr lang="en-PH" sz="3200" b="0" i="1" kern="1200" dirty="0">
                          <a:solidFill>
                            <a:schemeClr val="tx1"/>
                          </a:solidFill>
                          <a:effectLst/>
                          <a:latin typeface="Calibri" panose="020F0502020204030204" pitchFamily="34" charset="0"/>
                          <a:ea typeface="+mn-ea"/>
                          <a:cs typeface="Calibri" panose="020F0502020204030204" pitchFamily="34" charset="0"/>
                        </a:rPr>
                        <a:t>plus </a:t>
                      </a:r>
                      <a:endParaRPr lang="en-PH" sz="3200" dirty="0">
                        <a:latin typeface="Calibri" panose="020F0502020204030204" pitchFamily="34" charset="0"/>
                        <a:cs typeface="Calibri" panose="020F0502020204030204" pitchFamily="34" charset="0"/>
                      </a:endParaRPr>
                    </a:p>
                    <a:p>
                      <a:r>
                        <a:rPr lang="en-PH" sz="3200" b="0" kern="1200" dirty="0">
                          <a:solidFill>
                            <a:schemeClr val="tx1"/>
                          </a:solidFill>
                          <a:effectLst/>
                          <a:latin typeface="Calibri" panose="020F0502020204030204" pitchFamily="34" charset="0"/>
                          <a:ea typeface="+mn-ea"/>
                          <a:cs typeface="Calibri" panose="020F0502020204030204" pitchFamily="34" charset="0"/>
                        </a:rPr>
                        <a:t>Doxycycline, 100 mg PO bid for 14 days </a:t>
                      </a:r>
                      <a:endParaRPr lang="en-PH" sz="3200" dirty="0">
                        <a:latin typeface="Calibri" panose="020F0502020204030204" pitchFamily="34" charset="0"/>
                        <a:cs typeface="Calibri" panose="020F0502020204030204" pitchFamily="34" charset="0"/>
                      </a:endParaRPr>
                    </a:p>
                    <a:p>
                      <a:r>
                        <a:rPr lang="en-PH" sz="3200" b="0" i="1" kern="1200" dirty="0">
                          <a:solidFill>
                            <a:schemeClr val="tx1"/>
                          </a:solidFill>
                          <a:effectLst/>
                          <a:latin typeface="Calibri" panose="020F0502020204030204" pitchFamily="34" charset="0"/>
                          <a:ea typeface="+mn-ea"/>
                          <a:cs typeface="Calibri" panose="020F0502020204030204" pitchFamily="34" charset="0"/>
                        </a:rPr>
                        <a:t>with or without </a:t>
                      </a:r>
                      <a:endParaRPr lang="en-PH" sz="3200" dirty="0">
                        <a:latin typeface="Calibri" panose="020F0502020204030204" pitchFamily="34" charset="0"/>
                        <a:cs typeface="Calibri" panose="020F0502020204030204" pitchFamily="34" charset="0"/>
                      </a:endParaRPr>
                    </a:p>
                    <a:p>
                      <a:r>
                        <a:rPr lang="en-PH" sz="3200" b="0" kern="1200" dirty="0">
                          <a:solidFill>
                            <a:schemeClr val="tx1"/>
                          </a:solidFill>
                          <a:effectLst/>
                          <a:latin typeface="Calibri" panose="020F0502020204030204" pitchFamily="34" charset="0"/>
                          <a:ea typeface="+mn-ea"/>
                          <a:cs typeface="Calibri" panose="020F0502020204030204" pitchFamily="34" charset="0"/>
                        </a:rPr>
                        <a:t>Metronidazole, 500 mg PO bid for 14 days </a:t>
                      </a:r>
                      <a:endParaRPr lang="en-PH" sz="3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bl>
          </a:graphicData>
        </a:graphic>
      </p:graphicFrame>
      <p:sp>
        <p:nvSpPr>
          <p:cNvPr id="5" name="Title 1"/>
          <p:cNvSpPr>
            <a:spLocks noGrp="1"/>
          </p:cNvSpPr>
          <p:nvPr>
            <p:ph type="title"/>
          </p:nvPr>
        </p:nvSpPr>
        <p:spPr>
          <a:xfrm>
            <a:off x="295422" y="116412"/>
            <a:ext cx="8567224" cy="1129250"/>
          </a:xfrm>
        </p:spPr>
        <p:txBody>
          <a:bodyPr>
            <a:normAutofit/>
          </a:bodyPr>
          <a:lstStyle/>
          <a:p>
            <a:r>
              <a:rPr lang="en-US" b="1" dirty="0">
                <a:latin typeface="Calibri" panose="020F0502020204030204" pitchFamily="34" charset="0"/>
                <a:cs typeface="Calibri" panose="020F0502020204030204" pitchFamily="34" charset="0"/>
              </a:rPr>
              <a:t>Treatment</a:t>
            </a:r>
            <a:endParaRPr lang="en-US" b="1" i="1" dirty="0">
              <a:latin typeface="Calibri" panose="020F0502020204030204" pitchFamily="34" charset="0"/>
              <a:cs typeface="Calibri" panose="020F0502020204030204" pitchFamily="34" charset="0"/>
            </a:endParaRPr>
          </a:p>
        </p:txBody>
      </p:sp>
      <p:pic>
        <p:nvPicPr>
          <p:cNvPr id="6" name="Recorded Sound">
            <a:hlinkClick r:id="" action="ppaction://media"/>
            <a:extLst>
              <a:ext uri="{FF2B5EF4-FFF2-40B4-BE49-F238E27FC236}">
                <a16:creationId xmlns:a16="http://schemas.microsoft.com/office/drawing/2014/main" id="{19382A53-1E17-183C-4CE8-91E1445AE4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951"/>
    </mc:Choice>
    <mc:Fallback xmlns="">
      <p:transition spd="slow" advTm="1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pic>
        <p:nvPicPr>
          <p:cNvPr id="8" name="Picture 7"/>
          <p:cNvPicPr>
            <a:picLocks noChangeAspect="1"/>
          </p:cNvPicPr>
          <p:nvPr/>
        </p:nvPicPr>
        <p:blipFill rotWithShape="1">
          <a:blip r:embed="rId4"/>
          <a:srcRect l="35833" t="28518" r="37917" b="39959"/>
          <a:stretch>
            <a:fillRect/>
          </a:stretch>
        </p:blipFill>
        <p:spPr>
          <a:xfrm>
            <a:off x="7086600" y="1676400"/>
            <a:ext cx="4419600" cy="4038600"/>
          </a:xfrm>
          <a:prstGeom prst="rect">
            <a:avLst/>
          </a:prstGeom>
        </p:spPr>
      </p:pic>
      <p:sp>
        <p:nvSpPr>
          <p:cNvPr id="9" name="TextBox 8"/>
          <p:cNvSpPr txBox="1"/>
          <p:nvPr/>
        </p:nvSpPr>
        <p:spPr>
          <a:xfrm>
            <a:off x="614362" y="1676400"/>
            <a:ext cx="6472238" cy="4030980"/>
          </a:xfrm>
          <a:prstGeom prst="rect">
            <a:avLst/>
          </a:prstGeom>
          <a:noFill/>
        </p:spPr>
        <p:txBody>
          <a:bodyPr wrap="square" rtlCol="0">
            <a:spAutoFit/>
          </a:bodyPr>
          <a:lstStyle/>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Gram negative, diplococci both inside and outside of PMNs</a:t>
            </a:r>
          </a:p>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Adjacent sides of the diplococcus are flattened to produce the typical kidney or coffee bean shape</a:t>
            </a:r>
          </a:p>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Oxidase positive </a:t>
            </a:r>
          </a:p>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Gram stain of CSF specimen (arrows)</a:t>
            </a:r>
            <a:endParaRPr lang="en-US" sz="3200" b="1"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6D05B4DA-CF69-72D1-B38C-CE9DCF3DE8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361"/>
    </mc:Choice>
    <mc:Fallback xmlns="">
      <p:transition spd="slow" advTm="24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211" y="130810"/>
            <a:ext cx="10515600" cy="1325563"/>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7" name="Rectangle 6"/>
          <p:cNvSpPr/>
          <p:nvPr/>
        </p:nvSpPr>
        <p:spPr>
          <a:xfrm>
            <a:off x="161925" y="1219200"/>
            <a:ext cx="6781800" cy="5507990"/>
          </a:xfrm>
          <a:prstGeom prst="rect">
            <a:avLst/>
          </a:prstGeom>
        </p:spPr>
        <p:txBody>
          <a:bodyPr wrap="square">
            <a:spAutoFit/>
          </a:bodyPr>
          <a:lstStyle/>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Grows well on trypticase soy agar with 5% sheep blood and enriched media (chocolate agar)</a:t>
            </a:r>
          </a:p>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Incubated at 35°C-37°C for 72 hours in a CO2-enriched (3% to 7%), humid atmosphere. </a:t>
            </a:r>
          </a:p>
          <a:p>
            <a:pPr marL="171450" indent="-171450">
              <a:buFont typeface="Arial" panose="020B0604020202020204" pitchFamily="34" charset="0"/>
              <a:buChar char="•"/>
            </a:pPr>
            <a:r>
              <a:rPr lang="en-US" sz="3200" dirty="0">
                <a:latin typeface="Calibri" panose="020F0502020204030204" pitchFamily="34" charset="0"/>
                <a:cs typeface="Calibri" panose="020F0502020204030204" pitchFamily="34" charset="0"/>
              </a:rPr>
              <a:t>Colonies appear medium, smooth, round, moist, gray to white; encapsulated strains are mucoid; may be greenish cast in agar underneath colonies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rcRect l="21861" t="11111" r="1786" b="11105"/>
          <a:stretch>
            <a:fillRect/>
          </a:stretch>
        </p:blipFill>
        <p:spPr>
          <a:xfrm>
            <a:off x="6934200" y="1600200"/>
            <a:ext cx="5119687" cy="3902075"/>
          </a:xfrm>
          <a:prstGeom prst="rect">
            <a:avLst/>
          </a:prstGeom>
        </p:spPr>
      </p:pic>
      <p:pic>
        <p:nvPicPr>
          <p:cNvPr id="5" name="Recorded Sound">
            <a:hlinkClick r:id="" action="ppaction://media"/>
            <a:extLst>
              <a:ext uri="{FF2B5EF4-FFF2-40B4-BE49-F238E27FC236}">
                <a16:creationId xmlns:a16="http://schemas.microsoft.com/office/drawing/2014/main" id="{47032078-DC9E-50B8-0419-604832C451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280"/>
    </mc:Choice>
    <mc:Fallback xmlns="">
      <p:transition spd="slow" advTm="292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7" y="247015"/>
            <a:ext cx="10972800" cy="1143000"/>
          </a:xfrm>
        </p:spPr>
        <p:txBody>
          <a:bodyPr>
            <a:normAutofit fontScale="90000"/>
          </a:bodyPr>
          <a:lstStyle/>
          <a:p>
            <a:r>
              <a:rPr lang="en-US" sz="4900" b="1" i="1" dirty="0">
                <a:latin typeface="Calibri" panose="020F0502020204030204" pitchFamily="34" charset="0"/>
                <a:ea typeface="Calibri" panose="020F0502020204030204" pitchFamily="34" charset="0"/>
                <a:cs typeface="Calibri" panose="020F0502020204030204" pitchFamily="34" charset="0"/>
              </a:rPr>
              <a:t>Neisseria meningitidis</a:t>
            </a:r>
            <a:br>
              <a:rPr lang="en-US" b="1" i="1" dirty="0">
                <a:latin typeface="Calibri" panose="020F0502020204030204" pitchFamily="34" charset="0"/>
                <a:ea typeface="Calibri" panose="020F0502020204030204" pitchFamily="34" charset="0"/>
                <a:cs typeface="Calibri" panose="020F0502020204030204" pitchFamily="34" charset="0"/>
              </a:rPr>
            </a:br>
            <a:r>
              <a:rPr lang="en-US" sz="3600" b="1" dirty="0">
                <a:latin typeface="Calibri" panose="020F0502020204030204" pitchFamily="34" charset="0"/>
                <a:ea typeface="Calibri" panose="020F0502020204030204" pitchFamily="34" charset="0"/>
                <a:cs typeface="Calibri" panose="020F0502020204030204" pitchFamily="34" charset="0"/>
              </a:rPr>
              <a:t>Biochemical and Physiologic Characteristics</a:t>
            </a:r>
          </a:p>
        </p:txBody>
      </p:sp>
      <p:graphicFrame>
        <p:nvGraphicFramePr>
          <p:cNvPr id="5" name="Table 4"/>
          <p:cNvGraphicFramePr>
            <a:graphicFrameLocks noGrp="1"/>
          </p:cNvGraphicFramePr>
          <p:nvPr>
            <p:custDataLst>
              <p:tags r:id="rId1"/>
            </p:custDataLst>
            <p:extLst>
              <p:ext uri="{D42A27DB-BD31-4B8C-83A1-F6EECF244321}">
                <p14:modId xmlns:p14="http://schemas.microsoft.com/office/powerpoint/2010/main" val="2359310310"/>
              </p:ext>
            </p:extLst>
          </p:nvPr>
        </p:nvGraphicFramePr>
        <p:xfrm>
          <a:off x="457200" y="1508125"/>
          <a:ext cx="11277600" cy="2225040"/>
        </p:xfrm>
        <a:graphic>
          <a:graphicData uri="http://schemas.openxmlformats.org/drawingml/2006/table">
            <a:tbl>
              <a:tblPr firstRow="1" bandRow="1">
                <a:tableStyleId>{1E171933-4619-4E11-9A3F-F7608DF75F80}</a:tableStyleId>
              </a:tblPr>
              <a:tblGrid>
                <a:gridCol w="3759200">
                  <a:extLst>
                    <a:ext uri="{9D8B030D-6E8A-4147-A177-3AD203B41FA5}">
                      <a16:colId xmlns:a16="http://schemas.microsoft.com/office/drawing/2014/main" val="20000"/>
                    </a:ext>
                  </a:extLst>
                </a:gridCol>
                <a:gridCol w="3759200">
                  <a:extLst>
                    <a:ext uri="{9D8B030D-6E8A-4147-A177-3AD203B41FA5}">
                      <a16:colId xmlns:a16="http://schemas.microsoft.com/office/drawing/2014/main" val="20001"/>
                    </a:ext>
                  </a:extLst>
                </a:gridCol>
                <a:gridCol w="3759200">
                  <a:extLst>
                    <a:ext uri="{9D8B030D-6E8A-4147-A177-3AD203B41FA5}">
                      <a16:colId xmlns:a16="http://schemas.microsoft.com/office/drawing/2014/main" val="20002"/>
                    </a:ext>
                  </a:extLst>
                </a:gridCol>
              </a:tblGrid>
              <a:tr h="579120">
                <a:tc gridSpan="3">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Growth on:</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066800">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Modified Thayer Martin</a:t>
                      </a: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Nutrient Agar at 35C</a:t>
                      </a: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Blood or Chocolate Agar</a:t>
                      </a:r>
                    </a:p>
                  </a:txBody>
                  <a:tcPr/>
                </a:tc>
                <a:extLst>
                  <a:ext uri="{0D108BD9-81ED-4DB2-BD59-A6C34878D82A}">
                    <a16:rowId xmlns:a16="http://schemas.microsoft.com/office/drawing/2014/main" val="10001"/>
                  </a:ext>
                </a:extLst>
              </a:tr>
              <a:tr h="579120">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p>
                  </a:txBody>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custDataLst>
              <p:tags r:id="rId2"/>
            </p:custDataLst>
            <p:extLst>
              <p:ext uri="{D42A27DB-BD31-4B8C-83A1-F6EECF244321}">
                <p14:modId xmlns:p14="http://schemas.microsoft.com/office/powerpoint/2010/main" val="636952613"/>
              </p:ext>
            </p:extLst>
          </p:nvPr>
        </p:nvGraphicFramePr>
        <p:xfrm>
          <a:off x="457200" y="3851275"/>
          <a:ext cx="11407140" cy="2468245"/>
        </p:xfrm>
        <a:graphic>
          <a:graphicData uri="http://schemas.openxmlformats.org/drawingml/2006/table">
            <a:tbl>
              <a:tblPr firstRow="1" bandRow="1">
                <a:tableStyleId>{00A15C55-8517-42AA-B614-E9B94910E393}</a:tableStyleId>
              </a:tblPr>
              <a:tblGrid>
                <a:gridCol w="1901190">
                  <a:extLst>
                    <a:ext uri="{9D8B030D-6E8A-4147-A177-3AD203B41FA5}">
                      <a16:colId xmlns:a16="http://schemas.microsoft.com/office/drawing/2014/main" val="20000"/>
                    </a:ext>
                  </a:extLst>
                </a:gridCol>
                <a:gridCol w="1901190">
                  <a:extLst>
                    <a:ext uri="{9D8B030D-6E8A-4147-A177-3AD203B41FA5}">
                      <a16:colId xmlns:a16="http://schemas.microsoft.com/office/drawing/2014/main" val="20001"/>
                    </a:ext>
                  </a:extLst>
                </a:gridCol>
                <a:gridCol w="1901190">
                  <a:extLst>
                    <a:ext uri="{9D8B030D-6E8A-4147-A177-3AD203B41FA5}">
                      <a16:colId xmlns:a16="http://schemas.microsoft.com/office/drawing/2014/main" val="20002"/>
                    </a:ext>
                  </a:extLst>
                </a:gridCol>
                <a:gridCol w="1901190">
                  <a:extLst>
                    <a:ext uri="{9D8B030D-6E8A-4147-A177-3AD203B41FA5}">
                      <a16:colId xmlns:a16="http://schemas.microsoft.com/office/drawing/2014/main" val="20003"/>
                    </a:ext>
                  </a:extLst>
                </a:gridCol>
                <a:gridCol w="1901190">
                  <a:extLst>
                    <a:ext uri="{9D8B030D-6E8A-4147-A177-3AD203B41FA5}">
                      <a16:colId xmlns:a16="http://schemas.microsoft.com/office/drawing/2014/main" val="20004"/>
                    </a:ext>
                  </a:extLst>
                </a:gridCol>
                <a:gridCol w="1901190">
                  <a:extLst>
                    <a:ext uri="{9D8B030D-6E8A-4147-A177-3AD203B41FA5}">
                      <a16:colId xmlns:a16="http://schemas.microsoft.com/office/drawing/2014/main" val="20005"/>
                    </a:ext>
                  </a:extLst>
                </a:gridCol>
              </a:tblGrid>
              <a:tr h="579120">
                <a:tc gridSpan="6">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Rapid Fermentation of Sugars</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10005">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Glucose</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Maltose</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Lactose</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Sucrose</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Fructose</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Nitrate reduction</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1"/>
                  </a:ext>
                </a:extLst>
              </a:tr>
              <a:tr h="579120">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sz="3200" dirty="0">
                          <a:latin typeface="Calibri" panose="020F0502020204030204" pitchFamily="34" charset="0"/>
                          <a:ea typeface="Calibri" panose="020F0502020204030204" pitchFamily="34" charset="0"/>
                          <a:cs typeface="Calibri" panose="020F0502020204030204" pitchFamily="34" charset="0"/>
                        </a:rPr>
                        <a:t>-</a:t>
                      </a:r>
                      <a:endParaRPr lang="en-PH" sz="32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2"/>
                  </a:ext>
                </a:extLst>
              </a:tr>
            </a:tbl>
          </a:graphicData>
        </a:graphic>
      </p:graphicFrame>
      <p:pic>
        <p:nvPicPr>
          <p:cNvPr id="4" name="Recorded Sound">
            <a:hlinkClick r:id="" action="ppaction://media"/>
            <a:extLst>
              <a:ext uri="{FF2B5EF4-FFF2-40B4-BE49-F238E27FC236}">
                <a16:creationId xmlns:a16="http://schemas.microsoft.com/office/drawing/2014/main" id="{2E84ED59-B604-9932-24DB-2B9BCAB4425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98"/>
    </mc:Choice>
    <mc:Fallback xmlns="">
      <p:transition spd="slow" advTm="12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398" y="1548716"/>
            <a:ext cx="11887201" cy="5015865"/>
          </a:xfrm>
          <a:prstGeom prst="rect">
            <a:avLst/>
          </a:prstGeom>
        </p:spPr>
        <p:txBody>
          <a:bodyPr wrap="square">
            <a:spAutoFit/>
          </a:bodyPr>
          <a:lstStyle/>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Rapid carbohydrate utilization test </a:t>
            </a: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A set of carbohydrates (left to right):</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BSS only (organism suspension)</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BSS-glucose</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BSS-maltose</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BSS-fructose</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BSS-sucrose</a:t>
            </a:r>
          </a:p>
          <a:p>
            <a:pPr marL="742950" lvl="1"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BSS-lactose</a:t>
            </a: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Acid is produced in the glucose and maltose tubes (color change from red to yellow), the organism is identified as </a:t>
            </a:r>
            <a:r>
              <a:rPr lang="en-US" sz="3200" i="1" dirty="0">
                <a:latin typeface="Calibri" panose="020F0502020204030204" pitchFamily="34" charset="0"/>
                <a:cs typeface="Calibri" panose="020F0502020204030204" pitchFamily="34" charset="0"/>
              </a:rPr>
              <a:t>N. meningitidis</a:t>
            </a:r>
          </a:p>
        </p:txBody>
      </p:sp>
      <p:sp>
        <p:nvSpPr>
          <p:cNvPr id="2" name="Title 1"/>
          <p:cNvSpPr>
            <a:spLocks noGrp="1"/>
          </p:cNvSpPr>
          <p:nvPr>
            <p:ph type="title"/>
          </p:nvPr>
        </p:nvSpPr>
        <p:spPr>
          <a:xfrm>
            <a:off x="609599" y="177779"/>
            <a:ext cx="10972800" cy="1143000"/>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pic>
        <p:nvPicPr>
          <p:cNvPr id="3" name="Picture 2"/>
          <p:cNvPicPr>
            <a:picLocks noChangeAspect="1"/>
          </p:cNvPicPr>
          <p:nvPr/>
        </p:nvPicPr>
        <p:blipFill rotWithShape="1">
          <a:blip r:embed="rId4"/>
          <a:srcRect l="10417" t="25555" r="37083" b="12222"/>
          <a:stretch>
            <a:fillRect/>
          </a:stretch>
        </p:blipFill>
        <p:spPr>
          <a:xfrm>
            <a:off x="7042770" y="1155700"/>
            <a:ext cx="4835539" cy="4419600"/>
          </a:xfrm>
          <a:prstGeom prst="rect">
            <a:avLst/>
          </a:prstGeom>
        </p:spPr>
      </p:pic>
      <p:sp>
        <p:nvSpPr>
          <p:cNvPr id="5" name="TextBox 4"/>
          <p:cNvSpPr txBox="1"/>
          <p:nvPr/>
        </p:nvSpPr>
        <p:spPr>
          <a:xfrm>
            <a:off x="7677785" y="1188807"/>
            <a:ext cx="833883" cy="523220"/>
          </a:xfrm>
          <a:prstGeom prst="rect">
            <a:avLst/>
          </a:prstGeom>
          <a:solidFill>
            <a:srgbClr val="FFFF00"/>
          </a:solidFill>
        </p:spPr>
        <p:txBody>
          <a:bodyPr wrap="none" rtlCol="0">
            <a:spAutoFit/>
          </a:bodyPr>
          <a:lstStyle/>
          <a:p>
            <a:r>
              <a:rPr lang="en-US" sz="2800" dirty="0"/>
              <a:t>Gluc</a:t>
            </a:r>
            <a:endParaRPr lang="en-PH" sz="2800" dirty="0"/>
          </a:p>
        </p:txBody>
      </p:sp>
      <p:sp>
        <p:nvSpPr>
          <p:cNvPr id="6" name="TextBox 5"/>
          <p:cNvSpPr txBox="1"/>
          <p:nvPr/>
        </p:nvSpPr>
        <p:spPr>
          <a:xfrm>
            <a:off x="8626656" y="1188807"/>
            <a:ext cx="833883" cy="523220"/>
          </a:xfrm>
          <a:prstGeom prst="rect">
            <a:avLst/>
          </a:prstGeom>
          <a:solidFill>
            <a:srgbClr val="FFFF00"/>
          </a:solidFill>
        </p:spPr>
        <p:txBody>
          <a:bodyPr wrap="square" rtlCol="0">
            <a:spAutoFit/>
          </a:bodyPr>
          <a:lstStyle/>
          <a:p>
            <a:r>
              <a:rPr lang="en-US" sz="2800" dirty="0"/>
              <a:t>Mal</a:t>
            </a:r>
            <a:endParaRPr lang="en-PH" sz="2800" dirty="0"/>
          </a:p>
        </p:txBody>
      </p:sp>
      <p:pic>
        <p:nvPicPr>
          <p:cNvPr id="7" name="Recorded Sound">
            <a:hlinkClick r:id="" action="ppaction://media"/>
            <a:extLst>
              <a:ext uri="{FF2B5EF4-FFF2-40B4-BE49-F238E27FC236}">
                <a16:creationId xmlns:a16="http://schemas.microsoft.com/office/drawing/2014/main" id="{3D94782D-64B7-008E-89CF-C837ED87318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41"/>
    </mc:Choice>
    <mc:Fallback xmlns="">
      <p:transition spd="slow" advTm="27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913"/>
            <a:ext cx="10972800" cy="1143000"/>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pic>
        <p:nvPicPr>
          <p:cNvPr id="9" name="Picture 8"/>
          <p:cNvPicPr>
            <a:picLocks noChangeAspect="1"/>
          </p:cNvPicPr>
          <p:nvPr/>
        </p:nvPicPr>
        <p:blipFill rotWithShape="1">
          <a:blip r:embed="rId4"/>
          <a:srcRect l="52870" t="22592" r="13409" b="35926"/>
          <a:stretch>
            <a:fillRect/>
          </a:stretch>
        </p:blipFill>
        <p:spPr>
          <a:xfrm>
            <a:off x="7086600" y="1891953"/>
            <a:ext cx="4495800" cy="4191000"/>
          </a:xfrm>
          <a:prstGeom prst="rect">
            <a:avLst/>
          </a:prstGeom>
        </p:spPr>
      </p:pic>
      <p:sp>
        <p:nvSpPr>
          <p:cNvPr id="10" name="Rectangle 9"/>
          <p:cNvSpPr/>
          <p:nvPr/>
        </p:nvSpPr>
        <p:spPr>
          <a:xfrm>
            <a:off x="228600" y="1232852"/>
            <a:ext cx="6858000" cy="4523105"/>
          </a:xfrm>
          <a:prstGeom prst="rect">
            <a:avLst/>
          </a:prstGeom>
        </p:spPr>
        <p:txBody>
          <a:bodyPr wrap="square">
            <a:spAutoFit/>
          </a:bodyPr>
          <a:lstStyle/>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BactiCard Neisseria (Remel Laboratories, Lenexa KS): contains 4 chromogenic enzyme substrate tests for identification of </a:t>
            </a:r>
            <a:r>
              <a:rPr lang="en-US" sz="3200" i="1" dirty="0">
                <a:latin typeface="Calibri" panose="020F0502020204030204" pitchFamily="34" charset="0"/>
                <a:cs typeface="Calibri" panose="020F0502020204030204" pitchFamily="34" charset="0"/>
              </a:rPr>
              <a:t>Neisseria</a:t>
            </a:r>
            <a:r>
              <a:rPr lang="en-US" sz="3200" dirty="0">
                <a:latin typeface="Calibri" panose="020F0502020204030204" pitchFamily="34" charset="0"/>
                <a:cs typeface="Calibri" panose="020F0502020204030204" pitchFamily="34" charset="0"/>
              </a:rPr>
              <a:t> spp. and </a:t>
            </a:r>
            <a:r>
              <a:rPr lang="en-US" sz="3200" i="1" dirty="0">
                <a:latin typeface="Calibri" panose="020F0502020204030204" pitchFamily="34" charset="0"/>
                <a:cs typeface="Calibri" panose="020F0502020204030204" pitchFamily="34" charset="0"/>
              </a:rPr>
              <a:t>M. catarrhalis</a:t>
            </a:r>
            <a:endParaRPr lang="en-US"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The development of a red color in the GLUT (γ-glutamyl aminopeptidase) test area identifies the isolate as </a:t>
            </a:r>
            <a:r>
              <a:rPr lang="en-US" sz="3200" i="1" dirty="0">
                <a:latin typeface="Calibri" panose="020F0502020204030204" pitchFamily="34" charset="0"/>
                <a:cs typeface="Calibri" panose="020F0502020204030204" pitchFamily="34" charset="0"/>
              </a:rPr>
              <a:t>N. meningitidis </a:t>
            </a:r>
            <a:r>
              <a:rPr lang="en-US" sz="3200" dirty="0">
                <a:latin typeface="Calibri" panose="020F0502020204030204" pitchFamily="34" charset="0"/>
                <a:cs typeface="Calibri" panose="020F0502020204030204" pitchFamily="34" charset="0"/>
              </a:rPr>
              <a:t>(third strip from the left)</a:t>
            </a:r>
          </a:p>
        </p:txBody>
      </p:sp>
      <p:sp>
        <p:nvSpPr>
          <p:cNvPr id="12" name="Rectangle 11"/>
          <p:cNvSpPr/>
          <p:nvPr/>
        </p:nvSpPr>
        <p:spPr>
          <a:xfrm>
            <a:off x="9353550" y="1726503"/>
            <a:ext cx="990600" cy="452189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Recorded Sound">
            <a:hlinkClick r:id="" action="ppaction://media"/>
            <a:extLst>
              <a:ext uri="{FF2B5EF4-FFF2-40B4-BE49-F238E27FC236}">
                <a16:creationId xmlns:a16="http://schemas.microsoft.com/office/drawing/2014/main" id="{48D2FC8F-4149-4874-8EB3-53B08E7034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571"/>
    </mc:Choice>
    <mc:Fallback xmlns="">
      <p:transition spd="slow" advTm="235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42257" y="1589314"/>
            <a:ext cx="10711544" cy="4587649"/>
          </a:xfrm>
        </p:spPr>
        <p:txBody>
          <a:bodyPr>
            <a:noAutofit/>
          </a:bodyPr>
          <a:lstStyle/>
          <a:p>
            <a:r>
              <a:rPr lang="en-US" sz="3200" dirty="0">
                <a:latin typeface="Calibri" panose="020F0502020204030204" pitchFamily="34" charset="0"/>
                <a:cs typeface="Calibri" panose="020F0502020204030204" pitchFamily="34" charset="0"/>
              </a:rPr>
              <a:t>Nasopharynx is the portal of entry</a:t>
            </a:r>
          </a:p>
          <a:p>
            <a:r>
              <a:rPr lang="en-US" dirty="0">
                <a:latin typeface="Calibri" panose="020F0502020204030204" pitchFamily="34" charset="0"/>
                <a:cs typeface="Calibri" panose="020F0502020204030204" pitchFamily="34" charset="0"/>
              </a:rPr>
              <a:t>O</a:t>
            </a:r>
            <a:r>
              <a:rPr lang="en-US" sz="3200" dirty="0">
                <a:latin typeface="Calibri" panose="020F0502020204030204" pitchFamily="34" charset="0"/>
                <a:cs typeface="Calibri" panose="020F0502020204030204" pitchFamily="34" charset="0"/>
              </a:rPr>
              <a:t>rganisms attach to epithelial cells with the aid of pili</a:t>
            </a:r>
          </a:p>
          <a:p>
            <a:r>
              <a:rPr lang="en-US" sz="3200" dirty="0">
                <a:latin typeface="Calibri" panose="020F0502020204030204" pitchFamily="34" charset="0"/>
                <a:cs typeface="Calibri" panose="020F0502020204030204" pitchFamily="34" charset="0"/>
              </a:rPr>
              <a:t>13 meningococcal capsular polysaccharide serogroups (A, B, C, D, H, I, K, L, X, Y, Z, W135, and 29E) have been described, but most infections are caused by organisms belonging to serogroups A, B, C, X, Y, and W135</a:t>
            </a:r>
          </a:p>
          <a:p>
            <a:endParaRPr lang="en-US" sz="3200" dirty="0">
              <a:latin typeface="Calibri" panose="020F0502020204030204" pitchFamily="34" charset="0"/>
              <a:cs typeface="Calibri" panose="020F0502020204030204" pitchFamily="34" charset="0"/>
            </a:endParaRPr>
          </a:p>
          <a:p>
            <a:endParaRPr lang="en-PH"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409F5269-BA2A-3ABB-F5BF-B41CF0E3AD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420"/>
    </mc:Choice>
    <mc:Fallback xmlns="">
      <p:transition spd="slow" advTm="224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1143000"/>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09600" y="1600200"/>
            <a:ext cx="11315700" cy="4587649"/>
          </a:xfrm>
        </p:spPr>
        <p:txBody>
          <a:bodyPr>
            <a:noAutofit/>
          </a:bodyPr>
          <a:lstStyle/>
          <a:p>
            <a:pPr marL="0" indent="0">
              <a:buNone/>
            </a:pPr>
            <a:r>
              <a:rPr lang="en-US" sz="3200" dirty="0">
                <a:latin typeface="Calibri" panose="020F0502020204030204" pitchFamily="34" charset="0"/>
                <a:cs typeface="Calibri" panose="020F0502020204030204" pitchFamily="34" charset="0"/>
              </a:rPr>
              <a:t>Virulence factors:</a:t>
            </a:r>
          </a:p>
          <a:p>
            <a:pPr lvl="1">
              <a:buFont typeface="Arial" panose="020B0604020202020204" pitchFamily="34" charset="0"/>
              <a:buChar char="•"/>
            </a:pPr>
            <a:r>
              <a:rPr lang="en-US" sz="3200" dirty="0">
                <a:latin typeface="Calibri" panose="020F0502020204030204" pitchFamily="34" charset="0"/>
                <a:cs typeface="Calibri" panose="020F0502020204030204" pitchFamily="34" charset="0"/>
              </a:rPr>
              <a:t>Surface structures, pili, facilitate attachment to mucosal epithelial cells and invasion to the submucosa</a:t>
            </a:r>
          </a:p>
          <a:p>
            <a:pPr lvl="1">
              <a:buFont typeface="Arial" panose="020B0604020202020204" pitchFamily="34" charset="0"/>
              <a:buChar char="•"/>
            </a:pPr>
            <a:r>
              <a:rPr lang="en-US" sz="3200" dirty="0">
                <a:latin typeface="Calibri" panose="020F0502020204030204" pitchFamily="34" charset="0"/>
                <a:cs typeface="Calibri" panose="020F0502020204030204" pitchFamily="34" charset="0"/>
              </a:rPr>
              <a:t>In the blood, survival is mediated by polysaccharide capsule</a:t>
            </a:r>
          </a:p>
          <a:p>
            <a:pPr lvl="1">
              <a:buFont typeface="Arial" panose="020B0604020202020204" pitchFamily="34" charset="0"/>
              <a:buChar char="•"/>
            </a:pPr>
            <a:r>
              <a:rPr lang="en-US" sz="3200" dirty="0">
                <a:latin typeface="Calibri" panose="020F0502020204030204" pitchFamily="34" charset="0"/>
                <a:cs typeface="Calibri" panose="020F0502020204030204" pitchFamily="34" charset="0"/>
              </a:rPr>
              <a:t>Endotoxin release mediates many of the systemic manifestations of infection, such as shock</a:t>
            </a:r>
          </a:p>
          <a:p>
            <a:pPr lvl="1">
              <a:buFont typeface="Arial" panose="020B0604020202020204" pitchFamily="34" charset="0"/>
              <a:buChar char="•"/>
            </a:pPr>
            <a:r>
              <a:rPr lang="en-US" sz="3200" dirty="0">
                <a:latin typeface="Calibri" panose="020F0502020204030204" pitchFamily="34" charset="0"/>
                <a:cs typeface="Calibri" panose="020F0502020204030204" pitchFamily="34" charset="0"/>
              </a:rPr>
              <a:t>Produce cellular porin proteins (PorA and </a:t>
            </a:r>
            <a:r>
              <a:rPr lang="en-US" sz="3200" dirty="0" err="1">
                <a:latin typeface="Calibri" panose="020F0502020204030204" pitchFamily="34" charset="0"/>
                <a:cs typeface="Calibri" panose="020F0502020204030204" pitchFamily="34" charset="0"/>
              </a:rPr>
              <a:t>PorB</a:t>
            </a:r>
            <a:r>
              <a:rPr lang="en-US" sz="3200" dirty="0">
                <a:latin typeface="Calibri" panose="020F0502020204030204" pitchFamily="34" charset="0"/>
                <a:cs typeface="Calibri" panose="020F0502020204030204" pitchFamily="34" charset="0"/>
              </a:rPr>
              <a:t>)</a:t>
            </a:r>
          </a:p>
          <a:p>
            <a:pPr lvl="1">
              <a:buFont typeface="Arial" panose="020B0604020202020204" pitchFamily="34" charset="0"/>
              <a:buChar char="•"/>
            </a:pPr>
            <a:r>
              <a:rPr lang="en-US" sz="3200" dirty="0">
                <a:latin typeface="Calibri" panose="020F0502020204030204" pitchFamily="34" charset="0"/>
                <a:cs typeface="Calibri" panose="020F0502020204030204" pitchFamily="34" charset="0"/>
              </a:rPr>
              <a:t>IgA protease degrades membrane-associated IgA</a:t>
            </a:r>
          </a:p>
          <a:p>
            <a:pPr lvl="1">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pPr lvl="1">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a:p>
            <a:endParaRPr lang="en-PH"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0A89EA2A-7954-2420-E8B9-A41165026F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00"/>
    </mc:Choice>
    <mc:Fallback xmlns="">
      <p:transition spd="slow" advTm="35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4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42257" y="1589314"/>
            <a:ext cx="10711544" cy="4587649"/>
          </a:xfrm>
        </p:spPr>
        <p:txBody>
          <a:bodyPr>
            <a:noAutofit/>
          </a:bodyPr>
          <a:lstStyle/>
          <a:p>
            <a:pPr algn="l"/>
            <a:r>
              <a:rPr lang="en-US" sz="3200" dirty="0">
                <a:latin typeface="Calibri" panose="020F0502020204030204" pitchFamily="34" charset="0"/>
                <a:cs typeface="Calibri" panose="020F0502020204030204" pitchFamily="34" charset="0"/>
              </a:rPr>
              <a:t>C</a:t>
            </a:r>
            <a:r>
              <a:rPr lang="en-US" sz="3200" b="0" i="0" u="none" strike="noStrike" baseline="0" dirty="0">
                <a:latin typeface="Calibri" panose="020F0502020204030204" pitchFamily="34" charset="0"/>
                <a:cs typeface="Calibri" panose="020F0502020204030204" pitchFamily="34" charset="0"/>
              </a:rPr>
              <a:t>ommon presentations of invasive meningococcal disease are </a:t>
            </a:r>
            <a:r>
              <a:rPr lang="en-PH" sz="3200" b="0" i="1" u="none" strike="noStrike" baseline="0" dirty="0">
                <a:latin typeface="Calibri" panose="020F0502020204030204" pitchFamily="34" charset="0"/>
                <a:cs typeface="Calibri" panose="020F0502020204030204" pitchFamily="34" charset="0"/>
              </a:rPr>
              <a:t>meningococcemia </a:t>
            </a:r>
            <a:r>
              <a:rPr lang="en-PH" sz="3200" b="0" i="0" u="none" strike="noStrike" baseline="0" dirty="0">
                <a:latin typeface="Calibri" panose="020F0502020204030204" pitchFamily="34" charset="0"/>
                <a:cs typeface="Calibri" panose="020F0502020204030204" pitchFamily="34" charset="0"/>
              </a:rPr>
              <a:t>and acute </a:t>
            </a:r>
            <a:r>
              <a:rPr lang="en-PH" sz="3200" b="0" i="1" u="none" strike="noStrike" baseline="0" dirty="0">
                <a:latin typeface="Calibri" panose="020F0502020204030204" pitchFamily="34" charset="0"/>
                <a:cs typeface="Calibri" panose="020F0502020204030204" pitchFamily="34" charset="0"/>
              </a:rPr>
              <a:t>meningitis</a:t>
            </a:r>
            <a:endParaRPr lang="en-US" sz="3200" dirty="0">
              <a:latin typeface="Calibri" panose="020F0502020204030204" pitchFamily="34" charset="0"/>
              <a:cs typeface="Calibri" panose="020F0502020204030204" pitchFamily="34" charset="0"/>
            </a:endParaRPr>
          </a:p>
          <a:p>
            <a:r>
              <a:rPr lang="en-US" sz="3200" dirty="0">
                <a:latin typeface="Calibri" panose="020F0502020204030204" pitchFamily="34" charset="0"/>
                <a:cs typeface="Calibri" panose="020F0502020204030204" pitchFamily="34" charset="0"/>
              </a:rPr>
              <a:t>Meningococcemia: </a:t>
            </a:r>
          </a:p>
          <a:p>
            <a:pPr lvl="1">
              <a:buFont typeface="Wingdings" panose="05000000000000000000" charset="0"/>
              <a:buChar char="§"/>
            </a:pPr>
            <a:r>
              <a:rPr lang="en-US" sz="3200" dirty="0">
                <a:latin typeface="Calibri" panose="020F0502020204030204" pitchFamily="34" charset="0"/>
                <a:cs typeface="Calibri" panose="020F0502020204030204" pitchFamily="34" charset="0"/>
              </a:rPr>
              <a:t>Septicemia with shock is the dominant clinical picture </a:t>
            </a:r>
          </a:p>
          <a:p>
            <a:pPr lvl="1">
              <a:buFont typeface="Wingdings" panose="05000000000000000000" charset="0"/>
              <a:buChar char="§"/>
            </a:pPr>
            <a:r>
              <a:rPr lang="en-US" sz="3200" dirty="0">
                <a:latin typeface="Calibri" panose="020F0502020204030204" pitchFamily="34" charset="0"/>
                <a:cs typeface="Calibri" panose="020F0502020204030204" pitchFamily="34" charset="0"/>
              </a:rPr>
              <a:t>Acute, with sudden-onset fever, generalized malaise, weakness, cold extremities and skin pallor, leukocytosis or leukopenia, petechial or purpuric rash, headache and/or drowsiness, hypotension</a:t>
            </a:r>
          </a:p>
          <a:p>
            <a:pPr lvl="1">
              <a:buFont typeface="Wingdings" panose="05000000000000000000" charset="0"/>
              <a:buChar char="§"/>
            </a:pPr>
            <a:r>
              <a:rPr lang="en-US" sz="3200" dirty="0">
                <a:latin typeface="Calibri" panose="020F0502020204030204" pitchFamily="34" charset="0"/>
                <a:cs typeface="Calibri" panose="020F0502020204030204" pitchFamily="34" charset="0"/>
              </a:rPr>
              <a:t>Clinical signs of meningeal irritation are usually absent</a:t>
            </a:r>
          </a:p>
          <a:p>
            <a:endParaRPr lang="en-PH"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CE46A8F4-A26E-AD6C-82E7-17EF6E97D1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816"/>
    </mc:Choice>
    <mc:Fallback xmlns="">
      <p:transition spd="slow" advTm="30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819400" y="898895"/>
            <a:ext cx="6553200" cy="5060210"/>
          </a:xfrm>
          <a:prstGeom prst="rect">
            <a:avLst/>
          </a:prstGeom>
        </p:spPr>
      </p:pic>
      <p:sp>
        <p:nvSpPr>
          <p:cNvPr id="6" name="Title 1"/>
          <p:cNvSpPr>
            <a:spLocks noGrp="1"/>
          </p:cNvSpPr>
          <p:nvPr>
            <p:ph type="title"/>
          </p:nvPr>
        </p:nvSpPr>
        <p:spPr>
          <a:xfrm>
            <a:off x="762000" y="45488"/>
            <a:ext cx="10972800" cy="1143000"/>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7" name="Content Placeholder 4"/>
          <p:cNvSpPr>
            <a:spLocks noGrp="1"/>
          </p:cNvSpPr>
          <p:nvPr>
            <p:ph idx="1"/>
          </p:nvPr>
        </p:nvSpPr>
        <p:spPr>
          <a:xfrm>
            <a:off x="76200" y="5842423"/>
            <a:ext cx="12692743" cy="233363"/>
          </a:xfrm>
        </p:spPr>
        <p:txBody>
          <a:bodyPr>
            <a:noAutofit/>
          </a:bodyPr>
          <a:lstStyle/>
          <a:p>
            <a:pPr marL="0" indent="0">
              <a:buNone/>
            </a:pPr>
            <a:r>
              <a:rPr lang="en-US" sz="3200" b="1" dirty="0">
                <a:latin typeface="Calibri" panose="020F0502020204030204" pitchFamily="34" charset="0"/>
                <a:cs typeface="Calibri" panose="020F0502020204030204" pitchFamily="34" charset="0"/>
              </a:rPr>
              <a:t>Fulminant meningococcal septicemia. </a:t>
            </a:r>
            <a:r>
              <a:rPr lang="en-US" sz="3200" dirty="0">
                <a:latin typeface="Calibri" panose="020F0502020204030204" pitchFamily="34" charset="0"/>
                <a:cs typeface="Calibri" panose="020F0502020204030204" pitchFamily="34" charset="0"/>
              </a:rPr>
              <a:t>(A) Ecchymoses. (B) Hemorrhagic adrenals. (C) Thrombosis and gangrene of the fingers</a:t>
            </a:r>
          </a:p>
          <a:p>
            <a:endParaRPr lang="en-PH"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D1103F25-22A7-B2A1-507E-0EB28404F2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921"/>
    </mc:Choice>
    <mc:Fallback xmlns="">
      <p:transition spd="slow" advTm="209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cs typeface="Calibri" panose="020F0502020204030204" pitchFamily="34" charset="0"/>
              </a:rPr>
              <a:t>Neisseria </a:t>
            </a:r>
            <a:r>
              <a:rPr lang="en-US" b="1" i="1" dirty="0" err="1">
                <a:latin typeface="Calibri" panose="020F0502020204030204" pitchFamily="34" charset="0"/>
                <a:cs typeface="Calibri" panose="020F0502020204030204" pitchFamily="34" charset="0"/>
              </a:rPr>
              <a:t>gonorrheae</a:t>
            </a:r>
            <a:endParaRPr lang="en-US" b="1" i="1" dirty="0">
              <a:latin typeface="Calibri" panose="020F0502020204030204" pitchFamily="34" charset="0"/>
              <a:cs typeface="Calibri" panose="020F0502020204030204" pitchFamily="34" charset="0"/>
            </a:endParaRPr>
          </a:p>
        </p:txBody>
      </p:sp>
      <p:sp>
        <p:nvSpPr>
          <p:cNvPr id="3" name="Content Placeholder 2"/>
          <p:cNvSpPr>
            <a:spLocks noGrp="1"/>
          </p:cNvSpPr>
          <p:nvPr>
            <p:ph sz="half" idx="1"/>
          </p:nvPr>
        </p:nvSpPr>
        <p:spPr>
          <a:xfrm>
            <a:off x="324853" y="1813593"/>
            <a:ext cx="5994304" cy="4351338"/>
          </a:xfrm>
        </p:spPr>
        <p:txBody>
          <a:bodyPr>
            <a:noAutofit/>
          </a:bodyPr>
          <a:lstStyle/>
          <a:p>
            <a:r>
              <a:rPr lang="en-US" sz="3200" dirty="0">
                <a:latin typeface="Calibri" panose="020F0502020204030204" pitchFamily="34" charset="0"/>
                <a:cs typeface="Calibri" panose="020F0502020204030204" pitchFamily="34" charset="0"/>
              </a:rPr>
              <a:t>Non-spore forming, gram negative coccus</a:t>
            </a:r>
          </a:p>
          <a:p>
            <a:r>
              <a:rPr lang="en-US" sz="3200" dirty="0">
                <a:latin typeface="Calibri" panose="020F0502020204030204" pitchFamily="34" charset="0"/>
                <a:cs typeface="Calibri" panose="020F0502020204030204" pitchFamily="34" charset="0"/>
              </a:rPr>
              <a:t>Grows in pairs with adjacent sides flattened</a:t>
            </a:r>
          </a:p>
          <a:p>
            <a:r>
              <a:rPr lang="en-US" sz="3200" dirty="0">
                <a:latin typeface="Calibri" panose="020F0502020204030204" pitchFamily="34" charset="0"/>
                <a:cs typeface="Calibri" panose="020F0502020204030204" pitchFamily="34" charset="0"/>
              </a:rPr>
              <a:t>No flagella but can move based on extension and retraction of its type IV pilus</a:t>
            </a:r>
          </a:p>
          <a:p>
            <a:pPr marL="457200" lvl="1" indent="0">
              <a:buNone/>
            </a:pPr>
            <a:r>
              <a:rPr lang="en-US" sz="3200" dirty="0">
                <a:latin typeface="Calibri" panose="020F0502020204030204" pitchFamily="34" charset="0"/>
                <a:cs typeface="Calibri" panose="020F0502020204030204" pitchFamily="34" charset="0"/>
              </a:rPr>
              <a:t>- process known as “twitching”</a:t>
            </a:r>
          </a:p>
        </p:txBody>
      </p:sp>
      <p:pic>
        <p:nvPicPr>
          <p:cNvPr id="6" name="Content Placeholder 5" descr="A diagram of a cell membrane&#10;&#10;Description automatically generated"/>
          <p:cNvPicPr>
            <a:picLocks noGrp="1" noChangeAspect="1"/>
          </p:cNvPicPr>
          <p:nvPr>
            <p:ph sz="half" idx="2"/>
          </p:nvPr>
        </p:nvPicPr>
        <p:blipFill>
          <a:blip r:embed="rId5"/>
          <a:stretch>
            <a:fillRect/>
          </a:stretch>
        </p:blipFill>
        <p:spPr>
          <a:xfrm>
            <a:off x="6319157" y="1568664"/>
            <a:ext cx="5725416" cy="3995863"/>
          </a:xfrm>
        </p:spPr>
      </p:pic>
      <p:pic>
        <p:nvPicPr>
          <p:cNvPr id="7" name="Recorded Sound">
            <a:hlinkClick r:id="" action="ppaction://media"/>
            <a:extLst>
              <a:ext uri="{FF2B5EF4-FFF2-40B4-BE49-F238E27FC236}">
                <a16:creationId xmlns:a16="http://schemas.microsoft.com/office/drawing/2014/main" id="{99E852EB-B0FA-71AC-0523-6252472B00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118"/>
    </mc:Choice>
    <mc:Fallback xmlns="">
      <p:transition spd="slow" advTm="22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93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42257" y="1589314"/>
            <a:ext cx="10711544" cy="4587649"/>
          </a:xfrm>
        </p:spPr>
        <p:txBody>
          <a:bodyPr>
            <a:noAutofit/>
          </a:bodyPr>
          <a:lstStyle/>
          <a:p>
            <a:pPr marL="0" indent="0" algn="l">
              <a:buNone/>
            </a:pPr>
            <a:r>
              <a:rPr lang="en-US" sz="3200" dirty="0">
                <a:latin typeface="Calibri" panose="020F0502020204030204" pitchFamily="34" charset="0"/>
                <a:cs typeface="Calibri" panose="020F0502020204030204" pitchFamily="34" charset="0"/>
              </a:rPr>
              <a:t>Meningitis: </a:t>
            </a:r>
          </a:p>
          <a:p>
            <a:pPr lvl="1"/>
            <a:r>
              <a:rPr lang="en-US" sz="3200" dirty="0">
                <a:latin typeface="Calibri" panose="020F0502020204030204" pitchFamily="34" charset="0"/>
                <a:cs typeface="Calibri" panose="020F0502020204030204" pitchFamily="34" charset="0"/>
              </a:rPr>
              <a:t>most common presentation of invasive meningococcal disease</a:t>
            </a:r>
          </a:p>
          <a:p>
            <a:pPr lvl="1"/>
            <a:r>
              <a:rPr lang="en-PH" sz="3200" b="0" i="0" u="none" strike="noStrike" baseline="0" dirty="0">
                <a:latin typeface="Calibri" panose="020F0502020204030204" pitchFamily="34" charset="0"/>
                <a:cs typeface="Calibri" panose="020F0502020204030204" pitchFamily="34" charset="0"/>
              </a:rPr>
              <a:t>sudden-onset headache, fever, vomiting, myalgias, photophobia, irritability</a:t>
            </a:r>
            <a:r>
              <a:rPr lang="en-US" sz="3200" b="0" i="0" u="none" strike="noStrike" baseline="0" dirty="0">
                <a:latin typeface="Calibri" panose="020F0502020204030204" pitchFamily="34" charset="0"/>
                <a:cs typeface="Calibri" panose="020F0502020204030204" pitchFamily="34" charset="0"/>
              </a:rPr>
              <a:t>, agitation, drowsiness, and meningeal signs, cloudy CSF, with </a:t>
            </a:r>
            <a:r>
              <a:rPr lang="en-PH" sz="3200" b="0" i="0" u="none" strike="noStrike" baseline="0" dirty="0">
                <a:latin typeface="Calibri" panose="020F0502020204030204" pitchFamily="34" charset="0"/>
                <a:cs typeface="Calibri" panose="020F0502020204030204" pitchFamily="34" charset="0"/>
              </a:rPr>
              <a:t>or without a rash</a:t>
            </a:r>
          </a:p>
          <a:p>
            <a:pPr lvl="1"/>
            <a:r>
              <a:rPr lang="en-US" sz="3200" dirty="0">
                <a:latin typeface="Calibri" panose="020F0502020204030204" pitchFamily="34" charset="0"/>
                <a:cs typeface="Calibri" panose="020F0502020204030204" pitchFamily="34" charset="0"/>
              </a:rPr>
              <a:t>rash may be present and is commonly petechial but may have fewer lesions than seen in meningococcal septicemia</a:t>
            </a:r>
          </a:p>
          <a:p>
            <a:endParaRPr lang="en-US" sz="3200" dirty="0">
              <a:latin typeface="Calibri" panose="020F0502020204030204" pitchFamily="34" charset="0"/>
              <a:cs typeface="Calibri" panose="020F0502020204030204" pitchFamily="34" charset="0"/>
            </a:endParaRPr>
          </a:p>
          <a:p>
            <a:endParaRPr lang="en-PH"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91D3BAC7-7FA6-8651-BBAD-CBE92217F02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973"/>
    </mc:Choice>
    <mc:Fallback xmlns="">
      <p:transition spd="slow" advTm="25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42257" y="1432151"/>
            <a:ext cx="10711544" cy="4587649"/>
          </a:xfrm>
        </p:spPr>
        <p:txBody>
          <a:bodyPr>
            <a:noAutofit/>
          </a:bodyPr>
          <a:lstStyle/>
          <a:p>
            <a:pPr marL="0" indent="0" algn="l">
              <a:buNone/>
            </a:pPr>
            <a:r>
              <a:rPr lang="en-US" sz="3200" dirty="0">
                <a:latin typeface="Calibri" panose="020F0502020204030204" pitchFamily="34" charset="0"/>
                <a:cs typeface="Calibri" panose="020F0502020204030204" pitchFamily="34" charset="0"/>
              </a:rPr>
              <a:t>Rash of Meningococcal disease: </a:t>
            </a:r>
          </a:p>
          <a:p>
            <a:pPr lvl="1"/>
            <a:r>
              <a:rPr lang="en-US" sz="3200" dirty="0">
                <a:latin typeface="Calibri" panose="020F0502020204030204" pitchFamily="34" charset="0"/>
                <a:cs typeface="Calibri" panose="020F0502020204030204" pitchFamily="34" charset="0"/>
              </a:rPr>
              <a:t>Discrete lesions 1 to 2 mm in diameter, most frequently on the trunk and lower extremities but also on mucosal membranes and sclera</a:t>
            </a:r>
          </a:p>
          <a:p>
            <a:pPr lvl="1"/>
            <a:r>
              <a:rPr lang="en-US" sz="3200" dirty="0">
                <a:latin typeface="Calibri" panose="020F0502020204030204" pitchFamily="34" charset="0"/>
                <a:cs typeface="Calibri" panose="020F0502020204030204" pitchFamily="34" charset="0"/>
              </a:rPr>
              <a:t>Seen in clusters in areas where pressure may be applied</a:t>
            </a:r>
          </a:p>
          <a:p>
            <a:pPr lvl="1"/>
            <a:r>
              <a:rPr lang="en-US" sz="3200" dirty="0">
                <a:latin typeface="Calibri" panose="020F0502020204030204" pitchFamily="34" charset="0"/>
                <a:cs typeface="Calibri" panose="020F0502020204030204" pitchFamily="34" charset="0"/>
              </a:rPr>
              <a:t>Petechiae can coalesce and form larger lesions that appear </a:t>
            </a:r>
            <a:r>
              <a:rPr lang="en-US" sz="3200" dirty="0" err="1">
                <a:latin typeface="Calibri" panose="020F0502020204030204" pitchFamily="34" charset="0"/>
                <a:cs typeface="Calibri" panose="020F0502020204030204" pitchFamily="34" charset="0"/>
              </a:rPr>
              <a:t>ecchymotic</a:t>
            </a:r>
            <a:endParaRPr lang="en-US" sz="3200"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Ecchymosis are secondary to subcutaneous hemorrhage</a:t>
            </a:r>
            <a:endParaRPr lang="en-PH" sz="3200" dirty="0">
              <a:latin typeface="Calibri" panose="020F0502020204030204" pitchFamily="34" charset="0"/>
              <a:cs typeface="Calibri" panose="020F0502020204030204" pitchFamily="34" charset="0"/>
            </a:endParaRPr>
          </a:p>
        </p:txBody>
      </p:sp>
      <p:pic>
        <p:nvPicPr>
          <p:cNvPr id="3" name="Recorded Sound">
            <a:hlinkClick r:id="" action="ppaction://media"/>
            <a:extLst>
              <a:ext uri="{FF2B5EF4-FFF2-40B4-BE49-F238E27FC236}">
                <a16:creationId xmlns:a16="http://schemas.microsoft.com/office/drawing/2014/main" id="{6373B349-6D5A-2C9F-8B67-B3671E7A47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670"/>
    </mc:Choice>
    <mc:Fallback xmlns="">
      <p:transition spd="slow" advTm="26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762000" y="45488"/>
            <a:ext cx="10972800" cy="1143000"/>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7" name="Content Placeholder 4"/>
          <p:cNvSpPr>
            <a:spLocks noGrp="1"/>
          </p:cNvSpPr>
          <p:nvPr>
            <p:ph idx="1"/>
          </p:nvPr>
        </p:nvSpPr>
        <p:spPr>
          <a:xfrm>
            <a:off x="2667000" y="5715000"/>
            <a:ext cx="9902638" cy="614825"/>
          </a:xfrm>
        </p:spPr>
        <p:txBody>
          <a:bodyPr>
            <a:noAutofit/>
          </a:bodyPr>
          <a:lstStyle/>
          <a:p>
            <a:pPr marL="514350" indent="-514350">
              <a:buAutoNum type="alphaUcParenBoth"/>
            </a:pPr>
            <a:r>
              <a:rPr lang="en-US" sz="3200" dirty="0">
                <a:latin typeface="Calibri" panose="020F0502020204030204" pitchFamily="34" charset="0"/>
                <a:cs typeface="Calibri" panose="020F0502020204030204" pitchFamily="34" charset="0"/>
              </a:rPr>
              <a:t>Subcutaneous ecchymoses on a sole</a:t>
            </a:r>
          </a:p>
          <a:p>
            <a:pPr marL="0" indent="0">
              <a:buNone/>
            </a:pPr>
            <a:r>
              <a:rPr lang="en-US" sz="3200" dirty="0">
                <a:latin typeface="Calibri" panose="020F0502020204030204" pitchFamily="34" charset="0"/>
                <a:cs typeface="Calibri" panose="020F0502020204030204" pitchFamily="34" charset="0"/>
              </a:rPr>
              <a:t>(B) Subcutaneous ecchymoses on the back</a:t>
            </a:r>
            <a:endParaRPr lang="en-PH" sz="3200" dirty="0">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a:blip r:embed="rId5"/>
          <a:stretch>
            <a:fillRect/>
          </a:stretch>
        </p:blipFill>
        <p:spPr>
          <a:xfrm>
            <a:off x="2822761" y="982000"/>
            <a:ext cx="6546477" cy="4809200"/>
          </a:xfrm>
          <a:prstGeom prst="rect">
            <a:avLst/>
          </a:prstGeom>
        </p:spPr>
      </p:pic>
      <p:pic>
        <p:nvPicPr>
          <p:cNvPr id="2" name="Recorded Sound">
            <a:hlinkClick r:id="" action="ppaction://media"/>
            <a:extLst>
              <a:ext uri="{FF2B5EF4-FFF2-40B4-BE49-F238E27FC236}">
                <a16:creationId xmlns:a16="http://schemas.microsoft.com/office/drawing/2014/main" id="{14911B1B-09B2-A5FE-D960-D7E17A7D06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01"/>
    </mc:Choice>
    <mc:Fallback xmlns="">
      <p:transition spd="slow" advTm="93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42257" y="1432151"/>
            <a:ext cx="10711544" cy="4587649"/>
          </a:xfrm>
        </p:spPr>
        <p:txBody>
          <a:bodyPr>
            <a:noAutofit/>
          </a:bodyPr>
          <a:lstStyle/>
          <a:p>
            <a:pPr marL="0" indent="0" algn="l">
              <a:buNone/>
            </a:pPr>
            <a:r>
              <a:rPr lang="en-US" sz="3200" dirty="0">
                <a:latin typeface="Calibri" panose="020F0502020204030204" pitchFamily="34" charset="0"/>
                <a:cs typeface="Calibri" panose="020F0502020204030204" pitchFamily="34" charset="0"/>
              </a:rPr>
              <a:t>Other clinical manifestations: </a:t>
            </a:r>
          </a:p>
          <a:p>
            <a:pPr lvl="1"/>
            <a:r>
              <a:rPr lang="en-PH" sz="3200" b="0" i="0" u="none" strike="noStrike" baseline="0" dirty="0">
                <a:latin typeface="Calibri" panose="020F0502020204030204" pitchFamily="34" charset="0"/>
                <a:cs typeface="Calibri" panose="020F0502020204030204" pitchFamily="34" charset="0"/>
              </a:rPr>
              <a:t>Primary (Purulent) Pericarditis- pericardial effusion and tamponade</a:t>
            </a:r>
          </a:p>
          <a:p>
            <a:pPr lvl="1"/>
            <a:r>
              <a:rPr lang="en-PH" sz="3200" b="0" i="0" u="none" strike="noStrike" baseline="0" dirty="0">
                <a:latin typeface="Calibri" panose="020F0502020204030204" pitchFamily="34" charset="0"/>
                <a:cs typeface="Calibri" panose="020F0502020204030204" pitchFamily="34" charset="0"/>
              </a:rPr>
              <a:t>Septic Arthritis- </a:t>
            </a:r>
            <a:r>
              <a:rPr lang="en-US" sz="3200" b="0" i="0" u="none" strike="noStrike" baseline="0" dirty="0">
                <a:latin typeface="Calibri" panose="020F0502020204030204" pitchFamily="34" charset="0"/>
                <a:cs typeface="Calibri" panose="020F0502020204030204" pitchFamily="34" charset="0"/>
              </a:rPr>
              <a:t>often monoarticular affecting the knee and ankle</a:t>
            </a:r>
            <a:endParaRPr lang="en-PH" sz="3200" b="0" i="0" u="none" strike="noStrike" baseline="0" dirty="0">
              <a:latin typeface="Calibri" panose="020F0502020204030204" pitchFamily="34" charset="0"/>
              <a:cs typeface="Calibri" panose="020F0502020204030204" pitchFamily="34" charset="0"/>
            </a:endParaRPr>
          </a:p>
          <a:p>
            <a:pPr lvl="1"/>
            <a:r>
              <a:rPr lang="en-US" sz="3200" dirty="0">
                <a:latin typeface="Calibri" panose="020F0502020204030204" pitchFamily="34" charset="0"/>
                <a:cs typeface="Calibri" panose="020F0502020204030204" pitchFamily="34" charset="0"/>
              </a:rPr>
              <a:t>Meningococcal pneumonia</a:t>
            </a:r>
          </a:p>
          <a:p>
            <a:pPr lvl="1"/>
            <a:r>
              <a:rPr lang="en-US" sz="3200" dirty="0">
                <a:latin typeface="Calibri" panose="020F0502020204030204" pitchFamily="34" charset="0"/>
                <a:cs typeface="Calibri" panose="020F0502020204030204" pitchFamily="34" charset="0"/>
              </a:rPr>
              <a:t>Meningococcal conjunctivitis- unilateral hyperacute purulent exudate with hyperemia and edema</a:t>
            </a:r>
          </a:p>
          <a:p>
            <a:pPr lvl="1"/>
            <a:r>
              <a:rPr lang="en-US" sz="3200" dirty="0">
                <a:latin typeface="Calibri" panose="020F0502020204030204" pitchFamily="34" charset="0"/>
                <a:cs typeface="Calibri" panose="020F0502020204030204" pitchFamily="34" charset="0"/>
              </a:rPr>
              <a:t>Meningococcal Urethritis and Proctitis</a:t>
            </a:r>
          </a:p>
        </p:txBody>
      </p:sp>
      <p:pic>
        <p:nvPicPr>
          <p:cNvPr id="3" name="Recorded Sound">
            <a:hlinkClick r:id="" action="ppaction://media"/>
            <a:extLst>
              <a:ext uri="{FF2B5EF4-FFF2-40B4-BE49-F238E27FC236}">
                <a16:creationId xmlns:a16="http://schemas.microsoft.com/office/drawing/2014/main" id="{9D57F2B9-27EA-5462-3833-04F5219DB6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539"/>
    </mc:Choice>
    <mc:Fallback xmlns="">
      <p:transition spd="slow" advTm="27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meningitidis</a:t>
            </a:r>
          </a:p>
        </p:txBody>
      </p:sp>
      <p:sp>
        <p:nvSpPr>
          <p:cNvPr id="5" name="Content Placeholder 4"/>
          <p:cNvSpPr>
            <a:spLocks noGrp="1"/>
          </p:cNvSpPr>
          <p:nvPr>
            <p:ph idx="1"/>
          </p:nvPr>
        </p:nvSpPr>
        <p:spPr>
          <a:xfrm>
            <a:off x="642257" y="1432151"/>
            <a:ext cx="10711544" cy="4587649"/>
          </a:xfrm>
        </p:spPr>
        <p:txBody>
          <a:bodyPr>
            <a:noAutofit/>
          </a:bodyPr>
          <a:lstStyle/>
          <a:p>
            <a:pPr marL="0" indent="0" algn="l">
              <a:buNone/>
            </a:pPr>
            <a:r>
              <a:rPr lang="en-US" sz="3200" dirty="0">
                <a:latin typeface="Calibri" panose="020F0502020204030204" pitchFamily="34" charset="0"/>
                <a:ea typeface="Calibri" panose="020F0502020204030204" pitchFamily="34" charset="0"/>
                <a:cs typeface="Calibri" panose="020F0502020204030204" pitchFamily="34" charset="0"/>
              </a:rPr>
              <a:t>Treatment: </a:t>
            </a:r>
          </a:p>
          <a:p>
            <a:pPr lvl="1"/>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Ceftriaxone, 2 g IV every 12 hours   OR</a:t>
            </a:r>
          </a:p>
          <a:p>
            <a:pPr lvl="1"/>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Cefotaxime, 2 g IV every 4–6 hours   OR</a:t>
            </a:r>
          </a:p>
          <a:p>
            <a:pPr lvl="1"/>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Meropenem, 2 g IV every 8 hours</a:t>
            </a:r>
          </a:p>
          <a:p>
            <a:pPr lvl="1"/>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Severe allergy to β-lactams (e.g., anaphylaxis), Moxifloxacin 400 mg IV once daily OR</a:t>
            </a:r>
          </a:p>
          <a:p>
            <a:pPr lvl="1"/>
            <a:r>
              <a:rPr lang="en-US" sz="3200" dirty="0">
                <a:latin typeface="Calibri" panose="020F0502020204030204" pitchFamily="34" charset="0"/>
                <a:ea typeface="Calibri" panose="020F0502020204030204" pitchFamily="34" charset="0"/>
                <a:cs typeface="Calibri" panose="020F0502020204030204" pitchFamily="34" charset="0"/>
              </a:rPr>
              <a:t>C</a:t>
            </a:r>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hloramphenicol 25 mg/kg IV </a:t>
            </a:r>
            <a:r>
              <a:rPr lang="en-US" sz="3200" dirty="0">
                <a:latin typeface="Calibri" panose="020F0502020204030204" pitchFamily="34" charset="0"/>
                <a:ea typeface="Calibri" panose="020F0502020204030204" pitchFamily="34" charset="0"/>
                <a:cs typeface="Calibri" panose="020F0502020204030204" pitchFamily="34" charset="0"/>
              </a:rPr>
              <a:t>up to 1 g </a:t>
            </a:r>
            <a:r>
              <a:rPr lang="en-US" sz="3200" b="0" i="0" u="none" strike="noStrike" baseline="0" dirty="0">
                <a:latin typeface="Calibri" panose="020F0502020204030204" pitchFamily="34" charset="0"/>
                <a:ea typeface="Calibri" panose="020F0502020204030204" pitchFamily="34" charset="0"/>
                <a:cs typeface="Calibri" panose="020F0502020204030204" pitchFamily="34" charset="0"/>
              </a:rPr>
              <a:t>every 6 hours</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4" name="Recorded Sound">
            <a:hlinkClick r:id="" action="ppaction://media"/>
            <a:extLst>
              <a:ext uri="{FF2B5EF4-FFF2-40B4-BE49-F238E27FC236}">
                <a16:creationId xmlns:a16="http://schemas.microsoft.com/office/drawing/2014/main" id="{EF9F635C-1073-A2BE-4229-3FE798A5D4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796"/>
    </mc:Choice>
    <mc:Fallback xmlns="">
      <p:transition spd="slow" advTm="11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b="1" dirty="0">
                <a:latin typeface="Calibri" panose="020F0502020204030204" pitchFamily="34" charset="0"/>
                <a:ea typeface="Calibri" panose="020F0502020204030204" pitchFamily="34" charset="0"/>
                <a:cs typeface="Calibri" panose="020F0502020204030204" pitchFamily="34" charset="0"/>
              </a:rPr>
              <a:t>References</a:t>
            </a:r>
          </a:p>
        </p:txBody>
      </p:sp>
      <p:sp>
        <p:nvSpPr>
          <p:cNvPr id="4" name="Content Placeholder 2"/>
          <p:cNvSpPr txBox="1"/>
          <p:nvPr/>
        </p:nvSpPr>
        <p:spPr>
          <a:xfrm>
            <a:off x="838200" y="1600200"/>
            <a:ext cx="10515600" cy="43513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51435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Mandell, Douglas &amp; Bennett’s Principles and Practice of Infectious Diseases, 9</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Edition</a:t>
            </a:r>
          </a:p>
          <a:p>
            <a:pPr marL="514350" indent="-514350">
              <a:buFont typeface="+mj-lt"/>
              <a:buAutoNum type="arabicPeriod"/>
            </a:pPr>
            <a:r>
              <a:rPr lang="en-US" dirty="0">
                <a:latin typeface="Calibri" panose="020F0502020204030204" pitchFamily="34" charset="0"/>
                <a:ea typeface="Calibri" panose="020F0502020204030204" pitchFamily="34" charset="0"/>
                <a:cs typeface="Calibri" panose="020F0502020204030204" pitchFamily="34" charset="0"/>
              </a:rPr>
              <a:t>Bailey &amp; Scott’s Diagnostic Microbiology, 15</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Edition</a:t>
            </a:r>
          </a:p>
          <a:p>
            <a:pPr marL="514350" indent="-514350">
              <a:buFont typeface="+mj-lt"/>
              <a:buAutoNum type="arabicPeriod"/>
            </a:pPr>
            <a:r>
              <a:rPr lang="en-US" dirty="0" err="1">
                <a:latin typeface="Calibri" panose="020F0502020204030204" pitchFamily="34" charset="0"/>
                <a:ea typeface="Calibri" panose="020F0502020204030204" pitchFamily="34" charset="0"/>
                <a:cs typeface="Calibri" panose="020F0502020204030204" pitchFamily="34" charset="0"/>
              </a:rPr>
              <a:t>Koneman’s</a:t>
            </a:r>
            <a:r>
              <a:rPr lang="en-US" dirty="0">
                <a:latin typeface="Calibri" panose="020F0502020204030204" pitchFamily="34" charset="0"/>
                <a:ea typeface="Calibri" panose="020F0502020204030204" pitchFamily="34" charset="0"/>
                <a:cs typeface="Calibri" panose="020F0502020204030204" pitchFamily="34" charset="0"/>
              </a:rPr>
              <a:t> Color Atlas and Textbook of Diagnostic Microbiology, 7</a:t>
            </a:r>
            <a:r>
              <a:rPr lang="en-US" baseline="30000" dirty="0">
                <a:latin typeface="Calibri" panose="020F0502020204030204" pitchFamily="34" charset="0"/>
                <a:ea typeface="Calibri" panose="020F0502020204030204" pitchFamily="34" charset="0"/>
                <a:cs typeface="Calibri" panose="020F0502020204030204" pitchFamily="34" charset="0"/>
              </a:rPr>
              <a:t>th</a:t>
            </a:r>
            <a:r>
              <a:rPr lang="en-US" dirty="0">
                <a:latin typeface="Calibri" panose="020F0502020204030204" pitchFamily="34" charset="0"/>
                <a:ea typeface="Calibri" panose="020F0502020204030204" pitchFamily="34" charset="0"/>
                <a:cs typeface="Calibri" panose="020F0502020204030204" pitchFamily="34" charset="0"/>
              </a:rPr>
              <a:t> Edition</a:t>
            </a:r>
          </a:p>
        </p:txBody>
      </p:sp>
    </p:spTree>
  </p:cSld>
  <p:clrMapOvr>
    <a:masterClrMapping/>
  </p:clrMapOvr>
  <p:transition advTm="8381"/>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65843"/>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Diagnosis – </a:t>
            </a:r>
            <a:r>
              <a:rPr lang="en-US" b="1" i="1" dirty="0">
                <a:latin typeface="Calibri" panose="020F0502020204030204" pitchFamily="34" charset="0"/>
                <a:ea typeface="Calibri" panose="020F0502020204030204" pitchFamily="34" charset="0"/>
                <a:cs typeface="Calibri" panose="020F0502020204030204" pitchFamily="34" charset="0"/>
              </a:rPr>
              <a:t>Neisseria </a:t>
            </a:r>
            <a:r>
              <a:rPr lang="en-US" b="1" i="1" dirty="0" err="1">
                <a:latin typeface="Calibri" panose="020F0502020204030204" pitchFamily="34" charset="0"/>
                <a:ea typeface="Calibri" panose="020F0502020204030204" pitchFamily="34" charset="0"/>
                <a:cs typeface="Calibri" panose="020F0502020204030204" pitchFamily="34" charset="0"/>
              </a:rPr>
              <a:t>gonorrheae</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ontent Placeholder 7"/>
          <p:cNvGraphicFramePr>
            <a:graphicFrameLocks noGrp="1"/>
          </p:cNvGraphicFramePr>
          <p:nvPr>
            <p:ph sz="half" idx="1"/>
          </p:nvPr>
        </p:nvGraphicFramePr>
        <p:xfrm>
          <a:off x="473529" y="1130968"/>
          <a:ext cx="11427739" cy="5240021"/>
        </p:xfrm>
        <a:graphic>
          <a:graphicData uri="http://schemas.openxmlformats.org/drawingml/2006/table">
            <a:tbl>
              <a:tblPr firstRow="1" bandRow="1">
                <a:tableStyleId>{5940675A-B579-460E-94D1-54222C63F5DA}</a:tableStyleId>
              </a:tblPr>
              <a:tblGrid>
                <a:gridCol w="4200161">
                  <a:extLst>
                    <a:ext uri="{9D8B030D-6E8A-4147-A177-3AD203B41FA5}">
                      <a16:colId xmlns:a16="http://schemas.microsoft.com/office/drawing/2014/main" val="20000"/>
                    </a:ext>
                  </a:extLst>
                </a:gridCol>
                <a:gridCol w="7227578">
                  <a:extLst>
                    <a:ext uri="{9D8B030D-6E8A-4147-A177-3AD203B41FA5}">
                      <a16:colId xmlns:a16="http://schemas.microsoft.com/office/drawing/2014/main" val="20001"/>
                    </a:ext>
                  </a:extLst>
                </a:gridCol>
              </a:tblGrid>
              <a:tr h="522971">
                <a:tc>
                  <a:txBody>
                    <a:bodyPr/>
                    <a:lstStyle/>
                    <a:p>
                      <a:endParaRPr lang="en-US" sz="3200" dirty="0"/>
                    </a:p>
                  </a:txBody>
                  <a:tcPr/>
                </a:tc>
                <a:tc>
                  <a:txBody>
                    <a:bodyPr/>
                    <a:lstStyle/>
                    <a:p>
                      <a:r>
                        <a:rPr lang="en-US" sz="3200" b="1" dirty="0">
                          <a:latin typeface="Calibri" panose="020F0502020204030204" pitchFamily="34" charset="0"/>
                          <a:cs typeface="Calibri" panose="020F0502020204030204" pitchFamily="34" charset="0"/>
                        </a:rPr>
                        <a:t>Sensitivity/Specificity</a:t>
                      </a:r>
                    </a:p>
                  </a:txBody>
                  <a:tcPr/>
                </a:tc>
                <a:extLst>
                  <a:ext uri="{0D108BD9-81ED-4DB2-BD59-A6C34878D82A}">
                    <a16:rowId xmlns:a16="http://schemas.microsoft.com/office/drawing/2014/main" val="10000"/>
                  </a:ext>
                </a:extLst>
              </a:tr>
              <a:tr h="1623964">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b="1" dirty="0">
                          <a:latin typeface="Calibri" panose="020F0502020204030204" pitchFamily="34" charset="0"/>
                          <a:cs typeface="Calibri" panose="020F0502020204030204" pitchFamily="34" charset="0"/>
                        </a:rPr>
                        <a:t>Culture (Modified Thayer-Martin Agar)</a:t>
                      </a:r>
                    </a:p>
                  </a:txBody>
                  <a:tcPr/>
                </a:tc>
                <a:tc>
                  <a:txBody>
                    <a:bodyPr/>
                    <a:lstStyle/>
                    <a:p>
                      <a:r>
                        <a:rPr lang="en-US" sz="2800" dirty="0">
                          <a:latin typeface="Calibri" panose="020F0502020204030204" pitchFamily="34" charset="0"/>
                          <a:cs typeface="Calibri" panose="020F0502020204030204" pitchFamily="34" charset="0"/>
                        </a:rPr>
                        <a:t>Urethral specimens - &gt;95% or more sensitivity</a:t>
                      </a:r>
                    </a:p>
                    <a:p>
                      <a:r>
                        <a:rPr lang="en-US" sz="2800" dirty="0">
                          <a:latin typeface="Calibri" panose="020F0502020204030204" pitchFamily="34" charset="0"/>
                          <a:cs typeface="Calibri" panose="020F0502020204030204" pitchFamily="34" charset="0"/>
                        </a:rPr>
                        <a:t>Endocervical infection – 80-90% sensitivity</a:t>
                      </a:r>
                    </a:p>
                  </a:txBody>
                  <a:tcPr/>
                </a:tc>
                <a:extLst>
                  <a:ext uri="{0D108BD9-81ED-4DB2-BD59-A6C34878D82A}">
                    <a16:rowId xmlns:a16="http://schemas.microsoft.com/office/drawing/2014/main" val="10001"/>
                  </a:ext>
                </a:extLst>
              </a:tr>
              <a:tr h="1238617">
                <a:tc>
                  <a:txBody>
                    <a:bodyPr/>
                    <a:lstStyle/>
                    <a:p>
                      <a:r>
                        <a:rPr lang="en-US" sz="2800" b="1" dirty="0" err="1">
                          <a:latin typeface="Calibri" panose="020F0502020204030204" pitchFamily="34" charset="0"/>
                          <a:cs typeface="Calibri" panose="020F0502020204030204" pitchFamily="34" charset="0"/>
                        </a:rPr>
                        <a:t>Nucleid</a:t>
                      </a:r>
                      <a:r>
                        <a:rPr lang="en-US" sz="2800" b="1" dirty="0">
                          <a:latin typeface="Calibri" panose="020F0502020204030204" pitchFamily="34" charset="0"/>
                          <a:cs typeface="Calibri" panose="020F0502020204030204" pitchFamily="34" charset="0"/>
                        </a:rPr>
                        <a:t> Acid Amplification Test (NAATs)</a:t>
                      </a:r>
                    </a:p>
                  </a:txBody>
                  <a:tcPr/>
                </a:tc>
                <a:tc>
                  <a:txBody>
                    <a:bodyPr/>
                    <a:lstStyle/>
                    <a:p>
                      <a:r>
                        <a:rPr lang="en-US" sz="2800" dirty="0">
                          <a:latin typeface="Calibri" panose="020F0502020204030204" pitchFamily="34" charset="0"/>
                          <a:cs typeface="Calibri" panose="020F0502020204030204" pitchFamily="34" charset="0"/>
                        </a:rPr>
                        <a:t>&gt;99% sensitivity</a:t>
                      </a:r>
                    </a:p>
                    <a:p>
                      <a:r>
                        <a:rPr lang="en-US" sz="2800" dirty="0">
                          <a:latin typeface="Calibri" panose="020F0502020204030204" pitchFamily="34" charset="0"/>
                          <a:cs typeface="Calibri" panose="020F0502020204030204" pitchFamily="34" charset="0"/>
                        </a:rPr>
                        <a:t>- Replaced culture in most settings</a:t>
                      </a:r>
                    </a:p>
                  </a:txBody>
                  <a:tcPr/>
                </a:tc>
                <a:extLst>
                  <a:ext uri="{0D108BD9-81ED-4DB2-BD59-A6C34878D82A}">
                    <a16:rowId xmlns:a16="http://schemas.microsoft.com/office/drawing/2014/main" val="10002"/>
                  </a:ext>
                </a:extLst>
              </a:tr>
              <a:tr h="1238617">
                <a:tc>
                  <a:txBody>
                    <a:bodyPr/>
                    <a:lstStyle/>
                    <a:p>
                      <a:r>
                        <a:rPr lang="en-US" sz="2800" b="1" dirty="0">
                          <a:latin typeface="Calibri" panose="020F0502020204030204" pitchFamily="34" charset="0"/>
                          <a:cs typeface="Calibri" panose="020F0502020204030204" pitchFamily="34" charset="0"/>
                        </a:rPr>
                        <a:t>Gram-Stained Smears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sz="2800" dirty="0">
                          <a:latin typeface="Calibri" panose="020F0502020204030204" pitchFamily="34" charset="0"/>
                          <a:cs typeface="Calibri" panose="020F0502020204030204" pitchFamily="34" charset="0"/>
                        </a:rPr>
                        <a:t>Symptomatic urethritis in men – 95% sensitivity</a:t>
                      </a:r>
                    </a:p>
                    <a:p>
                      <a:pPr marL="0" marR="0" lvl="0" indent="0" algn="l" defTabSz="914400" rtl="0" eaLnBrk="1" fontAlgn="auto" latinLnBrk="0" hangingPunct="1">
                        <a:lnSpc>
                          <a:spcPct val="100000"/>
                        </a:lnSpc>
                        <a:spcBef>
                          <a:spcPts val="0"/>
                        </a:spcBef>
                        <a:spcAft>
                          <a:spcPts val="0"/>
                        </a:spcAft>
                        <a:buClrTx/>
                        <a:buSzTx/>
                        <a:buFontTx/>
                        <a:buNone/>
                        <a:defRPr/>
                      </a:pPr>
                      <a:r>
                        <a:rPr lang="en-US" sz="2800" dirty="0">
                          <a:latin typeface="Calibri" panose="020F0502020204030204" pitchFamily="34" charset="0"/>
                          <a:cs typeface="Calibri" panose="020F0502020204030204" pitchFamily="34" charset="0"/>
                        </a:rPr>
                        <a:t>Asymptomatic urethral infection, cervical or rectal infection – 50% sensitivity</a:t>
                      </a:r>
                    </a:p>
                    <a:p>
                      <a:endParaRPr lang="en-US" sz="28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3"/>
                  </a:ext>
                </a:extLst>
              </a:tr>
            </a:tbl>
          </a:graphicData>
        </a:graphic>
      </p:graphicFrame>
      <p:pic>
        <p:nvPicPr>
          <p:cNvPr id="5" name="Recorded Sound">
            <a:hlinkClick r:id="" action="ppaction://media"/>
            <a:extLst>
              <a:ext uri="{FF2B5EF4-FFF2-40B4-BE49-F238E27FC236}">
                <a16:creationId xmlns:a16="http://schemas.microsoft.com/office/drawing/2014/main" id="{32277769-EF3C-04B8-8CBF-4D04D5E01B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16"/>
    </mc:Choice>
    <mc:Fallback xmlns="">
      <p:transition spd="slow" advTm="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1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944" y="-63622"/>
            <a:ext cx="5607148" cy="1143000"/>
          </a:xfrm>
        </p:spPr>
        <p:txBody>
          <a:bodyPr>
            <a:normAutofit/>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a:t>
            </a:r>
            <a:r>
              <a:rPr lang="en-US" b="1" i="1" dirty="0" err="1">
                <a:latin typeface="Calibri" panose="020F0502020204030204" pitchFamily="34" charset="0"/>
                <a:ea typeface="Calibri" panose="020F0502020204030204" pitchFamily="34" charset="0"/>
                <a:cs typeface="Calibri" panose="020F0502020204030204" pitchFamily="34" charset="0"/>
              </a:rPr>
              <a:t>gonorrheae</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pic>
        <p:nvPicPr>
          <p:cNvPr id="15" name="Picture 14"/>
          <p:cNvPicPr>
            <a:picLocks noChangeAspect="1"/>
          </p:cNvPicPr>
          <p:nvPr/>
        </p:nvPicPr>
        <p:blipFill rotWithShape="1">
          <a:blip r:embed="rId5"/>
          <a:srcRect l="2501" t="24074" r="52082" b="23333"/>
          <a:stretch>
            <a:fillRect/>
          </a:stretch>
        </p:blipFill>
        <p:spPr>
          <a:xfrm>
            <a:off x="1233481" y="892981"/>
            <a:ext cx="3855592" cy="3828771"/>
          </a:xfrm>
          <a:prstGeom prst="rect">
            <a:avLst/>
          </a:prstGeom>
          <a:ln>
            <a:noFill/>
          </a:ln>
        </p:spPr>
      </p:pic>
      <p:sp>
        <p:nvSpPr>
          <p:cNvPr id="16" name="Rectangle 15"/>
          <p:cNvSpPr/>
          <p:nvPr/>
        </p:nvSpPr>
        <p:spPr>
          <a:xfrm>
            <a:off x="76200" y="4721752"/>
            <a:ext cx="11859986" cy="2061210"/>
          </a:xfrm>
          <a:prstGeom prst="rect">
            <a:avLst/>
          </a:prstGeom>
        </p:spPr>
        <p:txBody>
          <a:bodyPr wrap="square">
            <a:spAutoFit/>
          </a:bodyPr>
          <a:lstStyle/>
          <a:p>
            <a:pPr marL="285750" indent="-285750" algn="just">
              <a:buFont typeface="Arial" panose="020B0604020202020204" pitchFamily="34" charset="0"/>
              <a:buChar char="•"/>
            </a:pPr>
            <a:r>
              <a:rPr lang="en-US" sz="3200" dirty="0"/>
              <a:t>Gram stained smear of a urethral discharge from a male with gonococcal urethritis. </a:t>
            </a:r>
          </a:p>
          <a:p>
            <a:pPr marL="285750" indent="-285750" algn="just">
              <a:buFont typeface="Arial" panose="020B0604020202020204" pitchFamily="34" charset="0"/>
              <a:buChar char="•"/>
            </a:pPr>
            <a:r>
              <a:rPr lang="en-US" sz="3200" dirty="0"/>
              <a:t>Note the presence of </a:t>
            </a:r>
            <a:r>
              <a:rPr lang="en-US" sz="3200" b="1" dirty="0"/>
              <a:t>intracellular gram negative diplococci</a:t>
            </a:r>
            <a:r>
              <a:rPr lang="en-US" sz="3200" dirty="0"/>
              <a:t> within pale-staining segmented neutrophils</a:t>
            </a:r>
          </a:p>
        </p:txBody>
      </p:sp>
      <p:pic>
        <p:nvPicPr>
          <p:cNvPr id="5" name="Picture 4"/>
          <p:cNvPicPr>
            <a:picLocks noChangeAspect="1"/>
          </p:cNvPicPr>
          <p:nvPr/>
        </p:nvPicPr>
        <p:blipFill rotWithShape="1">
          <a:blip r:embed="rId6"/>
          <a:srcRect l="31667" t="21852" r="12720" b="13704"/>
          <a:stretch>
            <a:fillRect/>
          </a:stretch>
        </p:blipFill>
        <p:spPr>
          <a:xfrm>
            <a:off x="6139547" y="892981"/>
            <a:ext cx="3929738" cy="3828771"/>
          </a:xfrm>
          <a:prstGeom prst="rect">
            <a:avLst/>
          </a:prstGeom>
        </p:spPr>
      </p:pic>
      <p:pic>
        <p:nvPicPr>
          <p:cNvPr id="4" name="Recorded Sound">
            <a:hlinkClick r:id="" action="ppaction://media"/>
            <a:extLst>
              <a:ext uri="{FF2B5EF4-FFF2-40B4-BE49-F238E27FC236}">
                <a16:creationId xmlns:a16="http://schemas.microsoft.com/office/drawing/2014/main" id="{78BA6F2E-9E34-5D4B-697A-8DFE1D7678A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688"/>
    </mc:Choice>
    <mc:Fallback xmlns="">
      <p:transition spd="slow" advTm="14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332" y="256166"/>
            <a:ext cx="8229600" cy="1143000"/>
          </a:xfrm>
        </p:spPr>
        <p:txBody>
          <a:bodyPr/>
          <a:lstStyle/>
          <a:p>
            <a:r>
              <a:rPr lang="en-US" b="1" i="1" dirty="0">
                <a:latin typeface="Calibri" panose="020F0502020204030204" pitchFamily="34" charset="0"/>
                <a:cs typeface="Calibri" panose="020F0502020204030204" pitchFamily="34" charset="0"/>
              </a:rPr>
              <a:t>Neisseria gonorrhea</a:t>
            </a:r>
          </a:p>
        </p:txBody>
      </p:sp>
      <p:pic>
        <p:nvPicPr>
          <p:cNvPr id="9" name="Picture 8"/>
          <p:cNvPicPr>
            <a:picLocks noChangeAspect="1"/>
          </p:cNvPicPr>
          <p:nvPr/>
        </p:nvPicPr>
        <p:blipFill rotWithShape="1">
          <a:blip r:embed="rId5"/>
          <a:srcRect l="2917" t="27037" r="52499" b="19629"/>
          <a:stretch>
            <a:fillRect/>
          </a:stretch>
        </p:blipFill>
        <p:spPr>
          <a:xfrm>
            <a:off x="6879774" y="1399166"/>
            <a:ext cx="4471737" cy="3733800"/>
          </a:xfrm>
          <a:prstGeom prst="rect">
            <a:avLst/>
          </a:prstGeom>
          <a:ln>
            <a:noFill/>
          </a:ln>
        </p:spPr>
      </p:pic>
      <p:sp>
        <p:nvSpPr>
          <p:cNvPr id="14" name="Rectangle 13"/>
          <p:cNvSpPr/>
          <p:nvPr/>
        </p:nvSpPr>
        <p:spPr>
          <a:xfrm>
            <a:off x="310242" y="1588451"/>
            <a:ext cx="6025243" cy="2862322"/>
          </a:xfrm>
          <a:prstGeom prst="rect">
            <a:avLst/>
          </a:prstGeom>
        </p:spPr>
        <p:txBody>
          <a:bodyPr wrap="square">
            <a:spAutoFit/>
          </a:bodyPr>
          <a:lstStyle/>
          <a:p>
            <a:r>
              <a:rPr lang="en-US" sz="3200" b="1" dirty="0">
                <a:latin typeface="Calibri" panose="020F0502020204030204" pitchFamily="34" charset="0"/>
                <a:cs typeface="Calibri" panose="020F0502020204030204" pitchFamily="34" charset="0"/>
              </a:rPr>
              <a:t>Modified Thayer-Martin Medium </a:t>
            </a:r>
            <a:r>
              <a:rPr lang="en-US" sz="3200" dirty="0">
                <a:latin typeface="Calibri" panose="020F0502020204030204" pitchFamily="34" charset="0"/>
                <a:cs typeface="Calibri" panose="020F0502020204030204" pitchFamily="34" charset="0"/>
              </a:rPr>
              <a:t>- typical colonies appear as small, grayish-white to colorless after 24 hours of incubation at 35°C to 37°C in 5 to 7% CO2</a:t>
            </a:r>
          </a:p>
          <a:p>
            <a:endParaRPr lang="en-US" sz="2000" dirty="0"/>
          </a:p>
        </p:txBody>
      </p:sp>
      <p:pic>
        <p:nvPicPr>
          <p:cNvPr id="3" name="Recorded Sound">
            <a:hlinkClick r:id="" action="ppaction://media"/>
            <a:extLst>
              <a:ext uri="{FF2B5EF4-FFF2-40B4-BE49-F238E27FC236}">
                <a16:creationId xmlns:a16="http://schemas.microsoft.com/office/drawing/2014/main" id="{B18622F7-816B-7620-FF71-86C4FB8E033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521"/>
    </mc:Choice>
    <mc:Fallback xmlns="">
      <p:transition spd="slow" advTm="17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671" y="130982"/>
            <a:ext cx="7064829" cy="1018507"/>
          </a:xfrm>
        </p:spPr>
        <p:txBody>
          <a:bodyPr/>
          <a:lstStyle/>
          <a:p>
            <a:r>
              <a:rPr lang="en-US" b="1" i="1" dirty="0">
                <a:latin typeface="Calibri" panose="020F0502020204030204" pitchFamily="34" charset="0"/>
                <a:cs typeface="Calibri" panose="020F0502020204030204" pitchFamily="34" charset="0"/>
              </a:rPr>
              <a:t>Neisseria </a:t>
            </a:r>
            <a:r>
              <a:rPr lang="en-US" b="1" i="1" dirty="0" err="1">
                <a:latin typeface="Calibri" panose="020F0502020204030204" pitchFamily="34" charset="0"/>
                <a:cs typeface="Calibri" panose="020F0502020204030204" pitchFamily="34" charset="0"/>
              </a:rPr>
              <a:t>gonorrheae</a:t>
            </a:r>
            <a:endParaRPr lang="en-US" b="1" i="1" dirty="0">
              <a:latin typeface="Calibri" panose="020F0502020204030204" pitchFamily="34" charset="0"/>
              <a:cs typeface="Calibri" panose="020F0502020204030204" pitchFamily="34" charset="0"/>
            </a:endParaRPr>
          </a:p>
        </p:txBody>
      </p:sp>
      <p:pic>
        <p:nvPicPr>
          <p:cNvPr id="4" name="Picture 3"/>
          <p:cNvPicPr>
            <a:picLocks noChangeAspect="1"/>
          </p:cNvPicPr>
          <p:nvPr/>
        </p:nvPicPr>
        <p:blipFill rotWithShape="1">
          <a:blip r:embed="rId5"/>
          <a:srcRect l="4100" t="25849" r="68292" b="21852"/>
          <a:stretch>
            <a:fillRect/>
          </a:stretch>
        </p:blipFill>
        <p:spPr>
          <a:xfrm>
            <a:off x="7038340" y="0"/>
            <a:ext cx="4487545" cy="6512560"/>
          </a:xfrm>
          <a:prstGeom prst="rect">
            <a:avLst/>
          </a:prstGeom>
          <a:ln>
            <a:solidFill>
              <a:schemeClr val="tx1"/>
            </a:solidFill>
          </a:ln>
        </p:spPr>
      </p:pic>
      <p:sp>
        <p:nvSpPr>
          <p:cNvPr id="7" name="Rectangle 6"/>
          <p:cNvSpPr/>
          <p:nvPr/>
        </p:nvSpPr>
        <p:spPr>
          <a:xfrm>
            <a:off x="0" y="1413510"/>
            <a:ext cx="6934200" cy="4523105"/>
          </a:xfrm>
          <a:prstGeom prst="rect">
            <a:avLst/>
          </a:prstGeom>
          <a:ln>
            <a:noFill/>
          </a:ln>
        </p:spPr>
        <p:txBody>
          <a:bodyPr wrap="square">
            <a:spAutoFit/>
          </a:bodyPr>
          <a:lstStyle/>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shows the conventional Cystine-Tryptic Digest Semisolid Agar (CTA) for identification of </a:t>
            </a:r>
            <a:r>
              <a:rPr lang="en-US" sz="3200" i="1" dirty="0">
                <a:latin typeface="Calibri" panose="020F0502020204030204" pitchFamily="34" charset="0"/>
                <a:cs typeface="Calibri" panose="020F0502020204030204" pitchFamily="34" charset="0"/>
              </a:rPr>
              <a:t>Neisseria</a:t>
            </a:r>
            <a:r>
              <a:rPr lang="en-US" sz="3200" dirty="0">
                <a:latin typeface="Calibri" panose="020F0502020204030204" pitchFamily="34" charset="0"/>
                <a:cs typeface="Calibri" panose="020F0502020204030204" pitchFamily="34" charset="0"/>
              </a:rPr>
              <a:t> spp</a:t>
            </a:r>
          </a:p>
          <a:p>
            <a:pPr marL="285750" indent="-285750">
              <a:buFont typeface="Arial" panose="020B0604020202020204" pitchFamily="34" charset="0"/>
              <a:buChar char="•"/>
            </a:pPr>
            <a:endParaRPr lang="en-US" sz="3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3200" dirty="0">
                <a:latin typeface="Calibri" panose="020F0502020204030204" pitchFamily="34" charset="0"/>
                <a:cs typeface="Calibri" panose="020F0502020204030204" pitchFamily="34" charset="0"/>
              </a:rPr>
              <a:t>The CTA basal medium contains a phenol red indicator, and a change in the color of the medium from red to yellow indicates acid production from the respective carbohydrate</a:t>
            </a:r>
          </a:p>
        </p:txBody>
      </p:sp>
      <p:sp>
        <p:nvSpPr>
          <p:cNvPr id="3" name="Text Box 2"/>
          <p:cNvSpPr txBox="1"/>
          <p:nvPr/>
        </p:nvSpPr>
        <p:spPr>
          <a:xfrm>
            <a:off x="7290435" y="6328410"/>
            <a:ext cx="1147445" cy="529590"/>
          </a:xfrm>
          <a:prstGeom prst="rect">
            <a:avLst/>
          </a:prstGeom>
          <a:solidFill>
            <a:schemeClr val="tx1"/>
          </a:solidFill>
        </p:spPr>
        <p:txBody>
          <a:bodyPr wrap="square" rtlCol="0">
            <a:noAutofit/>
          </a:bodyPr>
          <a:lstStyle/>
          <a:p>
            <a:pPr algn="ctr"/>
            <a:r>
              <a:rPr lang="en-US" sz="1400">
                <a:solidFill>
                  <a:schemeClr val="bg1"/>
                </a:solidFill>
              </a:rPr>
              <a:t>CTA-GLUCOSE</a:t>
            </a:r>
          </a:p>
        </p:txBody>
      </p:sp>
      <p:sp>
        <p:nvSpPr>
          <p:cNvPr id="5" name="Text Box 4"/>
          <p:cNvSpPr txBox="1"/>
          <p:nvPr/>
        </p:nvSpPr>
        <p:spPr>
          <a:xfrm>
            <a:off x="8557895" y="6328410"/>
            <a:ext cx="944245" cy="521970"/>
          </a:xfrm>
          <a:prstGeom prst="rect">
            <a:avLst/>
          </a:prstGeom>
          <a:solidFill>
            <a:schemeClr val="tx1"/>
          </a:solidFill>
        </p:spPr>
        <p:txBody>
          <a:bodyPr wrap="square" rtlCol="0">
            <a:spAutoFit/>
          </a:bodyPr>
          <a:lstStyle/>
          <a:p>
            <a:r>
              <a:rPr lang="en-US" sz="1400">
                <a:solidFill>
                  <a:schemeClr val="bg1"/>
                </a:solidFill>
              </a:rPr>
              <a:t>CTA-MALTOSE</a:t>
            </a:r>
          </a:p>
        </p:txBody>
      </p:sp>
      <p:sp>
        <p:nvSpPr>
          <p:cNvPr id="6" name="Text Box 5"/>
          <p:cNvSpPr txBox="1"/>
          <p:nvPr/>
        </p:nvSpPr>
        <p:spPr>
          <a:xfrm>
            <a:off x="9563281" y="6328410"/>
            <a:ext cx="1021715" cy="521970"/>
          </a:xfrm>
          <a:prstGeom prst="rect">
            <a:avLst/>
          </a:prstGeom>
          <a:solidFill>
            <a:schemeClr val="tx1"/>
          </a:solidFill>
        </p:spPr>
        <p:txBody>
          <a:bodyPr wrap="square" rtlCol="0">
            <a:spAutoFit/>
          </a:bodyPr>
          <a:lstStyle/>
          <a:p>
            <a:pPr algn="ctr"/>
            <a:r>
              <a:rPr lang="en-US" sz="1400" dirty="0">
                <a:solidFill>
                  <a:schemeClr val="bg1"/>
                </a:solidFill>
              </a:rPr>
              <a:t>CTA-SUCROSE</a:t>
            </a:r>
          </a:p>
        </p:txBody>
      </p:sp>
      <p:sp>
        <p:nvSpPr>
          <p:cNvPr id="8" name="Text Box 7"/>
          <p:cNvSpPr txBox="1"/>
          <p:nvPr/>
        </p:nvSpPr>
        <p:spPr>
          <a:xfrm>
            <a:off x="10633983" y="6328410"/>
            <a:ext cx="1147445" cy="521970"/>
          </a:xfrm>
          <a:prstGeom prst="rect">
            <a:avLst/>
          </a:prstGeom>
          <a:solidFill>
            <a:schemeClr val="tx1"/>
          </a:solidFill>
        </p:spPr>
        <p:txBody>
          <a:bodyPr wrap="square" rtlCol="0">
            <a:spAutoFit/>
          </a:bodyPr>
          <a:lstStyle/>
          <a:p>
            <a:pPr algn="ctr"/>
            <a:r>
              <a:rPr lang="en-US" sz="1400" dirty="0">
                <a:solidFill>
                  <a:schemeClr val="bg1"/>
                </a:solidFill>
              </a:rPr>
              <a:t>CTA-LACTOSE</a:t>
            </a:r>
          </a:p>
        </p:txBody>
      </p:sp>
      <p:pic>
        <p:nvPicPr>
          <p:cNvPr id="9" name="Recorded Sound">
            <a:hlinkClick r:id="" action="ppaction://media"/>
            <a:extLst>
              <a:ext uri="{FF2B5EF4-FFF2-40B4-BE49-F238E27FC236}">
                <a16:creationId xmlns:a16="http://schemas.microsoft.com/office/drawing/2014/main" id="{37A3D91B-A75B-E4DC-8810-93724DAE4A6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725"/>
    </mc:Choice>
    <mc:Fallback xmlns="">
      <p:transition spd="slow" advTm="3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72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latin typeface="Calibri" panose="020F0502020204030204" pitchFamily="34" charset="0"/>
                <a:cs typeface="Calibri" panose="020F0502020204030204" pitchFamily="34" charset="0"/>
              </a:rPr>
              <a:t>Neisseria </a:t>
            </a:r>
            <a:r>
              <a:rPr lang="en-US" b="1" i="1" dirty="0" err="1">
                <a:latin typeface="Calibri" panose="020F0502020204030204" pitchFamily="34" charset="0"/>
                <a:cs typeface="Calibri" panose="020F0502020204030204" pitchFamily="34" charset="0"/>
              </a:rPr>
              <a:t>gonorrheae</a:t>
            </a:r>
            <a:endParaRPr lang="en-US" b="1" i="1" dirty="0">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rotWithShape="1">
          <a:blip r:embed="rId5"/>
          <a:srcRect l="37500" t="22592" r="12083" b="20370"/>
          <a:stretch>
            <a:fillRect/>
          </a:stretch>
        </p:blipFill>
        <p:spPr>
          <a:xfrm>
            <a:off x="6934200" y="1458685"/>
            <a:ext cx="4419600" cy="4267200"/>
          </a:xfrm>
          <a:prstGeom prst="rect">
            <a:avLst/>
          </a:prstGeom>
          <a:ln>
            <a:noFill/>
          </a:ln>
        </p:spPr>
      </p:pic>
      <p:sp>
        <p:nvSpPr>
          <p:cNvPr id="10" name="Rectangle 9"/>
          <p:cNvSpPr/>
          <p:nvPr/>
        </p:nvSpPr>
        <p:spPr>
          <a:xfrm>
            <a:off x="391886" y="1458685"/>
            <a:ext cx="6074228" cy="4524315"/>
          </a:xfrm>
          <a:prstGeom prst="rect">
            <a:avLst/>
          </a:prstGeom>
        </p:spPr>
        <p:txBody>
          <a:bodyPr wrap="square">
            <a:spAutoFit/>
          </a:bodyPr>
          <a:lstStyle/>
          <a:p>
            <a:pPr marL="342900" indent="-342900">
              <a:buFont typeface="Arial" panose="020B0604020202020204" pitchFamily="34" charset="0"/>
              <a:buChar char="•"/>
            </a:pPr>
            <a:r>
              <a:rPr lang="en-US" sz="3200" dirty="0">
                <a:latin typeface="Calibri" panose="020F0502020204030204" pitchFamily="34" charset="0"/>
                <a:cs typeface="Calibri" panose="020F0502020204030204" pitchFamily="34" charset="0"/>
              </a:rPr>
              <a:t>designed to identify the gram negative, oxidase positive diplococci belonging to the genus </a:t>
            </a:r>
            <a:r>
              <a:rPr lang="en-US" sz="3200" b="1" i="1" dirty="0">
                <a:latin typeface="Calibri" panose="020F0502020204030204" pitchFamily="34" charset="0"/>
                <a:cs typeface="Calibri" panose="020F0502020204030204" pitchFamily="34" charset="0"/>
              </a:rPr>
              <a:t>Neisseria and Moraxella catarrhalis</a:t>
            </a:r>
          </a:p>
          <a:p>
            <a:pPr marL="342900" indent="-342900">
              <a:buFont typeface="Arial" panose="020B0604020202020204" pitchFamily="34" charset="0"/>
              <a:buChar char="•"/>
            </a:pPr>
            <a:r>
              <a:rPr lang="en-US" sz="3200" b="1" dirty="0">
                <a:latin typeface="Calibri" panose="020F0502020204030204" pitchFamily="34" charset="0"/>
                <a:cs typeface="Calibri" panose="020F0502020204030204" pitchFamily="34" charset="0"/>
              </a:rPr>
              <a:t>NEGATIVE</a:t>
            </a:r>
            <a:r>
              <a:rPr lang="en-US" sz="3200" dirty="0">
                <a:latin typeface="Calibri" panose="020F0502020204030204" pitchFamily="34" charset="0"/>
                <a:cs typeface="Calibri" panose="020F0502020204030204" pitchFamily="34" charset="0"/>
              </a:rPr>
              <a:t> – red or red-orange color</a:t>
            </a:r>
          </a:p>
          <a:p>
            <a:pPr marL="342900" indent="-342900">
              <a:buFont typeface="Arial" panose="020B0604020202020204" pitchFamily="34" charset="0"/>
              <a:buChar char="•"/>
            </a:pPr>
            <a:r>
              <a:rPr lang="en-US" sz="3200" b="1" dirty="0">
                <a:latin typeface="Calibri" panose="020F0502020204030204" pitchFamily="34" charset="0"/>
                <a:cs typeface="Calibri" panose="020F0502020204030204" pitchFamily="34" charset="0"/>
              </a:rPr>
              <a:t>POSITIVE</a:t>
            </a:r>
            <a:r>
              <a:rPr lang="en-US" sz="3200" dirty="0">
                <a:latin typeface="Calibri" panose="020F0502020204030204" pitchFamily="34" charset="0"/>
                <a:cs typeface="Calibri" panose="020F0502020204030204" pitchFamily="34" charset="0"/>
              </a:rPr>
              <a:t> – orange, yellow orange and yellow</a:t>
            </a:r>
          </a:p>
        </p:txBody>
      </p:sp>
      <p:pic>
        <p:nvPicPr>
          <p:cNvPr id="3" name="Recorded Sound">
            <a:hlinkClick r:id="" action="ppaction://media"/>
            <a:extLst>
              <a:ext uri="{FF2B5EF4-FFF2-40B4-BE49-F238E27FC236}">
                <a16:creationId xmlns:a16="http://schemas.microsoft.com/office/drawing/2014/main" id="{7BD3899C-C7A8-053B-471D-A4B4EBF12A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122"/>
    </mc:Choice>
    <mc:Fallback xmlns="">
      <p:transition spd="slow" advTm="20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357" y="169183"/>
            <a:ext cx="6420610" cy="875846"/>
          </a:xfrm>
        </p:spPr>
        <p:txBody>
          <a:bodyPr/>
          <a:lstStyle/>
          <a:p>
            <a:r>
              <a:rPr lang="en-US" b="1" i="1" dirty="0">
                <a:latin typeface="Calibri" panose="020F0502020204030204" pitchFamily="34" charset="0"/>
                <a:ea typeface="Calibri" panose="020F0502020204030204" pitchFamily="34" charset="0"/>
                <a:cs typeface="Calibri" panose="020F0502020204030204" pitchFamily="34" charset="0"/>
              </a:rPr>
              <a:t>Neisseria </a:t>
            </a:r>
            <a:r>
              <a:rPr lang="en-US" b="1" i="1" dirty="0" err="1">
                <a:latin typeface="Calibri" panose="020F0502020204030204" pitchFamily="34" charset="0"/>
                <a:ea typeface="Calibri" panose="020F0502020204030204" pitchFamily="34" charset="0"/>
                <a:cs typeface="Calibri" panose="020F0502020204030204" pitchFamily="34" charset="0"/>
              </a:rPr>
              <a:t>gonorrheae</a:t>
            </a:r>
            <a:endParaRPr lang="en-US" b="1" i="1"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5"/>
          <a:srcRect l="10833" t="28518" r="52083" b="27778"/>
          <a:stretch>
            <a:fillRect/>
          </a:stretch>
        </p:blipFill>
        <p:spPr>
          <a:xfrm>
            <a:off x="8249408" y="1357312"/>
            <a:ext cx="3886200" cy="3810000"/>
          </a:xfrm>
          <a:prstGeom prst="rect">
            <a:avLst/>
          </a:prstGeom>
        </p:spPr>
      </p:pic>
      <p:sp>
        <p:nvSpPr>
          <p:cNvPr id="8" name="Rectangle 7"/>
          <p:cNvSpPr/>
          <p:nvPr/>
        </p:nvSpPr>
        <p:spPr>
          <a:xfrm>
            <a:off x="109978" y="1690688"/>
            <a:ext cx="8139430" cy="2554545"/>
          </a:xfrm>
          <a:prstGeom prst="rect">
            <a:avLst/>
          </a:prstGeom>
        </p:spPr>
        <p:txBody>
          <a:bodyPr wrap="square">
            <a:spAutoFit/>
          </a:bodyPr>
          <a:lstStyle/>
          <a:p>
            <a:r>
              <a:rPr lang="en-US" sz="3200" dirty="0">
                <a:latin typeface="Calibri" panose="020F0502020204030204" pitchFamily="34" charset="0"/>
                <a:cs typeface="Calibri" panose="020F0502020204030204" pitchFamily="34" charset="0"/>
              </a:rPr>
              <a:t>GONOCHEK II </a:t>
            </a:r>
          </a:p>
          <a:p>
            <a:r>
              <a:rPr lang="en-US" sz="3200" dirty="0">
                <a:latin typeface="Calibri" panose="020F0502020204030204" pitchFamily="34" charset="0"/>
                <a:cs typeface="Calibri" panose="020F0502020204030204" pitchFamily="34" charset="0"/>
              </a:rPr>
              <a:t>3 chromogenic substrates are included in a single plastic tube to detect glycosidase and aminopeptidase enzymes specifically found in </a:t>
            </a:r>
            <a:r>
              <a:rPr lang="en-US" sz="3200" i="1" dirty="0">
                <a:latin typeface="Calibri" panose="020F0502020204030204" pitchFamily="34" charset="0"/>
                <a:cs typeface="Calibri" panose="020F0502020204030204" pitchFamily="34" charset="0"/>
              </a:rPr>
              <a:t>N. </a:t>
            </a:r>
            <a:r>
              <a:rPr lang="en-US" sz="3200" i="1" dirty="0" err="1">
                <a:latin typeface="Calibri" panose="020F0502020204030204" pitchFamily="34" charset="0"/>
                <a:cs typeface="Calibri" panose="020F0502020204030204" pitchFamily="34" charset="0"/>
              </a:rPr>
              <a:t>meningitidis</a:t>
            </a:r>
            <a:r>
              <a:rPr lang="en-US" sz="3200" i="1" dirty="0">
                <a:latin typeface="Calibri" panose="020F0502020204030204" pitchFamily="34" charset="0"/>
                <a:cs typeface="Calibri" panose="020F0502020204030204" pitchFamily="34" charset="0"/>
              </a:rPr>
              <a:t>, N. </a:t>
            </a:r>
            <a:r>
              <a:rPr lang="en-US" sz="3200" i="1" dirty="0" err="1">
                <a:latin typeface="Calibri" panose="020F0502020204030204" pitchFamily="34" charset="0"/>
                <a:cs typeface="Calibri" panose="020F0502020204030204" pitchFamily="34" charset="0"/>
              </a:rPr>
              <a:t>lactamica</a:t>
            </a:r>
            <a:r>
              <a:rPr lang="en-US" sz="3200" dirty="0">
                <a:latin typeface="Calibri" panose="020F0502020204030204" pitchFamily="34" charset="0"/>
                <a:cs typeface="Calibri" panose="020F0502020204030204" pitchFamily="34" charset="0"/>
              </a:rPr>
              <a:t>, and </a:t>
            </a:r>
            <a:r>
              <a:rPr lang="en-US" sz="3200" i="1" dirty="0">
                <a:latin typeface="Calibri" panose="020F0502020204030204" pitchFamily="34" charset="0"/>
                <a:cs typeface="Calibri" panose="020F0502020204030204" pitchFamily="34" charset="0"/>
              </a:rPr>
              <a:t>N. gonorrhea</a:t>
            </a:r>
            <a:r>
              <a:rPr lang="en-US" sz="3200" dirty="0">
                <a:latin typeface="Calibri" panose="020F0502020204030204" pitchFamily="34" charset="0"/>
                <a:cs typeface="Calibri" panose="020F0502020204030204" pitchFamily="34" charset="0"/>
              </a:rPr>
              <a:t> </a:t>
            </a:r>
          </a:p>
        </p:txBody>
      </p:sp>
      <p:sp>
        <p:nvSpPr>
          <p:cNvPr id="11" name="Oval 10"/>
          <p:cNvSpPr/>
          <p:nvPr/>
        </p:nvSpPr>
        <p:spPr>
          <a:xfrm>
            <a:off x="7964420" y="3871912"/>
            <a:ext cx="2228088" cy="1295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corded Sound">
            <a:hlinkClick r:id="" action="ppaction://media"/>
            <a:extLst>
              <a:ext uri="{FF2B5EF4-FFF2-40B4-BE49-F238E27FC236}">
                <a16:creationId xmlns:a16="http://schemas.microsoft.com/office/drawing/2014/main" id="{1FDC5369-1DD3-3DDB-9706-7DA5E827CF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5700"/>
    </mc:Choice>
    <mc:Fallback xmlns="">
      <p:transition spd="slow" advTm="45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ABLE_ENDDRAG_ORIGIN_RECT" val="888*168"/>
  <p:tag name="TABLE_ENDDRAG_RECT" val="36*148*888*168"/>
</p:tagLst>
</file>

<file path=ppt/tags/tag2.xml><?xml version="1.0" encoding="utf-8"?>
<p:tagLst xmlns:a="http://schemas.openxmlformats.org/drawingml/2006/main" xmlns:r="http://schemas.openxmlformats.org/officeDocument/2006/relationships" xmlns:p="http://schemas.openxmlformats.org/presentationml/2006/main">
  <p:tag name="TABLE_ENDDRAG_ORIGIN_RECT" val="898*213"/>
  <p:tag name="TABLE_ENDDRAG_RECT" val="36*303*898*21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606</TotalTime>
  <Words>3630</Words>
  <Application>Microsoft Office PowerPoint</Application>
  <PresentationFormat>Widescreen</PresentationFormat>
  <Paragraphs>344</Paragraphs>
  <Slides>35</Slides>
  <Notes>21</Notes>
  <HiddenSlides>0</HiddenSlides>
  <MMClips>33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Calibri</vt:lpstr>
      <vt:lpstr>Frutiger</vt:lpstr>
      <vt:lpstr>MinionPro</vt:lpstr>
      <vt:lpstr>Wingdings</vt:lpstr>
      <vt:lpstr>Office Theme</vt:lpstr>
      <vt:lpstr>Laboratory Module: BACTERIOLOGY    Neisseria</vt:lpstr>
      <vt:lpstr>Neisseria</vt:lpstr>
      <vt:lpstr>Neisseria gonorrheae</vt:lpstr>
      <vt:lpstr>Diagnosis – Neisseria gonorrheae</vt:lpstr>
      <vt:lpstr>Neisseria gonorrheae</vt:lpstr>
      <vt:lpstr>Neisseria gonorrhea</vt:lpstr>
      <vt:lpstr>Neisseria gonorrheae</vt:lpstr>
      <vt:lpstr>Neisseria gonorrheae</vt:lpstr>
      <vt:lpstr>Neisseria gonorrheae</vt:lpstr>
      <vt:lpstr>Neisseria gonorrheae</vt:lpstr>
      <vt:lpstr>Clinical Manifestations</vt:lpstr>
      <vt:lpstr>PowerPoint Presentation</vt:lpstr>
      <vt:lpstr>PowerPoint Presentation</vt:lpstr>
      <vt:lpstr>Clinical Manifestations </vt:lpstr>
      <vt:lpstr>Clinical Manifestations</vt:lpstr>
      <vt:lpstr>Clinical Manifestations</vt:lpstr>
      <vt:lpstr>Treatment</vt:lpstr>
      <vt:lpstr>Treatment</vt:lpstr>
      <vt:lpstr>Treatment</vt:lpstr>
      <vt:lpstr>Treatment</vt:lpstr>
      <vt:lpstr>Neisseria meningitidis</vt:lpstr>
      <vt:lpstr>Neisseria meningitidis</vt:lpstr>
      <vt:lpstr>Neisseria meningitidis Biochemical and Physiologic Characteristics</vt:lpstr>
      <vt:lpstr>Neisseria meningitidis</vt:lpstr>
      <vt:lpstr>Neisseria meningitidis</vt:lpstr>
      <vt:lpstr>Neisseria meningitidis</vt:lpstr>
      <vt:lpstr>Neisseria meningitidis</vt:lpstr>
      <vt:lpstr>Neisseria meningitidis</vt:lpstr>
      <vt:lpstr>Neisseria meningitidis</vt:lpstr>
      <vt:lpstr>Neisseria meningitidis</vt:lpstr>
      <vt:lpstr>Neisseria meningitidis</vt:lpstr>
      <vt:lpstr>Neisseria meningitidis</vt:lpstr>
      <vt:lpstr>Neisseria meningitidis</vt:lpstr>
      <vt:lpstr>Neisseria meningitidis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12093</dc:creator>
  <cp:lastModifiedBy>John Delgado</cp:lastModifiedBy>
  <cp:revision>20</cp:revision>
  <dcterms:created xsi:type="dcterms:W3CDTF">2025-05-12T15:53:00Z</dcterms:created>
  <dcterms:modified xsi:type="dcterms:W3CDTF">2025-06-10T06:19:22Z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8B79D9A097A840F08CFF0D6FE33DD40F_13</vt:lpwstr>
  </property>
  <property fmtid="{D5CDD505-2E9C-101B-9397-08002B2CF9AE}" pid="3" name="KSOProductBuildVer">
    <vt:lpwstr>1033-12.2.0.21179</vt:lpwstr>
  </property>
</Properties>
</file>