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2" r:id="rId4"/>
    <p:sldId id="264" r:id="rId5"/>
    <p:sldId id="261" r:id="rId6"/>
    <p:sldId id="265" r:id="rId7"/>
    <p:sldId id="268" r:id="rId8"/>
    <p:sldId id="263" r:id="rId9"/>
    <p:sldId id="267" r:id="rId10"/>
    <p:sldId id="258" r:id="rId11"/>
    <p:sldId id="266" r:id="rId12"/>
    <p:sldId id="260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62" d="100"/>
          <a:sy n="62" d="100"/>
        </p:scale>
        <p:origin x="1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Delgado" userId="e2c432e5f1508f20" providerId="LiveId" clId="{B31E273A-DDD4-46DE-BCB4-C585E4B470ED}"/>
    <pc:docChg chg="undo custSel addSld delSld modSld">
      <pc:chgData name="John Delgado" userId="e2c432e5f1508f20" providerId="LiveId" clId="{B31E273A-DDD4-46DE-BCB4-C585E4B470ED}" dt="2025-06-10T02:26:36.984" v="38"/>
      <pc:docMkLst>
        <pc:docMk/>
      </pc:docMkLst>
      <pc:sldChg chg="delSp modSp mod">
        <pc:chgData name="John Delgado" userId="e2c432e5f1508f20" providerId="LiveId" clId="{B31E273A-DDD4-46DE-BCB4-C585E4B470ED}" dt="2025-06-10T02:25:06.238" v="24" actId="113"/>
        <pc:sldMkLst>
          <pc:docMk/>
          <pc:sldMk cId="2346001046" sldId="256"/>
        </pc:sldMkLst>
        <pc:spChg chg="mod">
          <ac:chgData name="John Delgado" userId="e2c432e5f1508f20" providerId="LiveId" clId="{B31E273A-DDD4-46DE-BCB4-C585E4B470ED}" dt="2025-06-10T02:25:06.238" v="24" actId="113"/>
          <ac:spMkLst>
            <pc:docMk/>
            <pc:sldMk cId="2346001046" sldId="256"/>
            <ac:spMk id="2" creationId="{FED1F99C-5555-319E-A8D9-AD388BDC881F}"/>
          </ac:spMkLst>
        </pc:spChg>
        <pc:spChg chg="del">
          <ac:chgData name="John Delgado" userId="e2c432e5f1508f20" providerId="LiveId" clId="{B31E273A-DDD4-46DE-BCB4-C585E4B470ED}" dt="2025-06-10T02:24:40.248" v="1" actId="478"/>
          <ac:spMkLst>
            <pc:docMk/>
            <pc:sldMk cId="2346001046" sldId="256"/>
            <ac:spMk id="3" creationId="{04682BA9-82BC-3D90-8322-4507072C98BC}"/>
          </ac:spMkLst>
        </pc:spChg>
      </pc:sldChg>
      <pc:sldChg chg="addSp delSp modSp mod">
        <pc:chgData name="John Delgado" userId="e2c432e5f1508f20" providerId="LiveId" clId="{B31E273A-DDD4-46DE-BCB4-C585E4B470ED}" dt="2025-06-10T02:25:46.497" v="35" actId="478"/>
        <pc:sldMkLst>
          <pc:docMk/>
          <pc:sldMk cId="1793613672" sldId="258"/>
        </pc:sldMkLst>
        <pc:spChg chg="del">
          <ac:chgData name="John Delgado" userId="e2c432e5f1508f20" providerId="LiveId" clId="{B31E273A-DDD4-46DE-BCB4-C585E4B470ED}" dt="2025-06-10T02:25:46.497" v="35" actId="478"/>
          <ac:spMkLst>
            <pc:docMk/>
            <pc:sldMk cId="1793613672" sldId="258"/>
            <ac:spMk id="2" creationId="{EEE50243-0FB4-F302-49D8-B723F78262FC}"/>
          </ac:spMkLst>
        </pc:spChg>
        <pc:spChg chg="add del mod">
          <ac:chgData name="John Delgado" userId="e2c432e5f1508f20" providerId="LiveId" clId="{B31E273A-DDD4-46DE-BCB4-C585E4B470ED}" dt="2025-06-10T02:25:42.256" v="34" actId="478"/>
          <ac:spMkLst>
            <pc:docMk/>
            <pc:sldMk cId="1793613672" sldId="258"/>
            <ac:spMk id="6" creationId="{1E0FC2DC-FE92-150E-8A35-B60F9594010D}"/>
          </ac:spMkLst>
        </pc:spChg>
        <pc:picChg chg="add del">
          <ac:chgData name="John Delgado" userId="e2c432e5f1508f20" providerId="LiveId" clId="{B31E273A-DDD4-46DE-BCB4-C585E4B470ED}" dt="2025-06-10T02:25:42.256" v="34" actId="478"/>
          <ac:picMkLst>
            <pc:docMk/>
            <pc:sldMk cId="1793613672" sldId="258"/>
            <ac:picMk id="4" creationId="{6D8E7DA5-54A7-254D-2444-A30A8BE26ADF}"/>
          </ac:picMkLst>
        </pc:picChg>
      </pc:sldChg>
      <pc:sldChg chg="del">
        <pc:chgData name="John Delgado" userId="e2c432e5f1508f20" providerId="LiveId" clId="{B31E273A-DDD4-46DE-BCB4-C585E4B470ED}" dt="2025-06-10T02:26:22.194" v="37" actId="47"/>
        <pc:sldMkLst>
          <pc:docMk/>
          <pc:sldMk cId="1892431671" sldId="259"/>
        </pc:sldMkLst>
      </pc:sldChg>
      <pc:sldChg chg="modSp mod">
        <pc:chgData name="John Delgado" userId="e2c432e5f1508f20" providerId="LiveId" clId="{B31E273A-DDD4-46DE-BCB4-C585E4B470ED}" dt="2025-06-10T02:25:20.309" v="31" actId="20577"/>
        <pc:sldMkLst>
          <pc:docMk/>
          <pc:sldMk cId="3465294729" sldId="262"/>
        </pc:sldMkLst>
        <pc:spChg chg="mod">
          <ac:chgData name="John Delgado" userId="e2c432e5f1508f20" providerId="LiveId" clId="{B31E273A-DDD4-46DE-BCB4-C585E4B470ED}" dt="2025-06-10T02:25:17.206" v="29" actId="20577"/>
          <ac:spMkLst>
            <pc:docMk/>
            <pc:sldMk cId="3465294729" sldId="262"/>
            <ac:spMk id="2" creationId="{39D948D6-7E0A-D00A-393B-EAEA8F6C3FA5}"/>
          </ac:spMkLst>
        </pc:spChg>
        <pc:spChg chg="mod">
          <ac:chgData name="John Delgado" userId="e2c432e5f1508f20" providerId="LiveId" clId="{B31E273A-DDD4-46DE-BCB4-C585E4B470ED}" dt="2025-06-10T02:25:20.309" v="31" actId="20577"/>
          <ac:spMkLst>
            <pc:docMk/>
            <pc:sldMk cId="3465294729" sldId="262"/>
            <ac:spMk id="5" creationId="{E0716848-F9E3-0998-2382-29882E9FADDE}"/>
          </ac:spMkLst>
        </pc:spChg>
      </pc:sldChg>
      <pc:sldChg chg="delSp mod">
        <pc:chgData name="John Delgado" userId="e2c432e5f1508f20" providerId="LiveId" clId="{B31E273A-DDD4-46DE-BCB4-C585E4B470ED}" dt="2025-06-10T02:25:52.025" v="36" actId="478"/>
        <pc:sldMkLst>
          <pc:docMk/>
          <pc:sldMk cId="3994857262" sldId="266"/>
        </pc:sldMkLst>
        <pc:spChg chg="del">
          <ac:chgData name="John Delgado" userId="e2c432e5f1508f20" providerId="LiveId" clId="{B31E273A-DDD4-46DE-BCB4-C585E4B470ED}" dt="2025-06-10T02:25:52.025" v="36" actId="478"/>
          <ac:spMkLst>
            <pc:docMk/>
            <pc:sldMk cId="3994857262" sldId="266"/>
            <ac:spMk id="2" creationId="{2CE3C871-1130-9758-3718-AD56AEDD05C7}"/>
          </ac:spMkLst>
        </pc:spChg>
      </pc:sldChg>
      <pc:sldChg chg="delSp mod">
        <pc:chgData name="John Delgado" userId="e2c432e5f1508f20" providerId="LiveId" clId="{B31E273A-DDD4-46DE-BCB4-C585E4B470ED}" dt="2025-06-10T02:25:33.662" v="32" actId="478"/>
        <pc:sldMkLst>
          <pc:docMk/>
          <pc:sldMk cId="2336444076" sldId="268"/>
        </pc:sldMkLst>
        <pc:spChg chg="del">
          <ac:chgData name="John Delgado" userId="e2c432e5f1508f20" providerId="LiveId" clId="{B31E273A-DDD4-46DE-BCB4-C585E4B470ED}" dt="2025-06-10T02:25:33.662" v="32" actId="478"/>
          <ac:spMkLst>
            <pc:docMk/>
            <pc:sldMk cId="2336444076" sldId="268"/>
            <ac:spMk id="2" creationId="{501E74A9-37BA-5095-0E01-0B28E41B12C3}"/>
          </ac:spMkLst>
        </pc:spChg>
      </pc:sldChg>
      <pc:sldChg chg="add">
        <pc:chgData name="John Delgado" userId="e2c432e5f1508f20" providerId="LiveId" clId="{B31E273A-DDD4-46DE-BCB4-C585E4B470ED}" dt="2025-06-10T02:24:34.543" v="0"/>
        <pc:sldMkLst>
          <pc:docMk/>
          <pc:sldMk cId="2970037624" sldId="269"/>
        </pc:sldMkLst>
      </pc:sldChg>
      <pc:sldChg chg="add">
        <pc:chgData name="John Delgado" userId="e2c432e5f1508f20" providerId="LiveId" clId="{B31E273A-DDD4-46DE-BCB4-C585E4B470ED}" dt="2025-06-10T02:26:36.984" v="38"/>
        <pc:sldMkLst>
          <pc:docMk/>
          <pc:sldMk cId="383551513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8627-4549-A4FC-F458-B01F4DFEE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CCE1F-7257-17A6-554D-5E7413936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52CEF-5E02-6BF4-BC09-3C8D06B2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880-F76C-9B49-A12C-7254EBBA826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DBAB6-CA58-4BEC-260F-E8E98C71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ED6D4-43B6-7259-AFDA-14099EC6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2B5-DA2E-9349-9F21-F9FDA4B19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E1BC-772D-D931-8343-54FFA37F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FC81D-97A8-8912-F43A-02606F671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BB49C-E4B9-8DC1-C6CB-3FACD252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880-F76C-9B49-A12C-7254EBBA826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35690-8232-5264-790C-1DAE99EF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BFC77-C2CF-F22F-AF0B-D3234126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2B5-DA2E-9349-9F21-F9FDA4B19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833EC7-F1AB-1D3D-67B9-C5B06CF5B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EFE9F-A876-9D95-B05E-3814E56EA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6629B-94CA-4821-C985-A3AEA1F3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880-F76C-9B49-A12C-7254EBBA826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D90F5-7369-D773-46FD-E82DF5F5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949D-5246-D32F-F4A0-48071653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2B5-DA2E-9349-9F21-F9FDA4B19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83F0-16CE-E353-B23F-267811CA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8729-CD02-0C11-B8BF-0C4F5ABA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AD56E-7553-46A3-C305-FF55B16A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880-F76C-9B49-A12C-7254EBBA826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6F323-DC5B-FAA3-3FFB-4D2DD1F5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0927B-9DD3-AB3B-C288-049A198B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2B5-DA2E-9349-9F21-F9FDA4B19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1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7BF0-7CF7-5B87-B64A-310998C1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00DF8-36D0-2677-1CD2-AE0AABED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D57BF-3553-4943-712E-2151953D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880-F76C-9B49-A12C-7254EBBA826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61D8D-BD65-A7E8-F763-288C43DD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16B77-FAA8-299D-7FCC-9EC36D30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2B5-DA2E-9349-9F21-F9FDA4B19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CA34-BD74-0FAE-C61F-EF7F1E3E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31D74-AE83-ECFF-28C4-7E71D9A57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B3E2C-F250-36C5-0EA3-83CDE9FB1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23961-EE9C-803E-1F0D-2B6ED178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880-F76C-9B49-A12C-7254EBBA826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2836A-F6BB-D81E-4F0A-559C8822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32D64-129E-ED00-01D9-CC0AA56F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2B5-DA2E-9349-9F21-F9FDA4B19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3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CE8C-56EA-4F1B-4D6F-391DCD1B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9A41A-6731-0437-2375-A981E26B6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518E7-C9D4-AAFF-C23A-827E850F8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995773-725A-1F1E-014A-C566908F9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32CAF-ACDC-3510-A724-AB5B195AF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2A0EE-C9E7-1953-DD45-F8AF05DF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880-F76C-9B49-A12C-7254EBBA826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F1BCCF-20DD-C3EC-795D-0BD81B2B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65AC8-C04F-E8F0-7A44-7EE5B439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2B5-DA2E-9349-9F21-F9FDA4B19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7D86-61E2-B197-224B-5CE4CD3DC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DED1-2135-E663-A546-DE3F2137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880-F76C-9B49-A12C-7254EBBA826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7A431-05E6-A1AE-BC10-1CA9842E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194FB-1C48-15BF-24AD-E639BA57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2B5-DA2E-9349-9F21-F9FDA4B19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A3480-4718-C821-B79E-30D14DA9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880-F76C-9B49-A12C-7254EBBA826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267F0-13CB-40BC-2CBC-BC6541AF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45CEF-1568-8A80-9D3E-7563CF7C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2B5-DA2E-9349-9F21-F9FDA4B19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5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B325-D43C-6BFE-4400-D48DC090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7F518-203B-0293-75C6-274297B9C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111C4-1384-44BF-C78B-23D2D8F1B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56542-38FF-611D-2A1A-FA5E249E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880-F76C-9B49-A12C-7254EBBA826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A7754-FC4F-CD2F-72F4-6D77231F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74E09-239D-85A9-9F4F-464A5585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2B5-DA2E-9349-9F21-F9FDA4B19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8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607D-E5BA-DFC3-3E4E-ED31A175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F1518B-5936-3EE6-539C-F793436C7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41406-A91C-A81A-7731-C962132EA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2C5A5-C0A4-4E84-6ED8-3093EF61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B880-F76C-9B49-A12C-7254EBBA826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33763-699A-06F4-80F1-828D1CA1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451E1-E77F-8D0C-5527-5783514F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2B5-DA2E-9349-9F21-F9FDA4B19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E8B9D-7E91-0455-7778-F83B4D99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6F4B6-1C1B-0588-8D7C-77AC8BF7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CB1A0-1F07-2EB5-2BC6-9FD5A9F85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7AB880-F76C-9B49-A12C-7254EBBA826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D2D14-1F3B-3F09-CE62-B975B2D8C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15603-8CEC-6E53-DBAA-7944AA8E8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83E2B5-DA2E-9349-9F21-F9FDA4B19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;p1">
            <a:extLst>
              <a:ext uri="{FF2B5EF4-FFF2-40B4-BE49-F238E27FC236}">
                <a16:creationId xmlns:a16="http://schemas.microsoft.com/office/drawing/2014/main" id="{21EB815D-6768-578C-936B-3835D7A8AFF7}"/>
              </a:ext>
            </a:extLst>
          </p:cNvPr>
          <p:cNvSpPr txBox="1">
            <a:spLocks/>
          </p:cNvSpPr>
          <p:nvPr/>
        </p:nvSpPr>
        <p:spPr>
          <a:xfrm>
            <a:off x="695261" y="2581124"/>
            <a:ext cx="10801478" cy="292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5200" b="1" u="sng" dirty="0">
                <a:latin typeface="Calibri"/>
                <a:ea typeface="Calibri"/>
                <a:cs typeface="Calibri"/>
                <a:sym typeface="Calibri"/>
              </a:rPr>
              <a:t>Laboratory Module:</a:t>
            </a:r>
            <a:br>
              <a:rPr lang="en-US" sz="52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5200" b="1" dirty="0">
                <a:latin typeface="Calibri"/>
                <a:ea typeface="Calibri"/>
                <a:cs typeface="Calibri"/>
                <a:sym typeface="Calibri"/>
              </a:rPr>
              <a:t>BACTERIOLOGY</a:t>
            </a:r>
            <a:br>
              <a:rPr lang="en-US" sz="52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5200" b="1" dirty="0"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lang="en-US" sz="52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5200" b="1" dirty="0">
                <a:latin typeface="Calibri"/>
                <a:ea typeface="Calibri"/>
                <a:cs typeface="Calibri"/>
                <a:sym typeface="Calibri"/>
              </a:rPr>
              <a:t>ENTERIC GRAM-NEGATIVE RODS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ACCC149B-5BD9-FFB1-B58E-E6E2A0FC8EE8}"/>
              </a:ext>
            </a:extLst>
          </p:cNvPr>
          <p:cNvSpPr txBox="1">
            <a:spLocks/>
          </p:cNvSpPr>
          <p:nvPr/>
        </p:nvSpPr>
        <p:spPr>
          <a:xfrm>
            <a:off x="701628" y="492303"/>
            <a:ext cx="1092430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Philippine Society for Microbiology &amp; Infectious Diseases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570"/>
              </a:spcBef>
              <a:buClr>
                <a:schemeClr val="dk1"/>
              </a:buClr>
              <a:buSzPts val="2600"/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Standing Committee on Training &amp; Curriculum Development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37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8E7DA5-54A7-254D-2444-A30A8BE26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3" y="365125"/>
            <a:ext cx="11447522" cy="13255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49A5D-53DB-CF62-3EAC-CA3CC071F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92" y="1690688"/>
            <a:ext cx="10039656" cy="464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1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E4FB02-D9C9-0375-04D4-CDDD8367F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833"/>
            <a:ext cx="11961769" cy="132556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39B512-8E50-3B5B-E37B-3AF3B21D0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89" y="2035396"/>
            <a:ext cx="10243400" cy="4339732"/>
          </a:xfrm>
          <a:prstGeom prst="rect">
            <a:avLst/>
          </a:prstGeom>
        </p:spPr>
      </p:pic>
      <p:pic>
        <p:nvPicPr>
          <p:cNvPr id="3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89C248B3-05DA-19A7-1E61-9D4D3A8EA2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29502" y="6383666"/>
            <a:ext cx="397299" cy="3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5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7722-BFEC-18D9-EE0A-B11C2DE9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C35FDF-5925-AA72-E6D0-7D1A75952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4" y="319613"/>
            <a:ext cx="10895377" cy="180746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56CDDF-2E6B-F389-3DB7-06397DD66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8" y="2127080"/>
            <a:ext cx="10864408" cy="3582198"/>
          </a:xfrm>
          <a:prstGeom prst="rect">
            <a:avLst/>
          </a:prstGeom>
        </p:spPr>
      </p:pic>
      <p:pic>
        <p:nvPicPr>
          <p:cNvPr id="3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67EC1929-39F2-EB48-8051-9F4731C212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1256443" y="6431751"/>
            <a:ext cx="708354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B1FA-961F-0049-ABC2-462CC6D1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3E487-07D2-0248-BC76-2B64A00FC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2000"/>
            </a:pPr>
            <a:r>
              <a:rPr lang="en-US" dirty="0">
                <a:latin typeface="Calibri" panose="020F0502020204030204" pitchFamily="34" charset="0"/>
                <a:ea typeface="Libre Franklin Thin"/>
                <a:cs typeface="Calibri" panose="020F0502020204030204" pitchFamily="34" charset="0"/>
                <a:sym typeface="Libre Franklin Thin"/>
              </a:rPr>
              <a:t>Mandell, Douglas &amp; Bennett’s Principles and Practice of Infectious Diseases 9</a:t>
            </a:r>
            <a:r>
              <a:rPr lang="en-US" baseline="30000" dirty="0">
                <a:latin typeface="Calibri" panose="020F0502020204030204" pitchFamily="34" charset="0"/>
                <a:ea typeface="Libre Franklin Thin"/>
                <a:cs typeface="Calibri" panose="020F0502020204030204" pitchFamily="34" charset="0"/>
                <a:sym typeface="Libre Franklin Thin"/>
              </a:rPr>
              <a:t>th</a:t>
            </a:r>
            <a:r>
              <a:rPr lang="en-US" dirty="0">
                <a:latin typeface="Calibri" panose="020F0502020204030204" pitchFamily="34" charset="0"/>
                <a:ea typeface="Libre Franklin Thin"/>
                <a:cs typeface="Calibri" panose="020F0502020204030204" pitchFamily="34" charset="0"/>
                <a:sym typeface="Libre Franklin Thin"/>
              </a:rPr>
              <a:t> Edition.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>
                <a:latin typeface="Calibri" panose="020F0502020204030204" pitchFamily="34" charset="0"/>
                <a:ea typeface="Libre Franklin Thin"/>
                <a:cs typeface="Calibri" panose="020F0502020204030204" pitchFamily="34" charset="0"/>
                <a:sym typeface="Libre Franklin Thin"/>
              </a:rPr>
              <a:t>Bailey &amp; Scott’s Diagnostic Microbiology 14</a:t>
            </a:r>
            <a:r>
              <a:rPr lang="en-US" baseline="30000" dirty="0">
                <a:latin typeface="Calibri" panose="020F0502020204030204" pitchFamily="34" charset="0"/>
                <a:ea typeface="Libre Franklin Thin"/>
                <a:cs typeface="Calibri" panose="020F0502020204030204" pitchFamily="34" charset="0"/>
                <a:sym typeface="Libre Franklin Thin"/>
              </a:rPr>
              <a:t>th</a:t>
            </a:r>
            <a:r>
              <a:rPr lang="en-US" dirty="0">
                <a:latin typeface="Calibri" panose="020F0502020204030204" pitchFamily="34" charset="0"/>
                <a:ea typeface="Libre Franklin Thin"/>
                <a:cs typeface="Calibri" panose="020F0502020204030204" pitchFamily="34" charset="0"/>
                <a:sym typeface="Libre Franklin Thin"/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835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2"/>
    </mc:Choice>
    <mc:Fallback xmlns="">
      <p:transition spd="slow" advTm="25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F99C-5555-319E-A8D9-AD388BDC8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5797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Pseudomonas</a:t>
            </a:r>
          </a:p>
        </p:txBody>
      </p:sp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23018FB7-212E-3B49-7E2B-85F473D34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1663" y="6112299"/>
            <a:ext cx="397300" cy="3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48D6-7E0A-D00A-393B-EAEA8F6C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latin typeface="Calibri" panose="020F0502020204030204" pitchFamily="34" charset="0"/>
              </a:rPr>
              <a:t>Pseudomonas spp.</a:t>
            </a:r>
          </a:p>
        </p:txBody>
      </p:sp>
      <p:sp>
        <p:nvSpPr>
          <p:cNvPr id="5" name="Google Shape;436;p31">
            <a:extLst>
              <a:ext uri="{FF2B5EF4-FFF2-40B4-BE49-F238E27FC236}">
                <a16:creationId xmlns:a16="http://schemas.microsoft.com/office/drawing/2014/main" id="{E0716848-F9E3-0998-2382-29882E9FADD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46151" y="16111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</a:pPr>
            <a:r>
              <a:rPr lang="en-PH" sz="3200" dirty="0">
                <a:latin typeface="Calibri" panose="020F0502020204030204" pitchFamily="34" charset="0"/>
              </a:rPr>
              <a:t>Gram-negative bacteria that inhabit diverse environments, including soil, water, plants, insects, and animals. </a:t>
            </a:r>
            <a:endParaRPr lang="en-US" sz="3200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ClrTx/>
              <a:buSzPct val="100000"/>
            </a:pPr>
            <a:r>
              <a:rPr lang="en-PH" sz="3200" i="1" dirty="0">
                <a:latin typeface="Calibri" panose="020F0502020204030204" pitchFamily="34" charset="0"/>
              </a:rPr>
              <a:t>P. aeruginosa </a:t>
            </a:r>
            <a:r>
              <a:rPr lang="en-PH" sz="3200" dirty="0">
                <a:latin typeface="Calibri" panose="020F0502020204030204" pitchFamily="34" charset="0"/>
              </a:rPr>
              <a:t>is the most important </a:t>
            </a:r>
          </a:p>
          <a:p>
            <a:pPr lvl="1">
              <a:lnSpc>
                <a:spcPct val="120000"/>
              </a:lnSpc>
              <a:buClrTx/>
              <a:buSzPct val="100000"/>
            </a:pPr>
            <a:r>
              <a:rPr lang="en-PH" sz="3200" dirty="0">
                <a:latin typeface="Calibri" panose="020F0502020204030204" pitchFamily="34" charset="0"/>
              </a:rPr>
              <a:t>often causing serious infections associated with substantial morbidity and mortality. </a:t>
            </a:r>
          </a:p>
          <a:p>
            <a:pPr lvl="1">
              <a:lnSpc>
                <a:spcPct val="120000"/>
              </a:lnSpc>
              <a:buClrTx/>
              <a:buSzPct val="100000"/>
            </a:pPr>
            <a:r>
              <a:rPr lang="en-PH" sz="3200" dirty="0">
                <a:latin typeface="Calibri" panose="020F0502020204030204" pitchFamily="34" charset="0"/>
              </a:rPr>
              <a:t>not a common bacterium that inhabits the human microbiota among healthy hosts</a:t>
            </a:r>
          </a:p>
          <a:p>
            <a:pPr lvl="1">
              <a:lnSpc>
                <a:spcPct val="120000"/>
              </a:lnSpc>
              <a:buClrTx/>
              <a:buSzPct val="100000"/>
            </a:pPr>
            <a:endParaRPr lang="en-PH" sz="3200" dirty="0">
              <a:latin typeface="Calibri" panose="020F0502020204030204" pitchFamily="34" charset="0"/>
            </a:endParaRPr>
          </a:p>
        </p:txBody>
      </p:sp>
      <p:pic>
        <p:nvPicPr>
          <p:cNvPr id="3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E10B6517-99D4-6091-A903-1D14A16D0B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1750" y="6176963"/>
            <a:ext cx="451953" cy="3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682BA9-82BC-3D90-8322-4507072C9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4909" y="230521"/>
            <a:ext cx="4087091" cy="3400185"/>
          </a:xfrm>
        </p:spPr>
        <p:txBody>
          <a:bodyPr>
            <a:noAutofit/>
          </a:bodyPr>
          <a:lstStyle/>
          <a:p>
            <a:pPr marL="0" indent="0" rtl="1">
              <a:lnSpc>
                <a:spcPct val="120000"/>
              </a:lnSpc>
              <a:buClrTx/>
              <a:buSzPct val="100000"/>
              <a:buNone/>
            </a:pPr>
            <a:r>
              <a:rPr lang="en-PH" sz="2800" dirty="0">
                <a:latin typeface="Calibri" panose="020F0502020204030204" pitchFamily="34" charset="0"/>
              </a:rPr>
              <a:t>Other Pseudomonas species, including </a:t>
            </a:r>
            <a:r>
              <a:rPr lang="en-PH" sz="2800" i="1" dirty="0">
                <a:latin typeface="Calibri" panose="020F0502020204030204" pitchFamily="34" charset="0"/>
              </a:rPr>
              <a:t>P. </a:t>
            </a:r>
            <a:r>
              <a:rPr lang="en-PH" sz="2800" i="1" dirty="0" err="1">
                <a:latin typeface="Calibri" panose="020F0502020204030204" pitchFamily="34" charset="0"/>
              </a:rPr>
              <a:t>fluorescens</a:t>
            </a:r>
            <a:r>
              <a:rPr lang="en-PH" sz="2800" i="1" dirty="0">
                <a:latin typeface="Calibri" panose="020F0502020204030204" pitchFamily="34" charset="0"/>
              </a:rPr>
              <a:t>, P. </a:t>
            </a:r>
            <a:r>
              <a:rPr lang="en-PH" sz="2800" i="1" dirty="0" err="1">
                <a:latin typeface="Calibri" panose="020F0502020204030204" pitchFamily="34" charset="0"/>
              </a:rPr>
              <a:t>luteola</a:t>
            </a:r>
            <a:r>
              <a:rPr lang="en-PH" sz="2800" i="1" dirty="0">
                <a:latin typeface="Calibri" panose="020F0502020204030204" pitchFamily="34" charset="0"/>
              </a:rPr>
              <a:t>, P. </a:t>
            </a:r>
            <a:r>
              <a:rPr lang="en-PH" sz="2800" i="1" dirty="0" err="1">
                <a:latin typeface="Calibri" panose="020F0502020204030204" pitchFamily="34" charset="0"/>
              </a:rPr>
              <a:t>putida</a:t>
            </a:r>
            <a:r>
              <a:rPr lang="en-PH" sz="2800" i="1" dirty="0">
                <a:latin typeface="Calibri" panose="020F0502020204030204" pitchFamily="34" charset="0"/>
              </a:rPr>
              <a:t>,</a:t>
            </a:r>
            <a:r>
              <a:rPr lang="en-PH" sz="2800" dirty="0">
                <a:latin typeface="Calibri" panose="020F0502020204030204" pitchFamily="34" charset="0"/>
              </a:rPr>
              <a:t> and </a:t>
            </a:r>
            <a:r>
              <a:rPr lang="en-PH" sz="2800" i="1" dirty="0">
                <a:latin typeface="Calibri" panose="020F0502020204030204" pitchFamily="34" charset="0"/>
              </a:rPr>
              <a:t>P. </a:t>
            </a:r>
            <a:r>
              <a:rPr lang="en-PH" sz="2800" i="1" dirty="0" err="1">
                <a:latin typeface="Calibri" panose="020F0502020204030204" pitchFamily="34" charset="0"/>
              </a:rPr>
              <a:t>stutzeri</a:t>
            </a:r>
            <a:endParaRPr lang="en-PH" sz="2800" i="1" dirty="0">
              <a:latin typeface="Calibri" panose="020F0502020204030204" pitchFamily="34" charset="0"/>
            </a:endParaRPr>
          </a:p>
          <a:p>
            <a:pPr lvl="1" rtl="1">
              <a:lnSpc>
                <a:spcPct val="120000"/>
              </a:lnSpc>
              <a:buClrTx/>
              <a:buSzPct val="100000"/>
            </a:pPr>
            <a:r>
              <a:rPr lang="en-PH" sz="2800" dirty="0">
                <a:latin typeface="Calibri" panose="020F0502020204030204" pitchFamily="34" charset="0"/>
              </a:rPr>
              <a:t>less virulent but are still implicated in a wide variety of infections, primarily occurring among immunocompromised patients.</a:t>
            </a:r>
          </a:p>
          <a:p>
            <a:pPr indent="-111125" rtl="1"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None/>
            </a:pPr>
            <a:endParaRPr lang="en-PH" sz="2800" dirty="0">
              <a:latin typeface="Calibri" panose="020F0502020204030204" pitchFamily="34" charset="0"/>
            </a:endParaRPr>
          </a:p>
        </p:txBody>
      </p:sp>
      <p:pic>
        <p:nvPicPr>
          <p:cNvPr id="5" name="Google Shape;443;p32" descr="Diagram&#10;&#10;Description automatically generated">
            <a:extLst>
              <a:ext uri="{FF2B5EF4-FFF2-40B4-BE49-F238E27FC236}">
                <a16:creationId xmlns:a16="http://schemas.microsoft.com/office/drawing/2014/main" id="{72292D08-180F-E385-2D09-216DA9DC32D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10" y="0"/>
            <a:ext cx="7707608" cy="682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8F7F9A35-2661-1DB5-C360-B7C3A1A7F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1182112" y="6301780"/>
            <a:ext cx="440950" cy="4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DE92-16DA-0CE5-E214-6E2D44FB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53252-FE6D-2968-6D08-E72E384C9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803452" cy="4351338"/>
          </a:xfrm>
        </p:spPr>
        <p:txBody>
          <a:bodyPr>
            <a:normAutofit fontScale="92500" lnSpcReduction="20000"/>
          </a:bodyPr>
          <a:lstStyle/>
          <a:p>
            <a:r>
              <a:rPr lang="en-PH" sz="3500" dirty="0">
                <a:latin typeface="Calibri" panose="020F0502020204030204" pitchFamily="34" charset="0"/>
              </a:rPr>
              <a:t>an aerobic gram-negative, rod-shaped bacteria</a:t>
            </a:r>
            <a:endParaRPr lang="en-US" sz="3500" dirty="0">
              <a:latin typeface="Calibri" panose="020F0502020204030204" pitchFamily="34" charset="0"/>
            </a:endParaRPr>
          </a:p>
          <a:p>
            <a:r>
              <a:rPr lang="en-US" sz="3500" dirty="0">
                <a:latin typeface="Calibri" panose="020F0502020204030204" pitchFamily="34" charset="0"/>
              </a:rPr>
              <a:t>with12 clinically relevant species </a:t>
            </a:r>
          </a:p>
          <a:p>
            <a:r>
              <a:rPr lang="en-US" sz="3500" dirty="0">
                <a:latin typeface="Calibri" panose="020F0502020204030204" pitchFamily="34" charset="0"/>
              </a:rPr>
              <a:t>motile (1 to several flagella) </a:t>
            </a:r>
          </a:p>
          <a:p>
            <a:r>
              <a:rPr lang="en-US" sz="3500" dirty="0">
                <a:latin typeface="Calibri" panose="020F0502020204030204" pitchFamily="34" charset="0"/>
              </a:rPr>
              <a:t>catalase (+) </a:t>
            </a:r>
          </a:p>
          <a:p>
            <a:r>
              <a:rPr lang="en-US" sz="3500" dirty="0">
                <a:latin typeface="Calibri" panose="020F0502020204030204" pitchFamily="34" charset="0"/>
              </a:rPr>
              <a:t>generally oxidase (+) except for </a:t>
            </a:r>
            <a:r>
              <a:rPr lang="en-US" sz="3500" i="1" dirty="0">
                <a:latin typeface="Calibri" panose="020F0502020204030204" pitchFamily="34" charset="0"/>
              </a:rPr>
              <a:t>P. </a:t>
            </a:r>
            <a:r>
              <a:rPr lang="en-US" sz="3500" i="1" dirty="0" err="1">
                <a:latin typeface="Calibri" panose="020F0502020204030204" pitchFamily="34" charset="0"/>
              </a:rPr>
              <a:t>luteola</a:t>
            </a:r>
            <a:r>
              <a:rPr lang="en-US" sz="3500" dirty="0">
                <a:latin typeface="Calibri" panose="020F0502020204030204" pitchFamily="34" charset="0"/>
              </a:rPr>
              <a:t> &amp; </a:t>
            </a:r>
            <a:r>
              <a:rPr lang="en-US" sz="3500" i="1" dirty="0">
                <a:latin typeface="Calibri" panose="020F0502020204030204" pitchFamily="34" charset="0"/>
              </a:rPr>
              <a:t>P. </a:t>
            </a:r>
            <a:r>
              <a:rPr lang="en-US" sz="3500" i="1" dirty="0" err="1">
                <a:latin typeface="Calibri" panose="020F0502020204030204" pitchFamily="34" charset="0"/>
              </a:rPr>
              <a:t>oryzihabitans</a:t>
            </a:r>
            <a:endParaRPr lang="en-US" sz="35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500" dirty="0">
              <a:latin typeface="Calibri" panose="020F0502020204030204" pitchFamily="34" charset="0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00F4-7DCF-CFE5-4893-A09BE2BDD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54" y="293390"/>
            <a:ext cx="6381240" cy="6246770"/>
          </a:xfrm>
          <a:prstGeom prst="rect">
            <a:avLst/>
          </a:prstGeom>
        </p:spPr>
      </p:pic>
      <p:pic>
        <p:nvPicPr>
          <p:cNvPr id="5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D2E663D8-98AA-8700-EA13-0F6A63BF49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3124" y="6372225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36BD-0631-00E2-7D5F-AF466FFE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latin typeface="Calibri" panose="020F0502020204030204" pitchFamily="34" charset="0"/>
              </a:rPr>
              <a:t>Pseudomonas aeruginosa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6FC7E-BA58-B16D-B792-EF463DC99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A convenient and reliable identification scheme for  </a:t>
            </a:r>
            <a:r>
              <a:rPr lang="en-US" sz="3200" i="1" dirty="0">
                <a:latin typeface="Calibri" panose="020F0502020204030204" pitchFamily="34" charset="0"/>
              </a:rPr>
              <a:t>P. aeruginosa</a:t>
            </a:r>
            <a:r>
              <a:rPr lang="en-US" sz="3200" dirty="0">
                <a:latin typeface="Calibri" panose="020F0502020204030204" pitchFamily="34" charset="0"/>
              </a:rPr>
              <a:t> involves the following conventional tests and characteristics: </a:t>
            </a:r>
          </a:p>
          <a:p>
            <a:r>
              <a:rPr lang="en-US" sz="3200" dirty="0">
                <a:latin typeface="Calibri" panose="020F0502020204030204" pitchFamily="34" charset="0"/>
              </a:rPr>
              <a:t>Oxidase-positive </a:t>
            </a:r>
          </a:p>
          <a:p>
            <a:r>
              <a:rPr lang="en-US" sz="3200" dirty="0">
                <a:latin typeface="Calibri" panose="020F0502020204030204" pitchFamily="34" charset="0"/>
              </a:rPr>
              <a:t> Triple sugar iron slant with an alkaline/no change (K/NC) reaction</a:t>
            </a:r>
          </a:p>
          <a:p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7A43D-4707-6F2F-E2D9-5EC72FD9B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69" y="59770"/>
            <a:ext cx="4304418" cy="1969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8AC85D-B823-1712-D627-BEF743AEE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36" y="1825625"/>
            <a:ext cx="5480864" cy="5043238"/>
          </a:xfrm>
          <a:prstGeom prst="rect">
            <a:avLst/>
          </a:prstGeom>
        </p:spPr>
      </p:pic>
      <p:pic>
        <p:nvPicPr>
          <p:cNvPr id="6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E0B46B00-F569-C5C6-0302-DB36A6B1C9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063" y="6121813"/>
            <a:ext cx="442797" cy="44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7E03E4-0A72-4D1C-DED6-740B5667C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689"/>
            <a:ext cx="12432822" cy="904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F9C635-4B03-3A51-D1DC-C358D5057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1690687"/>
            <a:ext cx="10836291" cy="45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4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3227-241B-2472-8B4D-B90F9FD5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30" y="205399"/>
            <a:ext cx="10515600" cy="643404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Calibri" panose="020F0502020204030204" pitchFamily="34" charset="0"/>
              </a:rPr>
              <a:t>Pseudomonas </a:t>
            </a:r>
            <a:r>
              <a:rPr lang="en-US" sz="3200" i="1" dirty="0" err="1">
                <a:latin typeface="Calibri" panose="020F0502020204030204" pitchFamily="34" charset="0"/>
              </a:rPr>
              <a:t>aeuginosa</a:t>
            </a:r>
            <a:endParaRPr lang="en-US" sz="3200" i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2CC13-0E80-6B01-5BE4-A4958D16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8803"/>
            <a:ext cx="5359672" cy="5328160"/>
          </a:xfrm>
        </p:spPr>
        <p:txBody>
          <a:bodyPr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g</a:t>
            </a:r>
            <a:r>
              <a:rPr lang="en-PH" sz="2400" dirty="0" err="1">
                <a:latin typeface="Calibri" panose="020F0502020204030204" pitchFamily="34" charset="0"/>
              </a:rPr>
              <a:t>rowth</a:t>
            </a:r>
            <a:r>
              <a:rPr lang="en-PH" sz="2400" dirty="0">
                <a:latin typeface="Calibri" panose="020F0502020204030204" pitchFamily="34" charset="0"/>
              </a:rPr>
              <a:t> occurs in a variety of culture media, forming smooth round colonies with a characteristic grapelike or “corn-taco” odor and a green-blue coloration</a:t>
            </a:r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PH" dirty="0">
                <a:latin typeface="Calibri" panose="020F0502020204030204" pitchFamily="34" charset="0"/>
              </a:rPr>
              <a:t>coloration is due to the production of </a:t>
            </a:r>
            <a:r>
              <a:rPr lang="en-PH" dirty="0" err="1">
                <a:solidFill>
                  <a:srgbClr val="00B0F0"/>
                </a:solidFill>
                <a:latin typeface="Calibri" panose="020F0502020204030204" pitchFamily="34" charset="0"/>
              </a:rPr>
              <a:t>pyocyanin</a:t>
            </a:r>
            <a:r>
              <a:rPr lang="en-PH" dirty="0">
                <a:solidFill>
                  <a:srgbClr val="00B0F0"/>
                </a:solidFill>
                <a:latin typeface="Calibri" panose="020F0502020204030204" pitchFamily="34" charset="0"/>
              </a:rPr>
              <a:t> (blue) </a:t>
            </a:r>
            <a:r>
              <a:rPr lang="en-PH" dirty="0">
                <a:latin typeface="Calibri" panose="020F0502020204030204" pitchFamily="34" charset="0"/>
              </a:rPr>
              <a:t>and </a:t>
            </a:r>
            <a:r>
              <a:rPr lang="en-PH" dirty="0" err="1">
                <a:solidFill>
                  <a:srgbClr val="00B050"/>
                </a:solidFill>
                <a:latin typeface="Calibri" panose="020F0502020204030204" pitchFamily="34" charset="0"/>
              </a:rPr>
              <a:t>pyoverdin</a:t>
            </a:r>
            <a:r>
              <a:rPr lang="en-PH" dirty="0">
                <a:solidFill>
                  <a:srgbClr val="00B050"/>
                </a:solidFill>
                <a:latin typeface="Calibri" panose="020F0502020204030204" pitchFamily="34" charset="0"/>
              </a:rPr>
              <a:t> (green)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20000"/>
              </a:lnSpc>
              <a:buSzPts val="1800"/>
            </a:pPr>
            <a:r>
              <a:rPr lang="en-US" dirty="0">
                <a:latin typeface="Calibri" panose="020F0502020204030204" pitchFamily="34" charset="0"/>
              </a:rPr>
              <a:t>Production of bright bluish (</a:t>
            </a:r>
            <a:r>
              <a:rPr lang="en-US" dirty="0" err="1">
                <a:latin typeface="Calibri" panose="020F0502020204030204" pitchFamily="34" charset="0"/>
              </a:rPr>
              <a:t>pyocyanin</a:t>
            </a:r>
            <a:r>
              <a:rPr lang="en-US" dirty="0">
                <a:latin typeface="Calibri" panose="020F0502020204030204" pitchFamily="34" charset="0"/>
              </a:rPr>
              <a:t>), green (</a:t>
            </a:r>
            <a:r>
              <a:rPr lang="en-US" dirty="0" err="1">
                <a:latin typeface="Calibri" panose="020F0502020204030204" pitchFamily="34" charset="0"/>
              </a:rPr>
              <a:t>pyoverdin</a:t>
            </a:r>
            <a:r>
              <a:rPr lang="en-US" dirty="0">
                <a:latin typeface="Calibri" panose="020F0502020204030204" pitchFamily="34" charset="0"/>
              </a:rPr>
              <a:t>), red (</a:t>
            </a:r>
            <a:r>
              <a:rPr lang="en-US" dirty="0" err="1">
                <a:latin typeface="Calibri" panose="020F0502020204030204" pitchFamily="34" charset="0"/>
              </a:rPr>
              <a:t>pyrorubrin</a:t>
            </a:r>
            <a:r>
              <a:rPr lang="en-US" dirty="0">
                <a:latin typeface="Calibri" panose="020F0502020204030204" pitchFamily="34" charset="0"/>
              </a:rPr>
              <a:t>), or brown (</a:t>
            </a:r>
            <a:r>
              <a:rPr lang="en-US" dirty="0" err="1">
                <a:latin typeface="Calibri" panose="020F0502020204030204" pitchFamily="34" charset="0"/>
              </a:rPr>
              <a:t>pyomelanin</a:t>
            </a:r>
            <a:r>
              <a:rPr lang="en-US" dirty="0">
                <a:latin typeface="Calibri" panose="020F0502020204030204" pitchFamily="34" charset="0"/>
              </a:rPr>
              <a:t>) diffusible pigment on Mueller-Hinton agar or </a:t>
            </a:r>
            <a:r>
              <a:rPr lang="en-US" dirty="0" err="1">
                <a:latin typeface="Calibri" panose="020F0502020204030204" pitchFamily="34" charset="0"/>
              </a:rPr>
              <a:t>trypticase</a:t>
            </a:r>
            <a:r>
              <a:rPr lang="en-US" dirty="0">
                <a:latin typeface="Calibri" panose="020F0502020204030204" pitchFamily="34" charset="0"/>
              </a:rPr>
              <a:t> soy agar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AD56C-A488-6653-3065-9E8CAA595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46" y="187896"/>
            <a:ext cx="4821870" cy="3131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F5F434-BC53-CFCC-4083-E0F3FC26B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31" y="3728503"/>
            <a:ext cx="4821870" cy="3129497"/>
          </a:xfrm>
          <a:prstGeom prst="rect">
            <a:avLst/>
          </a:prstGeom>
        </p:spPr>
      </p:pic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FFE82E26-891D-98B9-F226-EA1C9E5CA7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930" y="6168923"/>
            <a:ext cx="549309" cy="54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1B4A-091C-9800-DC67-B7125787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latin typeface="Calibri" panose="020F0502020204030204" pitchFamily="34" charset="0"/>
              </a:rPr>
              <a:t>Pseudomonas aeruginosa</a:t>
            </a:r>
            <a:r>
              <a:rPr lang="en-US" i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4DAF-ECEF-EA06-19EA-FA7261315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287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colonies have flat, spreading, serrated edges</a:t>
            </a:r>
          </a:p>
          <a:p>
            <a:r>
              <a:rPr lang="en-US" sz="3200" dirty="0">
                <a:latin typeface="Calibri" panose="020F0502020204030204" pitchFamily="34" charset="0"/>
              </a:rPr>
              <a:t>may appear with metallic sheen </a:t>
            </a:r>
          </a:p>
          <a:p>
            <a:r>
              <a:rPr lang="en-US" sz="3200" dirty="0">
                <a:latin typeface="Calibri" panose="020F0502020204030204" pitchFamily="34" charset="0"/>
              </a:rPr>
              <a:t>usually beta-hemolytic </a:t>
            </a:r>
          </a:p>
          <a:p>
            <a:r>
              <a:rPr lang="en-US" sz="3200" dirty="0">
                <a:latin typeface="Calibri" panose="020F0502020204030204" pitchFamily="34" charset="0"/>
              </a:rPr>
              <a:t>non-lactose fermenter in </a:t>
            </a:r>
            <a:r>
              <a:rPr lang="en-US" sz="3200" dirty="0" err="1">
                <a:latin typeface="Calibri" panose="020F0502020204030204" pitchFamily="34" charset="0"/>
              </a:rPr>
              <a:t>MacConkey</a:t>
            </a:r>
            <a:r>
              <a:rPr lang="en-US" sz="3200" dirty="0">
                <a:latin typeface="Calibri" panose="020F0502020204030204" pitchFamily="34" charset="0"/>
              </a:rPr>
              <a:t>  </a:t>
            </a:r>
          </a:p>
          <a:p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47070-333D-772D-AB03-7CE5406DC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30" y="61124"/>
            <a:ext cx="5012085" cy="5777708"/>
          </a:xfrm>
          <a:prstGeom prst="rect">
            <a:avLst/>
          </a:prstGeom>
        </p:spPr>
      </p:pic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8FCFE0D4-24AF-F108-BB00-612535A223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7333" y="6289555"/>
            <a:ext cx="496681" cy="4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4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305</Words>
  <Application>Microsoft Office PowerPoint</Application>
  <PresentationFormat>Widescreen</PresentationFormat>
  <Paragraphs>33</Paragraphs>
  <Slides>13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PowerPoint Presentation</vt:lpstr>
      <vt:lpstr>Pseudomonas</vt:lpstr>
      <vt:lpstr>Pseudomonas spp.</vt:lpstr>
      <vt:lpstr>PowerPoint Presentation</vt:lpstr>
      <vt:lpstr>Diagnosis</vt:lpstr>
      <vt:lpstr>Pseudomonas aeruginosa</vt:lpstr>
      <vt:lpstr>PowerPoint Presentation</vt:lpstr>
      <vt:lpstr>Pseudomonas aeuginosa</vt:lpstr>
      <vt:lpstr>Pseudomonas aeruginosa 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PSEUDOMONAS </dc:title>
  <dc:creator>639437412901</dc:creator>
  <cp:lastModifiedBy>John Delgado</cp:lastModifiedBy>
  <cp:revision>12</cp:revision>
  <dcterms:created xsi:type="dcterms:W3CDTF">2025-05-30T12:15:18Z</dcterms:created>
  <dcterms:modified xsi:type="dcterms:W3CDTF">2025-06-10T02:26:38Z</dcterms:modified>
</cp:coreProperties>
</file>