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33" r:id="rId2"/>
    <p:sldId id="323" r:id="rId3"/>
    <p:sldId id="317" r:id="rId4"/>
    <p:sldId id="318" r:id="rId5"/>
    <p:sldId id="324" r:id="rId6"/>
    <p:sldId id="325" r:id="rId7"/>
    <p:sldId id="319" r:id="rId8"/>
    <p:sldId id="326" r:id="rId9"/>
    <p:sldId id="327" r:id="rId10"/>
    <p:sldId id="258" r:id="rId11"/>
    <p:sldId id="328" r:id="rId12"/>
    <p:sldId id="260" r:id="rId13"/>
    <p:sldId id="261" r:id="rId14"/>
    <p:sldId id="262" r:id="rId15"/>
    <p:sldId id="331" r:id="rId16"/>
    <p:sldId id="332" r:id="rId17"/>
    <p:sldId id="329" r:id="rId18"/>
    <p:sldId id="330" r:id="rId19"/>
    <p:sldId id="257" r:id="rId20"/>
    <p:sldId id="259" r:id="rId21"/>
    <p:sldId id="271" r:id="rId22"/>
    <p:sldId id="269" r:id="rId23"/>
    <p:sldId id="270" r:id="rId24"/>
    <p:sldId id="272" r:id="rId25"/>
    <p:sldId id="320" r:id="rId26"/>
    <p:sldId id="321" r:id="rId27"/>
    <p:sldId id="322" r:id="rId28"/>
    <p:sldId id="31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87263"/>
  </p:normalViewPr>
  <p:slideViewPr>
    <p:cSldViewPr snapToGrid="0" snapToObjects="1">
      <p:cViewPr varScale="1">
        <p:scale>
          <a:sx n="55" d="100"/>
          <a:sy n="55" d="100"/>
        </p:scale>
        <p:origin x="2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3A5F6C-7C09-6348-984B-C4EE9926EA91}"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E0481-2C61-BD49-BE74-54FA1717DFEA}" type="slidenum">
              <a:rPr lang="en-US" smtClean="0"/>
              <a:t>‹#›</a:t>
            </a:fld>
            <a:endParaRPr lang="en-US"/>
          </a:p>
        </p:txBody>
      </p:sp>
    </p:spTree>
    <p:extLst>
      <p:ext uri="{BB962C8B-B14F-4D97-AF65-F5344CB8AC3E}">
        <p14:creationId xmlns:p14="http://schemas.microsoft.com/office/powerpoint/2010/main" val="1095740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0">
              <a:buFont typeface="Arial" panose="020B0604020202020204" pitchFamily="34" charset="0"/>
              <a:buNone/>
            </a:pPr>
            <a:r>
              <a:rPr lang="en-US" dirty="0">
                <a:latin typeface="Calibri" panose="020F0502020204030204" pitchFamily="34" charset="0"/>
                <a:ea typeface="Calibri" panose="020F0502020204030204" pitchFamily="34" charset="0"/>
                <a:cs typeface="Calibri" panose="020F0502020204030204" pitchFamily="34" charset="0"/>
              </a:rPr>
              <a:t>Welcome to bacteriology laboratory module. In this part, we will focus on </a:t>
            </a:r>
            <a:r>
              <a:rPr lang="en-US" i="1" dirty="0">
                <a:latin typeface="Calibri" panose="020F0502020204030204" pitchFamily="34" charset="0"/>
                <a:ea typeface="Calibri" panose="020F0502020204030204" pitchFamily="34" charset="0"/>
                <a:cs typeface="Calibri" panose="020F0502020204030204" pitchFamily="34" charset="0"/>
              </a:rPr>
              <a:t>Staphylococci, </a:t>
            </a:r>
            <a:r>
              <a:rPr lang="en-US" i="0" dirty="0">
                <a:latin typeface="Calibri" panose="020F0502020204030204" pitchFamily="34" charset="0"/>
                <a:ea typeface="Calibri" panose="020F0502020204030204" pitchFamily="34" charset="0"/>
                <a:cs typeface="Calibri" panose="020F0502020204030204" pitchFamily="34" charset="0"/>
              </a:rPr>
              <a:t>and </a:t>
            </a:r>
            <a:r>
              <a:rPr lang="en-US" dirty="0">
                <a:latin typeface="Calibri" panose="020F0502020204030204" pitchFamily="34" charset="0"/>
                <a:ea typeface="Calibri" panose="020F0502020204030204" pitchFamily="34" charset="0"/>
                <a:cs typeface="Calibri" panose="020F0502020204030204" pitchFamily="34" charset="0"/>
              </a:rPr>
              <a:t>we will be exploring their characteristics, identification in the lab, and clinical relevance.</a:t>
            </a:r>
            <a:endParaRPr lang="en-PH"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8852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PH" dirty="0">
                <a:latin typeface="Calibri" panose="020F0502020204030204" pitchFamily="34" charset="0"/>
                <a:ea typeface="Calibri" panose="020F0502020204030204" pitchFamily="34" charset="0"/>
                <a:cs typeface="Calibri" panose="020F0502020204030204" pitchFamily="34" charset="0"/>
              </a:rPr>
              <a:t>Staphylococcus aureus harbors some unique features. </a:t>
            </a:r>
          </a:p>
          <a:p>
            <a:pPr marL="0" lvl="0" indent="0" algn="l" rtl="0">
              <a:spcBef>
                <a:spcPts val="0"/>
              </a:spcBef>
              <a:spcAft>
                <a:spcPts val="0"/>
              </a:spcAft>
              <a:buNone/>
            </a:pPr>
            <a:endParaRPr lang="en-PH"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PH" dirty="0">
                <a:latin typeface="Calibri" panose="020F0502020204030204" pitchFamily="34" charset="0"/>
                <a:ea typeface="Calibri" panose="020F0502020204030204" pitchFamily="34" charset="0"/>
                <a:cs typeface="Calibri" panose="020F0502020204030204" pitchFamily="34" charset="0"/>
              </a:rPr>
              <a:t>These include the production of coagulase, which can discriminate between coagulase-positive and coagulase-negative staphylococci. </a:t>
            </a:r>
          </a:p>
          <a:p>
            <a:pPr marL="0" lvl="0" indent="0" algn="l" rtl="0">
              <a:spcBef>
                <a:spcPts val="0"/>
              </a:spcBef>
              <a:spcAft>
                <a:spcPts val="0"/>
              </a:spcAft>
              <a:buNone/>
            </a:pPr>
            <a:endParaRPr lang="en-PH"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PH" dirty="0">
                <a:latin typeface="Calibri" panose="020F0502020204030204" pitchFamily="34" charset="0"/>
                <a:ea typeface="Calibri" panose="020F0502020204030204" pitchFamily="34" charset="0"/>
                <a:cs typeface="Calibri" panose="020F0502020204030204" pitchFamily="34" charset="0"/>
              </a:rPr>
              <a:t>Unlike staphylococcus epidermidis, staphylococcus aureus can ferment glucose and mannitol. </a:t>
            </a:r>
          </a:p>
          <a:p>
            <a:pPr marL="0" lvl="0" indent="0" algn="l" rtl="0">
              <a:spcBef>
                <a:spcPts val="0"/>
              </a:spcBef>
              <a:spcAft>
                <a:spcPts val="0"/>
              </a:spcAft>
              <a:buNone/>
            </a:pPr>
            <a:endParaRPr lang="en-PH"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PH" dirty="0">
                <a:latin typeface="Calibri" panose="020F0502020204030204" pitchFamily="34" charset="0"/>
                <a:ea typeface="Calibri" panose="020F0502020204030204" pitchFamily="34" charset="0"/>
                <a:cs typeface="Calibri" panose="020F0502020204030204" pitchFamily="34" charset="0"/>
              </a:rPr>
              <a:t>Colonies are grey to deep yellow in color on nutrient agar, and they are beta hemolytic.</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88" name="Google Shape;8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277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buNone/>
            </a:pPr>
            <a:r>
              <a:rPr lang="en-US" b="0" dirty="0">
                <a:latin typeface="Calibri" panose="020F0502020204030204" pitchFamily="34" charset="0"/>
                <a:ea typeface="Calibri" panose="020F0502020204030204" pitchFamily="34" charset="0"/>
                <a:cs typeface="Calibri" panose="020F0502020204030204" pitchFamily="34" charset="0"/>
              </a:rPr>
              <a:t>"Let’s look at the key structural components of Staphylococcus aureus and their roles in virulence:</a:t>
            </a:r>
          </a:p>
          <a:p>
            <a:pPr>
              <a:buNone/>
            </a:pPr>
            <a:endParaRPr lang="en-US" b="0" dirty="0">
              <a:latin typeface="Calibri" panose="020F0502020204030204" pitchFamily="34" charset="0"/>
              <a:ea typeface="Calibri" panose="020F0502020204030204" pitchFamily="34" charset="0"/>
              <a:cs typeface="Calibri" panose="020F0502020204030204" pitchFamily="34" charset="0"/>
            </a:endParaRPr>
          </a:p>
          <a:p>
            <a:pPr>
              <a:buNone/>
            </a:pPr>
            <a:r>
              <a:rPr lang="en-US" b="0" dirty="0">
                <a:latin typeface="Calibri" panose="020F0502020204030204" pitchFamily="34" charset="0"/>
                <a:ea typeface="Calibri" panose="020F0502020204030204" pitchFamily="34" charset="0"/>
                <a:cs typeface="Calibri" panose="020F0502020204030204" pitchFamily="34" charset="0"/>
              </a:rPr>
              <a:t>The capsule helps the bacteria evade phagocytosis and chemotaxis, and also adheres to synthetic surfaces, like medical implants.</a:t>
            </a:r>
          </a:p>
          <a:p>
            <a:pPr>
              <a:buNone/>
            </a:pPr>
            <a:endParaRPr lang="en-US" b="0" dirty="0">
              <a:latin typeface="Calibri" panose="020F0502020204030204" pitchFamily="34" charset="0"/>
              <a:ea typeface="Calibri" panose="020F0502020204030204" pitchFamily="34" charset="0"/>
              <a:cs typeface="Calibri" panose="020F0502020204030204" pitchFamily="34" charset="0"/>
            </a:endParaRPr>
          </a:p>
          <a:p>
            <a:pPr>
              <a:buNone/>
            </a:pPr>
            <a:r>
              <a:rPr lang="en-US" b="0" dirty="0">
                <a:latin typeface="Calibri" panose="020F0502020204030204" pitchFamily="34" charset="0"/>
                <a:ea typeface="Calibri" panose="020F0502020204030204" pitchFamily="34" charset="0"/>
                <a:cs typeface="Calibri" panose="020F0502020204030204" pitchFamily="34" charset="0"/>
              </a:rPr>
              <a:t>Protein A binds to the Fc region of IgG, blocking complement activation and helping the organism avoid immune detection.</a:t>
            </a:r>
          </a:p>
          <a:p>
            <a:pPr>
              <a:buNone/>
            </a:pPr>
            <a:endParaRPr lang="en-US" b="0" dirty="0">
              <a:latin typeface="Calibri" panose="020F0502020204030204" pitchFamily="34" charset="0"/>
              <a:ea typeface="Calibri" panose="020F0502020204030204" pitchFamily="34" charset="0"/>
              <a:cs typeface="Calibri" panose="020F0502020204030204" pitchFamily="34" charset="0"/>
            </a:endParaRPr>
          </a:p>
          <a:p>
            <a:pPr>
              <a:buNone/>
            </a:pPr>
            <a:r>
              <a:rPr lang="en-US" b="0" dirty="0">
                <a:latin typeface="Calibri" panose="020F0502020204030204" pitchFamily="34" charset="0"/>
                <a:ea typeface="Calibri" panose="020F0502020204030204" pitchFamily="34" charset="0"/>
                <a:cs typeface="Calibri" panose="020F0502020204030204" pitchFamily="34" charset="0"/>
              </a:rPr>
              <a:t>Peptidoglycan provides osmotic stability but also stimulates immune responses like IL-1 and complement activation, contributing to inflammation.</a:t>
            </a:r>
          </a:p>
          <a:p>
            <a:pPr>
              <a:buNone/>
            </a:pPr>
            <a:endParaRPr lang="en-US" b="0" dirty="0">
              <a:latin typeface="Calibri" panose="020F0502020204030204" pitchFamily="34" charset="0"/>
              <a:ea typeface="Calibri" panose="020F0502020204030204" pitchFamily="34" charset="0"/>
              <a:cs typeface="Calibri" panose="020F0502020204030204" pitchFamily="34" charset="0"/>
            </a:endParaRPr>
          </a:p>
          <a:p>
            <a:pPr>
              <a:buNone/>
            </a:pPr>
            <a:r>
              <a:rPr lang="en-US" b="0" dirty="0">
                <a:latin typeface="Calibri" panose="020F0502020204030204" pitchFamily="34" charset="0"/>
                <a:ea typeface="Calibri" panose="020F0502020204030204" pitchFamily="34" charset="0"/>
                <a:cs typeface="Calibri" panose="020F0502020204030204" pitchFamily="34" charset="0"/>
              </a:rPr>
              <a:t>Lastly, teichoic acids are species-specific, help bind to host fibronectin, and regulate cationic concentration at the cell membrane.</a:t>
            </a:r>
          </a:p>
          <a:p>
            <a:endParaRPr lang="en-US" b="0" dirty="0">
              <a:latin typeface="Calibri" panose="020F0502020204030204" pitchFamily="34" charset="0"/>
              <a:ea typeface="Calibri" panose="020F0502020204030204" pitchFamily="34" charset="0"/>
              <a:cs typeface="Calibri" panose="020F0502020204030204" pitchFamily="34" charset="0"/>
            </a:endParaRPr>
          </a:p>
          <a:p>
            <a:r>
              <a:rPr lang="en-US" b="0" dirty="0">
                <a:latin typeface="Calibri" panose="020F0502020204030204" pitchFamily="34" charset="0"/>
                <a:ea typeface="Calibri" panose="020F0502020204030204" pitchFamily="34" charset="0"/>
                <a:cs typeface="Calibri" panose="020F0502020204030204" pitchFamily="34" charset="0"/>
              </a:rPr>
              <a:t>These structures are essential to the survival and pathogenicity of S. aureus.</a:t>
            </a: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7011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PH" b="0" dirty="0">
                <a:latin typeface="Calibri" panose="020F0502020204030204" pitchFamily="34" charset="0"/>
                <a:ea typeface="Calibri" panose="020F0502020204030204" pitchFamily="34" charset="0"/>
                <a:cs typeface="Calibri" panose="020F0502020204030204" pitchFamily="34" charset="0"/>
              </a:rPr>
              <a:t>Staphylococcus aureus produces a variety of cytotoxins that damage host cells.</a:t>
            </a:r>
            <a:br>
              <a:rPr lang="en-PH" b="0" dirty="0">
                <a:latin typeface="Calibri" panose="020F0502020204030204" pitchFamily="34" charset="0"/>
                <a:ea typeface="Calibri" panose="020F0502020204030204" pitchFamily="34" charset="0"/>
                <a:cs typeface="Calibri" panose="020F0502020204030204" pitchFamily="34" charset="0"/>
              </a:rPr>
            </a:br>
            <a:r>
              <a:rPr lang="en-PH" b="0" dirty="0">
                <a:latin typeface="Calibri" panose="020F0502020204030204" pitchFamily="34" charset="0"/>
                <a:ea typeface="Calibri" panose="020F0502020204030204" pitchFamily="34" charset="0"/>
                <a:cs typeface="Calibri" panose="020F0502020204030204" pitchFamily="34" charset="0"/>
              </a:rPr>
              <a:t>The alpha toxin disrupts smooth muscle in blood vessels, contributing to tissue damage and inflammation.</a:t>
            </a:r>
            <a:br>
              <a:rPr lang="en-PH" b="0" dirty="0">
                <a:latin typeface="Calibri" panose="020F0502020204030204" pitchFamily="34" charset="0"/>
                <a:ea typeface="Calibri" panose="020F0502020204030204" pitchFamily="34" charset="0"/>
                <a:cs typeface="Calibri" panose="020F0502020204030204" pitchFamily="34" charset="0"/>
              </a:rPr>
            </a:br>
            <a:r>
              <a:rPr lang="en-PH" b="0" dirty="0">
                <a:latin typeface="Calibri" panose="020F0502020204030204" pitchFamily="34" charset="0"/>
                <a:ea typeface="Calibri" panose="020F0502020204030204" pitchFamily="34" charset="0"/>
                <a:cs typeface="Calibri" panose="020F0502020204030204" pitchFamily="34" charset="0"/>
              </a:rPr>
              <a:t>Beta toxin is responsible for direct cell lysis, while delta toxin is cytolytic to erythrocytes, contributing to hemolysis.</a:t>
            </a:r>
            <a:endParaRPr b="0" dirty="0">
              <a:latin typeface="Calibri" panose="020F0502020204030204" pitchFamily="34" charset="0"/>
              <a:ea typeface="Calibri" panose="020F0502020204030204" pitchFamily="34" charset="0"/>
              <a:cs typeface="Calibri" panose="020F0502020204030204" pitchFamily="34" charset="0"/>
            </a:endParaRPr>
          </a:p>
        </p:txBody>
      </p:sp>
      <p:sp>
        <p:nvSpPr>
          <p:cNvPr id="102" name="Google Shape;1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618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PH" b="0" dirty="0">
                <a:latin typeface="Calibri" panose="020F0502020204030204" pitchFamily="34" charset="0"/>
                <a:ea typeface="Calibri" panose="020F0502020204030204" pitchFamily="34" charset="0"/>
                <a:cs typeface="Calibri" panose="020F0502020204030204" pitchFamily="34" charset="0"/>
              </a:rPr>
              <a:t>S. aureus also releases potent exotoxins.</a:t>
            </a:r>
            <a:br>
              <a:rPr lang="en-PH" b="0" dirty="0">
                <a:latin typeface="Calibri" panose="020F0502020204030204" pitchFamily="34" charset="0"/>
                <a:ea typeface="Calibri" panose="020F0502020204030204" pitchFamily="34" charset="0"/>
                <a:cs typeface="Calibri" panose="020F0502020204030204" pitchFamily="34" charset="0"/>
              </a:rPr>
            </a:br>
            <a:endParaRPr lang="en-PH" b="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PH" b="1" dirty="0" err="1">
                <a:latin typeface="Calibri" panose="020F0502020204030204" pitchFamily="34" charset="0"/>
                <a:ea typeface="Calibri" panose="020F0502020204030204" pitchFamily="34" charset="0"/>
                <a:cs typeface="Calibri" panose="020F0502020204030204" pitchFamily="34" charset="0"/>
              </a:rPr>
              <a:t>Leukocidins</a:t>
            </a:r>
            <a:r>
              <a:rPr lang="en-PH" b="1" dirty="0">
                <a:latin typeface="Calibri" panose="020F0502020204030204" pitchFamily="34" charset="0"/>
                <a:ea typeface="Calibri" panose="020F0502020204030204" pitchFamily="34" charset="0"/>
                <a:cs typeface="Calibri" panose="020F0502020204030204" pitchFamily="34" charset="0"/>
              </a:rPr>
              <a:t> </a:t>
            </a:r>
            <a:r>
              <a:rPr lang="en-PH" b="0" dirty="0">
                <a:latin typeface="Calibri" panose="020F0502020204030204" pitchFamily="34" charset="0"/>
                <a:ea typeface="Calibri" panose="020F0502020204030204" pitchFamily="34" charset="0"/>
                <a:cs typeface="Calibri" panose="020F0502020204030204" pitchFamily="34" charset="0"/>
              </a:rPr>
              <a:t>(such as Panton-Valentine leucocidin) is a Beta-pore-forming toxin. This is commonly associated with Community-Acquired MRSA.</a:t>
            </a:r>
            <a:br>
              <a:rPr lang="en-PH" b="0" dirty="0">
                <a:latin typeface="Calibri" panose="020F0502020204030204" pitchFamily="34" charset="0"/>
                <a:ea typeface="Calibri" panose="020F0502020204030204" pitchFamily="34" charset="0"/>
                <a:cs typeface="Calibri" panose="020F0502020204030204" pitchFamily="34" charset="0"/>
              </a:rPr>
            </a:br>
            <a:endParaRPr lang="en-PH" b="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PH" b="1" dirty="0">
                <a:latin typeface="Calibri" panose="020F0502020204030204" pitchFamily="34" charset="0"/>
                <a:ea typeface="Calibri" panose="020F0502020204030204" pitchFamily="34" charset="0"/>
                <a:cs typeface="Calibri" panose="020F0502020204030204" pitchFamily="34" charset="0"/>
              </a:rPr>
              <a:t>Exfoliative toxins </a:t>
            </a:r>
            <a:r>
              <a:rPr lang="en-PH" b="0" dirty="0">
                <a:latin typeface="Calibri" panose="020F0502020204030204" pitchFamily="34" charset="0"/>
                <a:ea typeface="Calibri" panose="020F0502020204030204" pitchFamily="34" charset="0"/>
                <a:cs typeface="Calibri" panose="020F0502020204030204" pitchFamily="34" charset="0"/>
              </a:rPr>
              <a:t>are serine proteases that split the skin's stratum granulosum, leading to peeling or desquamation—seen in conditions like scalded skin syndrome.</a:t>
            </a:r>
          </a:p>
          <a:p>
            <a:pPr marL="0" lvl="0" indent="0" algn="l" rtl="0">
              <a:spcBef>
                <a:spcPts val="0"/>
              </a:spcBef>
              <a:spcAft>
                <a:spcPts val="0"/>
              </a:spcAft>
              <a:buNone/>
            </a:pPr>
            <a:br>
              <a:rPr lang="en-PH" b="0" dirty="0">
                <a:latin typeface="Calibri" panose="020F0502020204030204" pitchFamily="34" charset="0"/>
                <a:ea typeface="Calibri" panose="020F0502020204030204" pitchFamily="34" charset="0"/>
                <a:cs typeface="Calibri" panose="020F0502020204030204" pitchFamily="34" charset="0"/>
              </a:rPr>
            </a:br>
            <a:r>
              <a:rPr lang="en-PH" b="1" dirty="0">
                <a:latin typeface="Calibri" panose="020F0502020204030204" pitchFamily="34" charset="0"/>
                <a:ea typeface="Calibri" panose="020F0502020204030204" pitchFamily="34" charset="0"/>
                <a:cs typeface="Calibri" panose="020F0502020204030204" pitchFamily="34" charset="0"/>
              </a:rPr>
              <a:t>TSST-1</a:t>
            </a:r>
            <a:r>
              <a:rPr lang="en-PH" b="0" dirty="0">
                <a:latin typeface="Calibri" panose="020F0502020204030204" pitchFamily="34" charset="0"/>
                <a:ea typeface="Calibri" panose="020F0502020204030204" pitchFamily="34" charset="0"/>
                <a:cs typeface="Calibri" panose="020F0502020204030204" pitchFamily="34" charset="0"/>
              </a:rPr>
              <a:t>, or toxic shock syndrome toxin, is a pyrogenic exotoxin often linked to tampon use or wound infections.</a:t>
            </a:r>
            <a:br>
              <a:rPr lang="en-PH" b="0" dirty="0">
                <a:latin typeface="Calibri" panose="020F0502020204030204" pitchFamily="34" charset="0"/>
                <a:ea typeface="Calibri" panose="020F0502020204030204" pitchFamily="34" charset="0"/>
                <a:cs typeface="Calibri" panose="020F0502020204030204" pitchFamily="34" charset="0"/>
              </a:rPr>
            </a:br>
            <a:endParaRPr lang="en-PH" b="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PH" b="1" dirty="0">
                <a:latin typeface="Calibri" panose="020F0502020204030204" pitchFamily="34" charset="0"/>
                <a:ea typeface="Calibri" panose="020F0502020204030204" pitchFamily="34" charset="0"/>
                <a:cs typeface="Calibri" panose="020F0502020204030204" pitchFamily="34" charset="0"/>
              </a:rPr>
              <a:t>Enterotoxins </a:t>
            </a:r>
            <a:r>
              <a:rPr lang="en-PH" b="0" dirty="0">
                <a:latin typeface="Calibri" panose="020F0502020204030204" pitchFamily="34" charset="0"/>
                <a:ea typeface="Calibri" panose="020F0502020204030204" pitchFamily="34" charset="0"/>
                <a:cs typeface="Calibri" panose="020F0502020204030204" pitchFamily="34" charset="0"/>
              </a:rPr>
              <a:t>are heat-stable and resist digestion, making them the primary cause of staphylococcal food poisoning.</a:t>
            </a:r>
          </a:p>
        </p:txBody>
      </p:sp>
      <p:sp>
        <p:nvSpPr>
          <p:cNvPr id="108" name="Google Shape;10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7069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PH" b="0" dirty="0">
                <a:latin typeface="Calibri" panose="020F0502020204030204" pitchFamily="34" charset="0"/>
                <a:ea typeface="Calibri" panose="020F0502020204030204" pitchFamily="34" charset="0"/>
                <a:cs typeface="Calibri" panose="020F0502020204030204" pitchFamily="34" charset="0"/>
              </a:rPr>
              <a:t>S. aureus also secretes enzymes that enhance its ability to invade and persist in host tissues.</a:t>
            </a:r>
            <a:endParaRPr lang="en-US" b="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b="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US" b="0" dirty="0">
                <a:latin typeface="Calibri" panose="020F0502020204030204" pitchFamily="34" charset="0"/>
                <a:ea typeface="Calibri" panose="020F0502020204030204" pitchFamily="34" charset="0"/>
                <a:cs typeface="Calibri" panose="020F0502020204030204" pitchFamily="34" charset="0"/>
              </a:rPr>
              <a:t>It produces catalase, which converts hydrogen peroxide into water and oxygen, </a:t>
            </a:r>
            <a:r>
              <a:rPr lang="en-PH" b="0" dirty="0">
                <a:latin typeface="Calibri" panose="020F0502020204030204" pitchFamily="34" charset="0"/>
                <a:ea typeface="Calibri" panose="020F0502020204030204" pitchFamily="34" charset="0"/>
                <a:cs typeface="Calibri" panose="020F0502020204030204" pitchFamily="34" charset="0"/>
              </a:rPr>
              <a:t>allowing the organism to evade oxidative killing by phagocytes.</a:t>
            </a:r>
            <a:br>
              <a:rPr lang="en-PH" b="0" dirty="0">
                <a:latin typeface="Calibri" panose="020F0502020204030204" pitchFamily="34" charset="0"/>
                <a:ea typeface="Calibri" panose="020F0502020204030204" pitchFamily="34" charset="0"/>
                <a:cs typeface="Calibri" panose="020F0502020204030204" pitchFamily="34" charset="0"/>
              </a:rPr>
            </a:br>
            <a:r>
              <a:rPr lang="en-US" b="0" dirty="0">
                <a:latin typeface="Calibri" panose="020F0502020204030204" pitchFamily="34" charset="0"/>
                <a:ea typeface="Calibri" panose="020F0502020204030204" pitchFamily="34" charset="0"/>
                <a:cs typeface="Calibri" panose="020F0502020204030204" pitchFamily="34" charset="0"/>
              </a:rPr>
              <a:t>It also produces coagulase, an enzyme-like protein that clots oxalated or citrated plasma. Coagulase binds to prothrombin; together they become enzymatically active and initiate fibrin polymerization. Coagulase may deposit fibrin on the surface of staphylococci, perhaps altering their ingestion by phagocytic cells or their destruction within such cells. Coagulase production is considered synonymous with invasive pathogenic potential.</a:t>
            </a:r>
            <a:br>
              <a:rPr lang="en-PH" b="0" dirty="0">
                <a:latin typeface="Calibri" panose="020F0502020204030204" pitchFamily="34" charset="0"/>
                <a:ea typeface="Calibri" panose="020F0502020204030204" pitchFamily="34" charset="0"/>
                <a:cs typeface="Calibri" panose="020F0502020204030204" pitchFamily="34" charset="0"/>
              </a:rPr>
            </a:br>
            <a:r>
              <a:rPr lang="en-PH" b="0" dirty="0">
                <a:latin typeface="Calibri" panose="020F0502020204030204" pitchFamily="34" charset="0"/>
                <a:ea typeface="Calibri" panose="020F0502020204030204" pitchFamily="34" charset="0"/>
                <a:cs typeface="Calibri" panose="020F0502020204030204" pitchFamily="34" charset="0"/>
              </a:rPr>
              <a:t>Hyaluronidase and fibrinolysin aid tissue penetration and spread. </a:t>
            </a:r>
            <a:br>
              <a:rPr lang="en-PH" b="0" dirty="0">
                <a:latin typeface="Calibri" panose="020F0502020204030204" pitchFamily="34" charset="0"/>
                <a:ea typeface="Calibri" panose="020F0502020204030204" pitchFamily="34" charset="0"/>
                <a:cs typeface="Calibri" panose="020F0502020204030204" pitchFamily="34" charset="0"/>
              </a:rPr>
            </a:br>
            <a:r>
              <a:rPr lang="en-PH" b="0" dirty="0">
                <a:latin typeface="Calibri" panose="020F0502020204030204" pitchFamily="34" charset="0"/>
                <a:ea typeface="Calibri" panose="020F0502020204030204" pitchFamily="34" charset="0"/>
                <a:cs typeface="Calibri" panose="020F0502020204030204" pitchFamily="34" charset="0"/>
              </a:rPr>
              <a:t>Lipase and nuclease support infection by breaking down host cell components, while penicillinase gives S. aureus resistance to penicillin by disrupting the </a:t>
            </a:r>
            <a:r>
              <a:rPr lang="el-GR" b="0" dirty="0">
                <a:latin typeface="Calibri" panose="020F0502020204030204" pitchFamily="34" charset="0"/>
                <a:ea typeface="Calibri" panose="020F0502020204030204" pitchFamily="34" charset="0"/>
                <a:cs typeface="Calibri" panose="020F0502020204030204" pitchFamily="34" charset="0"/>
              </a:rPr>
              <a:t>β-</a:t>
            </a:r>
            <a:r>
              <a:rPr lang="en-PH" b="0" dirty="0">
                <a:latin typeface="Calibri" panose="020F0502020204030204" pitchFamily="34" charset="0"/>
                <a:ea typeface="Calibri" panose="020F0502020204030204" pitchFamily="34" charset="0"/>
                <a:cs typeface="Calibri" panose="020F0502020204030204" pitchFamily="34" charset="0"/>
              </a:rPr>
              <a:t>lactam ring.</a:t>
            </a:r>
          </a:p>
        </p:txBody>
      </p:sp>
      <p:sp>
        <p:nvSpPr>
          <p:cNvPr id="114" name="Google Shape;11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2389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0" dirty="0"/>
              <a:t>This summary table shows the clinical conditions associated with Staphylococcus aureus, which range from mild skin infections to life-threatening sepsis and endocarditis. Knowing the mechanisms, clinical clues, key diagnostics, and treatment approaches is essential for managing patients effectively.</a:t>
            </a:r>
          </a:p>
          <a:p>
            <a:endParaRPr lang="en-PH" b="0" dirty="0"/>
          </a:p>
          <a:p>
            <a:r>
              <a:rPr lang="en-US" dirty="0"/>
              <a:t>Staphylococcal food poisoning results from ingesting preformed enterotoxins produced by </a:t>
            </a:r>
            <a:r>
              <a:rPr lang="en-US" i="1" dirty="0"/>
              <a:t>S. aureus</a:t>
            </a:r>
            <a:r>
              <a:rPr lang="en-US" dirty="0"/>
              <a:t>. These heat-stable toxins cause rapid-onset nausea, vomiting, and diarrhea within 1–6 hours of consuming contaminated food, such as mayonnaise-based dishes, ham, or cream-filled pastries. The illness is self-limited and resolves with supportive care.</a:t>
            </a:r>
            <a:endParaRPr lang="en-PH" b="0" dirty="0"/>
          </a:p>
          <a:p>
            <a:endParaRPr lang="en-PH" b="0" dirty="0"/>
          </a:p>
          <a:p>
            <a:endParaRPr lang="en-PH" b="0" dirty="0"/>
          </a:p>
          <a:p>
            <a:r>
              <a:rPr lang="en-US" dirty="0"/>
              <a:t>SSSS, or Ritter disease, is caused by </a:t>
            </a:r>
            <a:r>
              <a:rPr lang="en-US" i="1" dirty="0"/>
              <a:t>S. aureus</a:t>
            </a:r>
            <a:r>
              <a:rPr lang="en-US" dirty="0"/>
              <a:t> strains producing exfoliative toxins (ETA/ETB) that cleave desmoglein-1 in the epidermis. It presents with superficial blistering and a scalded appearance of the skin, primarily affecting infants and young children. A positive </a:t>
            </a:r>
            <a:r>
              <a:rPr lang="en-US" dirty="0" err="1"/>
              <a:t>Nikolsky</a:t>
            </a:r>
            <a:r>
              <a:rPr lang="en-US" dirty="0"/>
              <a:t> sign is characteristic. Despite dramatic presentation, it resolves within 4–5 days with supportive care.</a:t>
            </a:r>
            <a:endParaRPr lang="en-PH" b="0" dirty="0"/>
          </a:p>
          <a:p>
            <a:endParaRPr lang="en-PH" b="0" dirty="0"/>
          </a:p>
          <a:p>
            <a:r>
              <a:rPr lang="en-US" dirty="0"/>
              <a:t>TSS is caused by TSST-1 or enterotoxins produced by </a:t>
            </a:r>
            <a:r>
              <a:rPr lang="en-US" i="1" dirty="0"/>
              <a:t>S. aureus</a:t>
            </a:r>
            <a:r>
              <a:rPr lang="en-US" dirty="0"/>
              <a:t>, leading to massive cytokine release. There are 2 main types of TSS – Menstrual and </a:t>
            </a:r>
            <a:r>
              <a:rPr lang="en-US" dirty="0" err="1"/>
              <a:t>Nonmenstrual</a:t>
            </a:r>
            <a:r>
              <a:rPr lang="en-US" dirty="0"/>
              <a:t> TSS. Menstrual TSS is linked to tampon use and presents with high fever, hypotension, rash, and desquamation. </a:t>
            </a:r>
            <a:r>
              <a:rPr lang="en-US" dirty="0" err="1"/>
              <a:t>Nonmenstrual</a:t>
            </a:r>
            <a:r>
              <a:rPr lang="en-US" dirty="0"/>
              <a:t> TSS can arise from surgical wounds or chronic infections, presenting similarly with systemic involvement. Blood cultures are usually negative, and management includes supportive care and antibiotics.</a:t>
            </a:r>
            <a:endParaRPr lang="en-PH" b="0" dirty="0"/>
          </a:p>
        </p:txBody>
      </p:sp>
    </p:spTree>
    <p:extLst>
      <p:ext uri="{BB962C8B-B14F-4D97-AF65-F5344CB8AC3E}">
        <p14:creationId xmlns:p14="http://schemas.microsoft.com/office/powerpoint/2010/main" val="44366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Impetigo is a superficial epidermal infection caused by </a:t>
            </a:r>
            <a:r>
              <a:rPr lang="en-US" i="1" dirty="0"/>
              <a:t>S. aureus</a:t>
            </a:r>
            <a:r>
              <a:rPr lang="en-US" dirty="0"/>
              <a:t> that leads to honey-colored crusted lesions, primarily in children. It begins as macules evolving into vesicles or pustules, often in areas of broken skin. Topical antibiotics and hygiene are typically sufficient for treatment.</a:t>
            </a:r>
          </a:p>
          <a:p>
            <a:endParaRPr lang="en-US" dirty="0"/>
          </a:p>
          <a:p>
            <a:r>
              <a:rPr lang="en-US" dirty="0"/>
              <a:t>Folliculitis is a superficial infection of hair follicles, presenting as small, red, pus-filled bumps with mild tenderness. It often arises in areas prone to friction or moisture and is treated with local antiseptics. In men, recurrent cases in the beard area are called sycosis barbae.</a:t>
            </a:r>
          </a:p>
          <a:p>
            <a:endParaRPr lang="en-US" dirty="0"/>
          </a:p>
          <a:p>
            <a:r>
              <a:rPr lang="en-US" dirty="0"/>
              <a:t>Furuncles (boils) are deep infections of hair follicles, while Carbuncles are interconnected furuncles with systemic symptoms like fever. They present as painful, indurated nodules with central necrosis and pus. They often occur in hairy areas (like the neck and thighs). Management involves drainage and antibiotics if systemic signs are present.</a:t>
            </a:r>
          </a:p>
          <a:p>
            <a:endParaRPr lang="en-US" dirty="0"/>
          </a:p>
          <a:p>
            <a:r>
              <a:rPr lang="en-US" dirty="0"/>
              <a:t>Hidradenitis suppurativa is a chronic infection of apocrine sweat glands, presenting as recurrent, painful furuncles in areas like the axillae and groin. Lesions drain spontaneously and heal with hypertrophic scarring. Management includes local care, hygiene, and sometimes long-term antibiotics.</a:t>
            </a:r>
          </a:p>
          <a:p>
            <a:endParaRPr lang="en-US" dirty="0"/>
          </a:p>
          <a:p>
            <a:r>
              <a:rPr lang="en-US" dirty="0"/>
              <a:t>Mastitis is an infection of the breast tissue, often occurring during breastfeeding due to milk stasis and ductal obstruction. It presents with localized breast tenderness, redness, swelling, and systemic symptoms like fever. Treatment includes continued breastfeeding, analgesics, and antibiotics if necessary.</a:t>
            </a:r>
            <a:endParaRPr lang="en-PH" dirty="0"/>
          </a:p>
        </p:txBody>
      </p:sp>
    </p:spTree>
    <p:extLst>
      <p:ext uri="{BB962C8B-B14F-4D97-AF65-F5344CB8AC3E}">
        <p14:creationId xmlns:p14="http://schemas.microsoft.com/office/powerpoint/2010/main" val="3626209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Erysipelas is a superficial skin infection of the upper dermis and lymphatics. It presents as a bright red, tender, sharply demarcated plaque with systemic symptoms. Treatment involves oral or IV antibiotics.</a:t>
            </a:r>
          </a:p>
          <a:p>
            <a:endParaRPr lang="en-US" dirty="0"/>
          </a:p>
          <a:p>
            <a:r>
              <a:rPr lang="en-US" dirty="0"/>
              <a:t>Cellulitis is an infection of the deep dermis and subcutaneous tissue, presenting with warm, red, tender swelling that may progress to necrosis or bullae. Severe cases can show violaceous discoloration or anesthesia. Management includes empiric antibiotics and blood cultures if systemic signs are present.</a:t>
            </a:r>
          </a:p>
          <a:p>
            <a:endParaRPr lang="en-US" dirty="0"/>
          </a:p>
          <a:p>
            <a:r>
              <a:rPr lang="en-PH" dirty="0"/>
              <a:t>Necrotizing fasciitis is life-threatening infection involves rapid spread of </a:t>
            </a:r>
            <a:r>
              <a:rPr lang="en-PH" i="1" dirty="0"/>
              <a:t>S. aureus</a:t>
            </a:r>
            <a:r>
              <a:rPr lang="en-PH" dirty="0"/>
              <a:t> and anaerobes in fascial planes, causing tissue ischemia and necrosis. Clinical features include severe pain, crepitus, bullae, and systemic toxicity. Immediate surgical debridement and IV antibiotics are crucial for management.</a:t>
            </a:r>
          </a:p>
          <a:p>
            <a:endParaRPr lang="en-PH" dirty="0"/>
          </a:p>
          <a:p>
            <a:r>
              <a:rPr lang="en-US" dirty="0"/>
              <a:t>Surgical site infections occur due to </a:t>
            </a:r>
            <a:r>
              <a:rPr lang="en-US" i="1" dirty="0"/>
              <a:t>S. aureus</a:t>
            </a:r>
            <a:r>
              <a:rPr lang="en-US" dirty="0"/>
              <a:t> contamination during surgery, presenting with localized erythema, edema, and sometimes fever at the incision site. Early identification and drainage, along with targeted antibiotics, are essential for management, especially in deep infections.</a:t>
            </a:r>
            <a:endParaRPr lang="en-PH" dirty="0"/>
          </a:p>
        </p:txBody>
      </p:sp>
    </p:spTree>
    <p:extLst>
      <p:ext uri="{BB962C8B-B14F-4D97-AF65-F5344CB8AC3E}">
        <p14:creationId xmlns:p14="http://schemas.microsoft.com/office/powerpoint/2010/main" val="280373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Bloodstream infections result from </a:t>
            </a:r>
            <a:r>
              <a:rPr lang="en-US" i="1" dirty="0"/>
              <a:t>S. aureus</a:t>
            </a:r>
            <a:r>
              <a:rPr lang="en-US" dirty="0"/>
              <a:t> entering the bloodstream, often via catheters or wounds. Patients present with fever, chills, and hypotension. Diagnosis involves blood cultures, and management focuses on removing the source and providing targeted antibiotics.</a:t>
            </a:r>
          </a:p>
          <a:p>
            <a:endParaRPr lang="en-US" dirty="0"/>
          </a:p>
          <a:p>
            <a:r>
              <a:rPr lang="en-PH" dirty="0"/>
              <a:t>Infective endocarditis involves </a:t>
            </a:r>
            <a:r>
              <a:rPr lang="en-PH" i="1" dirty="0"/>
              <a:t>S. aureus</a:t>
            </a:r>
            <a:r>
              <a:rPr lang="en-PH" dirty="0"/>
              <a:t> bacteremia seeding cardiac valves, leading to vegetation formation. Patients exhibit fever, murmurs, embolic signs, and systemic symptoms. Diagnosis is via TEE and blood cultures. Treatment includes prolonged IV antibiotics and surgery if warranted.</a:t>
            </a:r>
          </a:p>
          <a:p>
            <a:endParaRPr lang="en-PH" dirty="0"/>
          </a:p>
          <a:p>
            <a:r>
              <a:rPr lang="en-PH" i="1" dirty="0"/>
              <a:t>S. aureus</a:t>
            </a:r>
            <a:r>
              <a:rPr lang="en-PH" dirty="0"/>
              <a:t> pneumonia can result from aspiration, airborne spread, or hematogenous seeding, often following influenza virus infection. It presents with rapid-onset pneumonia, hemoptysis, leukopenia, and cavitary infiltrates. Management includes IV vancomycin or linezolid.</a:t>
            </a:r>
          </a:p>
          <a:p>
            <a:endParaRPr lang="en-PH" dirty="0"/>
          </a:p>
          <a:p>
            <a:r>
              <a:rPr lang="en-US" dirty="0"/>
              <a:t>Acute osteomyelitis is caused by hematogenous spread of </a:t>
            </a:r>
            <a:r>
              <a:rPr lang="en-US" i="1" dirty="0"/>
              <a:t>S. aureus</a:t>
            </a:r>
            <a:r>
              <a:rPr lang="en-US" dirty="0"/>
              <a:t> to bone, resulting in high fever and localized pain. Diagnosis involves imaging, biopsy, and cultures. Management requires IV antibiotics for 4–6 weeks, guided by culture results.</a:t>
            </a:r>
            <a:endParaRPr lang="en-PH" dirty="0"/>
          </a:p>
          <a:p>
            <a:endParaRPr lang="en-PH" dirty="0"/>
          </a:p>
          <a:p>
            <a:r>
              <a:rPr lang="en-US" dirty="0"/>
              <a:t>Chronic osteomyelitis arises from unresolved acute infection or contiguous spread, featuring persistent drainage and low-grade inflammation. Imaging and deep tissue cultures confirm diagnosis. Long-term antibiotics and surgery may be needed.</a:t>
            </a:r>
            <a:endParaRPr lang="en-PH" dirty="0"/>
          </a:p>
        </p:txBody>
      </p:sp>
    </p:spTree>
    <p:extLst>
      <p:ext uri="{BB962C8B-B14F-4D97-AF65-F5344CB8AC3E}">
        <p14:creationId xmlns:p14="http://schemas.microsoft.com/office/powerpoint/2010/main" val="1074211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b="0" i="1" u="none" strike="noStrike" kern="1200" dirty="0">
                <a:solidFill>
                  <a:schemeClr val="tx1"/>
                </a:solidFill>
                <a:effectLst/>
                <a:latin typeface="+mn-lt"/>
                <a:ea typeface="+mn-ea"/>
                <a:cs typeface="+mn-cs"/>
              </a:rPr>
              <a:t>Staphylococcus epidermidis</a:t>
            </a:r>
            <a:r>
              <a:rPr lang="en-PH" sz="1200" b="0" i="0" u="none" strike="noStrike" kern="1200" dirty="0">
                <a:solidFill>
                  <a:schemeClr val="tx1"/>
                </a:solidFill>
                <a:effectLst/>
                <a:latin typeface="+mn-lt"/>
                <a:ea typeface="+mn-ea"/>
                <a:cs typeface="+mn-cs"/>
              </a:rPr>
              <a:t> is a coagulase-negative, gram-positive cocci that form clusters. It is also  catalase-positive and a facultative anaerobe. </a:t>
            </a:r>
          </a:p>
          <a:p>
            <a:endParaRPr lang="en-PH"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b="0" i="0" u="none" strike="noStrike" kern="1200" dirty="0">
                <a:solidFill>
                  <a:schemeClr val="tx1"/>
                </a:solidFill>
                <a:effectLst/>
                <a:latin typeface="+mn-lt"/>
                <a:ea typeface="+mn-ea"/>
                <a:cs typeface="+mn-cs"/>
              </a:rPr>
              <a:t>They form gray to white colonies on blood agar. S. epidermidis grows on Mannitol Sugar Agar but does not ferment mannitol, so the colonies remains red or pink. Columbia CNA agar is a selective medium that inhibits Gram-negative bacteria, allowing Gram-positive bacteria like S. epidermidis to grow. S. epidermidis colonies on CNA agar typically appear white or off-white.</a:t>
            </a:r>
          </a:p>
          <a:p>
            <a:endParaRPr lang="en-PH" sz="1200" b="0" i="0" u="none" strike="noStrike" kern="1200" dirty="0">
              <a:solidFill>
                <a:schemeClr val="tx1"/>
              </a:solidFill>
              <a:effectLst/>
              <a:latin typeface="+mn-lt"/>
              <a:ea typeface="+mn-ea"/>
              <a:cs typeface="+mn-cs"/>
            </a:endParaRPr>
          </a:p>
          <a:p>
            <a:r>
              <a:rPr lang="en-PH" sz="1200" b="0" i="0" u="none" strike="noStrike" kern="1200" dirty="0">
                <a:solidFill>
                  <a:schemeClr val="tx1"/>
                </a:solidFill>
                <a:effectLst/>
                <a:latin typeface="+mn-lt"/>
                <a:ea typeface="+mn-ea"/>
                <a:cs typeface="+mn-cs"/>
              </a:rPr>
              <a:t>They are positive for </a:t>
            </a:r>
            <a:r>
              <a:rPr lang="en-PH" sz="1200" b="0" i="0" u="none" strike="noStrike" kern="1200" dirty="0" err="1">
                <a:solidFill>
                  <a:schemeClr val="tx1"/>
                </a:solidFill>
                <a:effectLst/>
                <a:latin typeface="+mn-lt"/>
                <a:ea typeface="+mn-ea"/>
                <a:cs typeface="+mn-cs"/>
              </a:rPr>
              <a:t>Pyrrolidonyl</a:t>
            </a:r>
            <a:r>
              <a:rPr lang="en-PH" sz="1200" b="0" i="0" u="none" strike="noStrike" kern="1200" dirty="0">
                <a:solidFill>
                  <a:schemeClr val="tx1"/>
                </a:solidFill>
                <a:effectLst/>
                <a:latin typeface="+mn-lt"/>
                <a:ea typeface="+mn-ea"/>
                <a:cs typeface="+mn-cs"/>
              </a:rPr>
              <a:t> Aminopeptidase and they are Novobiocin susceptible and Negative for Alkaline phosphatase</a:t>
            </a:r>
          </a:p>
          <a:p>
            <a:endParaRPr lang="en-PH" sz="1200" b="0" i="0" u="none" strike="noStrike" kern="1200" dirty="0">
              <a:solidFill>
                <a:schemeClr val="tx1"/>
              </a:solidFill>
              <a:effectLst/>
              <a:latin typeface="+mn-lt"/>
              <a:ea typeface="+mn-ea"/>
              <a:cs typeface="+mn-cs"/>
            </a:endParaRPr>
          </a:p>
          <a:p>
            <a:r>
              <a:rPr lang="en-PH" sz="1200" b="0" i="0" u="none" strike="noStrike" kern="1200" dirty="0">
                <a:solidFill>
                  <a:schemeClr val="tx1"/>
                </a:solidFill>
                <a:effectLst/>
                <a:latin typeface="+mn-lt"/>
                <a:ea typeface="+mn-ea"/>
                <a:cs typeface="+mn-cs"/>
              </a:rPr>
              <a:t>They are the most common coagulase-negative </a:t>
            </a:r>
            <a:r>
              <a:rPr lang="en-PH" sz="1200" b="0" i="1" u="none" strike="noStrike" kern="1200" dirty="0">
                <a:solidFill>
                  <a:schemeClr val="tx1"/>
                </a:solidFill>
                <a:effectLst/>
                <a:latin typeface="+mn-lt"/>
                <a:ea typeface="+mn-ea"/>
                <a:cs typeface="+mn-cs"/>
              </a:rPr>
              <a:t>Staphylococcus</a:t>
            </a:r>
            <a:r>
              <a:rPr lang="en-PH" sz="1200" b="0" i="0" u="none" strike="noStrike" kern="1200" dirty="0">
                <a:solidFill>
                  <a:schemeClr val="tx1"/>
                </a:solidFill>
                <a:effectLst/>
                <a:latin typeface="+mn-lt"/>
                <a:ea typeface="+mn-ea"/>
                <a:cs typeface="+mn-cs"/>
              </a:rPr>
              <a:t> species that live on the human skin.</a:t>
            </a:r>
            <a:endParaRPr lang="en-US" dirty="0"/>
          </a:p>
        </p:txBody>
      </p:sp>
      <p:sp>
        <p:nvSpPr>
          <p:cNvPr id="4" name="Slide Number Placeholder 3"/>
          <p:cNvSpPr>
            <a:spLocks noGrp="1"/>
          </p:cNvSpPr>
          <p:nvPr>
            <p:ph type="sldNum" sz="quarter" idx="5"/>
          </p:nvPr>
        </p:nvSpPr>
        <p:spPr/>
        <p:txBody>
          <a:bodyPr/>
          <a:lstStyle/>
          <a:p>
            <a:fld id="{EF7E0481-2C61-BD49-BE74-54FA1717DFEA}" type="slidenum">
              <a:rPr lang="en-US" smtClean="0"/>
              <a:t>19</a:t>
            </a:fld>
            <a:endParaRPr lang="en-US"/>
          </a:p>
        </p:txBody>
      </p:sp>
    </p:spTree>
    <p:extLst>
      <p:ext uri="{BB962C8B-B14F-4D97-AF65-F5344CB8AC3E}">
        <p14:creationId xmlns:p14="http://schemas.microsoft.com/office/powerpoint/2010/main" val="238470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228600" indent="0">
              <a:buFont typeface="Arial" panose="020B0604020202020204" pitchFamily="34" charset="0"/>
              <a:buNone/>
            </a:pPr>
            <a:r>
              <a:rPr lang="en-US" b="0" dirty="0">
                <a:latin typeface="Calibri" panose="020F0502020204030204" pitchFamily="34" charset="0"/>
                <a:ea typeface="Calibri" panose="020F0502020204030204" pitchFamily="34" charset="0"/>
                <a:cs typeface="Calibri" panose="020F0502020204030204" pitchFamily="34" charset="0"/>
              </a:rPr>
              <a:t>Staphylococci are gram-positive organisms, meaning they retain the crystal violet stain and appear purple under the microscope. </a:t>
            </a:r>
          </a:p>
          <a:p>
            <a:pPr marL="228600" indent="0">
              <a:buFont typeface="Arial" panose="020B0604020202020204" pitchFamily="34" charset="0"/>
              <a:buNone/>
            </a:pPr>
            <a:endParaRPr lang="en-US" b="0" dirty="0">
              <a:latin typeface="Calibri" panose="020F0502020204030204" pitchFamily="34" charset="0"/>
              <a:ea typeface="Calibri" panose="020F0502020204030204" pitchFamily="34" charset="0"/>
              <a:cs typeface="Calibri" panose="020F0502020204030204" pitchFamily="34" charset="0"/>
            </a:endParaRPr>
          </a:p>
          <a:p>
            <a:pPr marL="228600" indent="0">
              <a:buFont typeface="Arial" panose="020B0604020202020204" pitchFamily="34" charset="0"/>
              <a:buNone/>
            </a:pPr>
            <a:r>
              <a:rPr lang="en-US" b="0" dirty="0">
                <a:latin typeface="Calibri" panose="020F0502020204030204" pitchFamily="34" charset="0"/>
                <a:ea typeface="Calibri" panose="020F0502020204030204" pitchFamily="34" charset="0"/>
                <a:cs typeface="Calibri" panose="020F0502020204030204" pitchFamily="34" charset="0"/>
              </a:rPr>
              <a:t>They characteristically appear in grape-like clusters, and are non-motile. They are either </a:t>
            </a:r>
            <a:r>
              <a:rPr lang="en-US" b="1" dirty="0">
                <a:latin typeface="Calibri" panose="020F0502020204030204" pitchFamily="34" charset="0"/>
                <a:ea typeface="Calibri" panose="020F0502020204030204" pitchFamily="34" charset="0"/>
                <a:cs typeface="Calibri" panose="020F0502020204030204" pitchFamily="34" charset="0"/>
              </a:rPr>
              <a:t>aerobic</a:t>
            </a:r>
            <a:r>
              <a:rPr lang="en-US" b="0" dirty="0">
                <a:latin typeface="Calibri" panose="020F0502020204030204" pitchFamily="34" charset="0"/>
                <a:ea typeface="Calibri" panose="020F0502020204030204" pitchFamily="34" charset="0"/>
                <a:cs typeface="Calibri" panose="020F0502020204030204" pitchFamily="34" charset="0"/>
              </a:rPr>
              <a:t> (requiring oxygen to grow) or </a:t>
            </a:r>
            <a:r>
              <a:rPr lang="en-US" b="1" dirty="0">
                <a:latin typeface="Calibri" panose="020F0502020204030204" pitchFamily="34" charset="0"/>
                <a:ea typeface="Calibri" panose="020F0502020204030204" pitchFamily="34" charset="0"/>
                <a:cs typeface="Calibri" panose="020F0502020204030204" pitchFamily="34" charset="0"/>
              </a:rPr>
              <a:t>facultative anaerobes</a:t>
            </a:r>
            <a:r>
              <a:rPr lang="en-US" b="0" dirty="0">
                <a:latin typeface="Calibri" panose="020F0502020204030204" pitchFamily="34" charset="0"/>
                <a:ea typeface="Calibri" panose="020F0502020204030204" pitchFamily="34" charset="0"/>
                <a:cs typeface="Calibri" panose="020F0502020204030204" pitchFamily="34" charset="0"/>
              </a:rPr>
              <a:t>, meaning they can grow with or without oxygen. </a:t>
            </a:r>
          </a:p>
          <a:p>
            <a:pPr marL="228600" indent="0">
              <a:buFont typeface="Arial" panose="020B0604020202020204" pitchFamily="34" charset="0"/>
              <a:buNone/>
            </a:pPr>
            <a:endParaRPr lang="en-US" b="0" dirty="0">
              <a:latin typeface="Calibri" panose="020F0502020204030204" pitchFamily="34" charset="0"/>
              <a:ea typeface="Calibri" panose="020F0502020204030204" pitchFamily="34" charset="0"/>
              <a:cs typeface="Calibri" panose="020F0502020204030204" pitchFamily="34" charset="0"/>
            </a:endParaRPr>
          </a:p>
          <a:p>
            <a:pPr marL="228600" indent="0">
              <a:buFont typeface="Arial" panose="020B0604020202020204" pitchFamily="34" charset="0"/>
              <a:buNone/>
            </a:pPr>
            <a:r>
              <a:rPr lang="en-US" b="0" dirty="0">
                <a:latin typeface="Calibri" panose="020F0502020204030204" pitchFamily="34" charset="0"/>
                <a:ea typeface="Calibri" panose="020F0502020204030204" pitchFamily="34" charset="0"/>
                <a:cs typeface="Calibri" panose="020F0502020204030204" pitchFamily="34" charset="0"/>
              </a:rPr>
              <a:t>These bacteria are highly resistant to environmental stress. They can survive heat, drying, and even high salt concentrations, which allows them to persist in various environments—including on the skin. </a:t>
            </a:r>
          </a:p>
          <a:p>
            <a:pPr marL="228600" indent="0">
              <a:buFont typeface="Arial" panose="020B0604020202020204" pitchFamily="34" charset="0"/>
              <a:buNone/>
            </a:pPr>
            <a:endParaRPr lang="en-US" b="0" dirty="0">
              <a:latin typeface="Calibri" panose="020F0502020204030204" pitchFamily="34" charset="0"/>
              <a:ea typeface="Calibri" panose="020F0502020204030204" pitchFamily="34" charset="0"/>
              <a:cs typeface="Calibri" panose="020F0502020204030204" pitchFamily="34" charset="0"/>
            </a:endParaRPr>
          </a:p>
          <a:p>
            <a:pPr marL="228600" indent="0">
              <a:buFont typeface="Arial" panose="020B0604020202020204" pitchFamily="34" charset="0"/>
              <a:buNone/>
            </a:pPr>
            <a:r>
              <a:rPr lang="en-US" b="0" dirty="0">
                <a:latin typeface="Calibri" panose="020F0502020204030204" pitchFamily="34" charset="0"/>
                <a:ea typeface="Calibri" panose="020F0502020204030204" pitchFamily="34" charset="0"/>
                <a:cs typeface="Calibri" panose="020F0502020204030204" pitchFamily="34" charset="0"/>
              </a:rPr>
              <a:t>Lastly, they are catalase-positive —a useful trait in distinguishing them from other genera, such as Streptococcus.</a:t>
            </a:r>
          </a:p>
          <a:p>
            <a:pPr marL="0" lvl="0" indent="0" algn="l" rtl="0">
              <a:spcBef>
                <a:spcPts val="0"/>
              </a:spcBef>
              <a:spcAft>
                <a:spcPts val="0"/>
              </a:spcAft>
              <a:buFont typeface="Arial" panose="020B0604020202020204" pitchFamily="34" charset="0"/>
              <a:buNone/>
            </a:pPr>
            <a:endParaRPr b="0" dirty="0">
              <a:latin typeface="Calibri" panose="020F0502020204030204" pitchFamily="34" charset="0"/>
              <a:ea typeface="Calibri" panose="020F0502020204030204" pitchFamily="34" charset="0"/>
              <a:cs typeface="Calibri" panose="020F0502020204030204" pitchFamily="34" charset="0"/>
            </a:endParaRPr>
          </a:p>
        </p:txBody>
      </p:sp>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7617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b="0" i="0" u="none" strike="noStrike" kern="1200" dirty="0">
                <a:solidFill>
                  <a:schemeClr val="tx1"/>
                </a:solidFill>
                <a:effectLst/>
                <a:latin typeface="+mn-lt"/>
                <a:ea typeface="+mn-ea"/>
                <a:cs typeface="+mn-cs"/>
              </a:rPr>
              <a:t>For the Virulence of Staphylococcus epidermidis, Biofilm formation proceeds via initial adhesion and subsequent aggregation into multicellular structures. Thus, the development of a biofilm requires adhesive forces for the colonization of surfaces and the interaction of cells among each other. Disruptive forces are needed for the formation of fluid-filled channels that are important for nutrient delivery to all biofilm cells and give the mature biofilm its typical three-dimensional structure.</a:t>
            </a:r>
          </a:p>
          <a:p>
            <a:endParaRPr lang="en-PH" sz="1200" b="0" i="0" u="none" strike="noStrike" kern="1200" dirty="0">
              <a:solidFill>
                <a:schemeClr val="tx1"/>
              </a:solidFill>
              <a:effectLst/>
              <a:latin typeface="+mn-lt"/>
              <a:ea typeface="+mn-ea"/>
              <a:cs typeface="+mn-cs"/>
            </a:endParaRPr>
          </a:p>
          <a:p>
            <a:r>
              <a:rPr lang="en-PH" sz="1200" b="0" i="0" u="none" strike="noStrike" kern="1200" dirty="0">
                <a:solidFill>
                  <a:schemeClr val="tx1"/>
                </a:solidFill>
                <a:effectLst/>
                <a:latin typeface="+mn-lt"/>
                <a:ea typeface="+mn-ea"/>
                <a:cs typeface="+mn-cs"/>
              </a:rPr>
              <a:t>Attachment to uncoated material is mainly dependent on cell surface hydrophobicity, while dedicated surface proteins mediate adhesion to host matrix-covered devices. Afterwards, exopolysaccharide, specific proteins, and accessory macromolecules provide intercellular aggregation. Mechanisms of biofilm maturation, structuring, and detachment are poorly understood, but possibly involve quorum-sensing controlled expression of detergent-like peptides and proteolytic activity in exposed layers of the biofilm. Genome-wide gene expression is significantly different in the biofilm compared to the planktonic mode of growth and includes down-regulation of basic cell processes.</a:t>
            </a:r>
            <a:endParaRPr lang="en-US" dirty="0"/>
          </a:p>
        </p:txBody>
      </p:sp>
      <p:sp>
        <p:nvSpPr>
          <p:cNvPr id="4" name="Slide Number Placeholder 3"/>
          <p:cNvSpPr>
            <a:spLocks noGrp="1"/>
          </p:cNvSpPr>
          <p:nvPr>
            <p:ph type="sldNum" sz="quarter" idx="5"/>
          </p:nvPr>
        </p:nvSpPr>
        <p:spPr/>
        <p:txBody>
          <a:bodyPr/>
          <a:lstStyle/>
          <a:p>
            <a:fld id="{EF7E0481-2C61-BD49-BE74-54FA1717DFEA}" type="slidenum">
              <a:rPr lang="en-US" smtClean="0"/>
              <a:t>20</a:t>
            </a:fld>
            <a:endParaRPr lang="en-US"/>
          </a:p>
        </p:txBody>
      </p:sp>
    </p:spTree>
    <p:extLst>
      <p:ext uri="{BB962C8B-B14F-4D97-AF65-F5344CB8AC3E}">
        <p14:creationId xmlns:p14="http://schemas.microsoft.com/office/powerpoint/2010/main" val="394824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b="0" i="0" u="none" strike="noStrike" kern="1200" dirty="0">
                <a:solidFill>
                  <a:schemeClr val="tx1"/>
                </a:solidFill>
                <a:effectLst/>
                <a:latin typeface="+mn-lt"/>
                <a:ea typeface="+mn-ea"/>
                <a:cs typeface="+mn-cs"/>
              </a:rPr>
              <a:t>S. </a:t>
            </a:r>
            <a:r>
              <a:rPr lang="en-PH" sz="1200" b="0" i="0" u="none" strike="noStrike" kern="1200" dirty="0" err="1">
                <a:solidFill>
                  <a:schemeClr val="tx1"/>
                </a:solidFill>
                <a:effectLst/>
                <a:latin typeface="+mn-lt"/>
                <a:ea typeface="+mn-ea"/>
                <a:cs typeface="+mn-cs"/>
              </a:rPr>
              <a:t>haemolyticus</a:t>
            </a:r>
            <a:r>
              <a:rPr lang="en-PH" sz="1200" b="0" i="0" u="none" strike="noStrike" kern="1200" dirty="0">
                <a:solidFill>
                  <a:schemeClr val="tx1"/>
                </a:solidFill>
                <a:effectLst/>
                <a:latin typeface="+mn-lt"/>
                <a:ea typeface="+mn-ea"/>
                <a:cs typeface="+mn-cs"/>
              </a:rPr>
              <a:t> is a Gram-positive, coccus-shaped bacterium, and it is non-motile, non-sporulating, and facultatively anaerobic.</a:t>
            </a:r>
          </a:p>
          <a:p>
            <a:endParaRPr lang="en-PH" sz="1200" b="0" i="0" u="none" strike="noStrike" kern="1200" dirty="0">
              <a:solidFill>
                <a:schemeClr val="tx1"/>
              </a:solidFill>
              <a:effectLst/>
              <a:latin typeface="+mn-lt"/>
              <a:ea typeface="+mn-ea"/>
              <a:cs typeface="+mn-cs"/>
            </a:endParaRPr>
          </a:p>
          <a:p>
            <a:pPr fontAlgn="ctr"/>
            <a:r>
              <a:rPr lang="en-PH" sz="1200" b="0" i="0" u="none" strike="noStrike" kern="1200" dirty="0">
                <a:solidFill>
                  <a:schemeClr val="tx1"/>
                </a:solidFill>
                <a:effectLst/>
                <a:latin typeface="+mn-lt"/>
                <a:ea typeface="+mn-ea"/>
                <a:cs typeface="+mn-cs"/>
              </a:rPr>
              <a:t>On blood agar, S. </a:t>
            </a:r>
            <a:r>
              <a:rPr lang="en-PH" sz="1200" b="0" i="0" u="none" strike="noStrike" kern="1200" dirty="0" err="1">
                <a:solidFill>
                  <a:schemeClr val="tx1"/>
                </a:solidFill>
                <a:effectLst/>
                <a:latin typeface="+mn-lt"/>
                <a:ea typeface="+mn-ea"/>
                <a:cs typeface="+mn-cs"/>
              </a:rPr>
              <a:t>haemolyticus</a:t>
            </a:r>
            <a:r>
              <a:rPr lang="en-PH" sz="1200" b="0" i="0" u="none" strike="noStrike" kern="1200" dirty="0">
                <a:solidFill>
                  <a:schemeClr val="tx1"/>
                </a:solidFill>
                <a:effectLst/>
                <a:latin typeface="+mn-lt"/>
                <a:ea typeface="+mn-ea"/>
                <a:cs typeface="+mn-cs"/>
              </a:rPr>
              <a:t> colonies typically exhibit the following characteristics: White in color, Circular, convex, and opaque in shape and are Non-hemolytic, meaning they do not break down red blood cells. </a:t>
            </a:r>
          </a:p>
          <a:p>
            <a:endParaRPr lang="en-PH" sz="1200" b="0" i="0" u="none" strike="noStrike" kern="1200" dirty="0">
              <a:solidFill>
                <a:schemeClr val="tx1"/>
              </a:solidFill>
              <a:effectLst/>
              <a:latin typeface="+mn-lt"/>
              <a:ea typeface="+mn-ea"/>
              <a:cs typeface="+mn-cs"/>
            </a:endParaRPr>
          </a:p>
          <a:p>
            <a:r>
              <a:rPr lang="en-PH" sz="1200" b="0" i="0" u="none" strike="noStrike" kern="1200" dirty="0">
                <a:solidFill>
                  <a:schemeClr val="tx1"/>
                </a:solidFill>
                <a:effectLst/>
                <a:latin typeface="+mn-lt"/>
                <a:ea typeface="+mn-ea"/>
                <a:cs typeface="+mn-cs"/>
              </a:rPr>
              <a:t>Staphylococcus </a:t>
            </a:r>
            <a:r>
              <a:rPr lang="en-PH" sz="1200" b="0" i="0" u="none" strike="noStrike" kern="1200" dirty="0" err="1">
                <a:solidFill>
                  <a:schemeClr val="tx1"/>
                </a:solidFill>
                <a:effectLst/>
                <a:latin typeface="+mn-lt"/>
                <a:ea typeface="+mn-ea"/>
                <a:cs typeface="+mn-cs"/>
              </a:rPr>
              <a:t>haemolyticus</a:t>
            </a:r>
            <a:r>
              <a:rPr lang="en-PH" sz="1200" b="0" i="0" u="none" strike="noStrike" kern="1200" dirty="0">
                <a:solidFill>
                  <a:schemeClr val="tx1"/>
                </a:solidFill>
                <a:effectLst/>
                <a:latin typeface="+mn-lt"/>
                <a:ea typeface="+mn-ea"/>
                <a:cs typeface="+mn-cs"/>
              </a:rPr>
              <a:t> is a </a:t>
            </a:r>
            <a:r>
              <a:rPr lang="en-PH" dirty="0"/>
              <a:t>coagulase-negative staphylococcus (</a:t>
            </a:r>
            <a:r>
              <a:rPr lang="en-PH" dirty="0" err="1"/>
              <a:t>CoNS</a:t>
            </a:r>
            <a:r>
              <a:rPr lang="en-PH" dirty="0"/>
              <a:t>) species</a:t>
            </a:r>
            <a:r>
              <a:rPr lang="en-PH" sz="1200" b="0" i="0" u="none" strike="noStrike" kern="1200" dirty="0">
                <a:solidFill>
                  <a:schemeClr val="tx1"/>
                </a:solidFill>
                <a:effectLst/>
                <a:latin typeface="+mn-lt"/>
                <a:ea typeface="+mn-ea"/>
                <a:cs typeface="+mn-cs"/>
              </a:rPr>
              <a:t> that is commonly found as part of the human skin flora, particularly in areas like the axillae, perineum, and inguinal areas.</a:t>
            </a:r>
          </a:p>
          <a:p>
            <a:endParaRPr lang="en-PH" sz="1200" b="0" i="0" u="none" strike="noStrike" kern="1200" dirty="0">
              <a:solidFill>
                <a:schemeClr val="tx1"/>
              </a:solidFill>
              <a:effectLst/>
              <a:latin typeface="+mn-lt"/>
              <a:ea typeface="+mn-ea"/>
              <a:cs typeface="+mn-cs"/>
            </a:endParaRPr>
          </a:p>
          <a:p>
            <a:r>
              <a:rPr lang="en-PH" sz="1200" b="0" i="0" u="none" strike="noStrike" kern="1200" dirty="0">
                <a:solidFill>
                  <a:schemeClr val="tx1"/>
                </a:solidFill>
                <a:effectLst/>
                <a:latin typeface="+mn-lt"/>
                <a:ea typeface="+mn-ea"/>
                <a:cs typeface="+mn-cs"/>
              </a:rPr>
              <a:t>It can cause infections, especially in individuals with weakened immune systems or those with medical devices</a:t>
            </a:r>
          </a:p>
          <a:p>
            <a:endParaRPr lang="en-PH" sz="1200" b="0" i="0" u="none" strike="noStrike" kern="1200" dirty="0">
              <a:solidFill>
                <a:schemeClr val="tx1"/>
              </a:solidFill>
              <a:effectLst/>
              <a:latin typeface="+mn-lt"/>
              <a:ea typeface="+mn-ea"/>
              <a:cs typeface="+mn-cs"/>
            </a:endParaRPr>
          </a:p>
          <a:p>
            <a:pPr fontAlgn="ctr"/>
            <a:r>
              <a:rPr lang="en-PH" sz="1200" b="0" i="0" u="none" strike="noStrike" kern="1200" dirty="0">
                <a:solidFill>
                  <a:schemeClr val="tx1"/>
                </a:solidFill>
                <a:effectLst/>
                <a:latin typeface="+mn-lt"/>
                <a:ea typeface="+mn-ea"/>
                <a:cs typeface="+mn-cs"/>
              </a:rPr>
              <a:t>Clinical isolates of S. </a:t>
            </a:r>
            <a:r>
              <a:rPr lang="en-PH" sz="1200" b="0" i="0" u="none" strike="noStrike" kern="1200" dirty="0" err="1">
                <a:solidFill>
                  <a:schemeClr val="tx1"/>
                </a:solidFill>
                <a:effectLst/>
                <a:latin typeface="+mn-lt"/>
                <a:ea typeface="+mn-ea"/>
                <a:cs typeface="+mn-cs"/>
              </a:rPr>
              <a:t>haemolyticus</a:t>
            </a:r>
            <a:r>
              <a:rPr lang="en-PH" sz="1200" b="0" i="0" u="none" strike="noStrike" kern="1200" dirty="0">
                <a:solidFill>
                  <a:schemeClr val="tx1"/>
                </a:solidFill>
                <a:effectLst/>
                <a:latin typeface="+mn-lt"/>
                <a:ea typeface="+mn-ea"/>
                <a:cs typeface="+mn-cs"/>
              </a:rPr>
              <a:t> are often multidrug-resistant, meaning they are resistant to multiple antibiotics. </a:t>
            </a:r>
          </a:p>
          <a:p>
            <a:endParaRPr lang="en-PH" sz="1200" b="0" i="0" u="none" strike="noStrike" kern="1200" dirty="0">
              <a:solidFill>
                <a:schemeClr val="tx1"/>
              </a:solidFill>
              <a:effectLst/>
              <a:latin typeface="+mn-lt"/>
              <a:ea typeface="+mn-ea"/>
              <a:cs typeface="+mn-cs"/>
            </a:endParaRPr>
          </a:p>
          <a:p>
            <a:pPr fontAlgn="ctr"/>
            <a:r>
              <a:rPr lang="en-PH" sz="1200" b="0" i="0" u="none" strike="noStrike" kern="1200" dirty="0">
                <a:solidFill>
                  <a:schemeClr val="tx1"/>
                </a:solidFill>
                <a:effectLst/>
                <a:latin typeface="+mn-lt"/>
                <a:ea typeface="+mn-ea"/>
                <a:cs typeface="+mn-cs"/>
              </a:rPr>
              <a:t>S. </a:t>
            </a:r>
            <a:r>
              <a:rPr lang="en-PH" sz="1200" b="0" i="0" u="none" strike="noStrike" kern="1200" dirty="0" err="1">
                <a:solidFill>
                  <a:schemeClr val="tx1"/>
                </a:solidFill>
                <a:effectLst/>
                <a:latin typeface="+mn-lt"/>
                <a:ea typeface="+mn-ea"/>
                <a:cs typeface="+mn-cs"/>
              </a:rPr>
              <a:t>haemolyticus</a:t>
            </a:r>
            <a:r>
              <a:rPr lang="en-PH" sz="1200" b="0" i="0" u="none" strike="noStrike" kern="1200" dirty="0">
                <a:solidFill>
                  <a:schemeClr val="tx1"/>
                </a:solidFill>
                <a:effectLst/>
                <a:latin typeface="+mn-lt"/>
                <a:ea typeface="+mn-ea"/>
                <a:cs typeface="+mn-cs"/>
              </a:rPr>
              <a:t> has the ability to form biofilms, which can help it colonize medical devices and contribute to infections. </a:t>
            </a:r>
          </a:p>
          <a:p>
            <a:br>
              <a:rPr lang="en-PH" dirty="0"/>
            </a:br>
            <a:endParaRPr lang="en-PH" sz="1200" b="0" i="0" u="none" strike="noStrike" kern="1200" dirty="0">
              <a:solidFill>
                <a:schemeClr val="tx1"/>
              </a:solidFill>
              <a:effectLst/>
              <a:latin typeface="+mn-lt"/>
              <a:ea typeface="+mn-ea"/>
              <a:cs typeface="+mn-cs"/>
            </a:endParaRPr>
          </a:p>
          <a:p>
            <a:br>
              <a:rPr lang="en-PH" dirty="0"/>
            </a:br>
            <a:endParaRPr lang="en-US" dirty="0"/>
          </a:p>
        </p:txBody>
      </p:sp>
      <p:sp>
        <p:nvSpPr>
          <p:cNvPr id="4" name="Slide Number Placeholder 3"/>
          <p:cNvSpPr>
            <a:spLocks noGrp="1"/>
          </p:cNvSpPr>
          <p:nvPr>
            <p:ph type="sldNum" sz="quarter" idx="5"/>
          </p:nvPr>
        </p:nvSpPr>
        <p:spPr/>
        <p:txBody>
          <a:bodyPr/>
          <a:lstStyle/>
          <a:p>
            <a:fld id="{EF7E0481-2C61-BD49-BE74-54FA1717DFEA}" type="slidenum">
              <a:rPr lang="en-US" smtClean="0"/>
              <a:t>21</a:t>
            </a:fld>
            <a:endParaRPr lang="en-US"/>
          </a:p>
        </p:txBody>
      </p:sp>
    </p:spTree>
    <p:extLst>
      <p:ext uri="{BB962C8B-B14F-4D97-AF65-F5344CB8AC3E}">
        <p14:creationId xmlns:p14="http://schemas.microsoft.com/office/powerpoint/2010/main" val="1507848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PH" sz="1200" b="0" i="0" u="none" strike="noStrike" kern="1200" dirty="0">
                <a:solidFill>
                  <a:schemeClr val="tx1"/>
                </a:solidFill>
                <a:effectLst/>
                <a:latin typeface="+mn-lt"/>
                <a:ea typeface="+mn-ea"/>
                <a:cs typeface="+mn-cs"/>
              </a:rPr>
              <a:t>S. saprophyticus are round, gram-positive bacteria that typically appear as single cells, in pairs, or in clusters. </a:t>
            </a:r>
          </a:p>
          <a:p>
            <a:pPr fontAlgn="ctr"/>
            <a:endParaRPr lang="en-PH" sz="1200" b="0" i="0" u="none" strike="noStrike" kern="1200" dirty="0">
              <a:solidFill>
                <a:schemeClr val="tx1"/>
              </a:solidFill>
              <a:effectLst/>
              <a:latin typeface="+mn-lt"/>
              <a:ea typeface="+mn-ea"/>
              <a:cs typeface="+mn-cs"/>
            </a:endParaRPr>
          </a:p>
          <a:p>
            <a:pPr fontAlgn="ctr"/>
            <a:r>
              <a:rPr lang="en-PH" sz="1200" b="0" i="0" u="none" strike="noStrike" kern="1200" dirty="0">
                <a:solidFill>
                  <a:schemeClr val="tx1"/>
                </a:solidFill>
                <a:effectLst/>
                <a:latin typeface="+mn-lt"/>
                <a:ea typeface="+mn-ea"/>
                <a:cs typeface="+mn-cs"/>
              </a:rPr>
              <a:t>S. saprophyticus typically produces round, convex, smooth, and shiny opaque colonies, often lacking surrounding hemolysis. </a:t>
            </a:r>
          </a:p>
          <a:p>
            <a:endParaRPr lang="en-PH" sz="1200" b="0" i="0" u="none" strike="noStrike" kern="1200" dirty="0">
              <a:solidFill>
                <a:schemeClr val="tx1"/>
              </a:solidFill>
              <a:effectLst/>
              <a:latin typeface="+mn-lt"/>
              <a:ea typeface="+mn-ea"/>
              <a:cs typeface="+mn-cs"/>
            </a:endParaRPr>
          </a:p>
          <a:p>
            <a:pPr fontAlgn="ctr"/>
            <a:r>
              <a:rPr lang="en-PH" sz="1200" b="0" i="0" u="none" strike="noStrike" kern="1200" dirty="0">
                <a:solidFill>
                  <a:schemeClr val="tx1"/>
                </a:solidFill>
                <a:effectLst/>
                <a:latin typeface="+mn-lt"/>
                <a:ea typeface="+mn-ea"/>
                <a:cs typeface="+mn-cs"/>
              </a:rPr>
              <a:t>It produce catalase, an enzyme that converts hydrogen peroxide to water and oxygen, and does not produce coagulase, an enzyme that clots plasma</a:t>
            </a:r>
          </a:p>
          <a:p>
            <a:endParaRPr lang="en-PH" sz="1200" b="0" i="0" u="none" strike="noStrike" kern="1200" dirty="0">
              <a:solidFill>
                <a:schemeClr val="tx1"/>
              </a:solidFill>
              <a:effectLst/>
              <a:latin typeface="+mn-lt"/>
              <a:ea typeface="+mn-ea"/>
              <a:cs typeface="+mn-cs"/>
            </a:endParaRPr>
          </a:p>
          <a:p>
            <a:pPr fontAlgn="ctr"/>
            <a:r>
              <a:rPr lang="en-PH" sz="1200" b="0" i="0" u="none" strike="noStrike" kern="1200" dirty="0">
                <a:solidFill>
                  <a:schemeClr val="tx1"/>
                </a:solidFill>
                <a:effectLst/>
                <a:latin typeface="+mn-lt"/>
                <a:ea typeface="+mn-ea"/>
                <a:cs typeface="+mn-cs"/>
              </a:rPr>
              <a:t>They are resistant to novobiocin, a key characteristic for differentiating it from other coagulase-negative staphylococci. This resistance is linked to mutations in the </a:t>
            </a:r>
            <a:r>
              <a:rPr lang="en-PH" sz="1200" b="0" i="0" u="none" strike="noStrike" kern="1200" dirty="0" err="1">
                <a:solidFill>
                  <a:schemeClr val="tx1"/>
                </a:solidFill>
                <a:effectLst/>
                <a:latin typeface="+mn-lt"/>
                <a:ea typeface="+mn-ea"/>
                <a:cs typeface="+mn-cs"/>
              </a:rPr>
              <a:t>gyrB</a:t>
            </a:r>
            <a:r>
              <a:rPr lang="en-PH" sz="1200" b="0" i="0" u="none" strike="noStrike" kern="1200" dirty="0">
                <a:solidFill>
                  <a:schemeClr val="tx1"/>
                </a:solidFill>
                <a:effectLst/>
                <a:latin typeface="+mn-lt"/>
                <a:ea typeface="+mn-ea"/>
                <a:cs typeface="+mn-cs"/>
              </a:rPr>
              <a:t> gene, specifically altering amino acid residues near the ATP-binding pocket of the </a:t>
            </a:r>
            <a:r>
              <a:rPr lang="en-PH" sz="1200" b="0" i="0" u="none" strike="noStrike" kern="1200" dirty="0" err="1">
                <a:solidFill>
                  <a:schemeClr val="tx1"/>
                </a:solidFill>
                <a:effectLst/>
                <a:latin typeface="+mn-lt"/>
                <a:ea typeface="+mn-ea"/>
                <a:cs typeface="+mn-cs"/>
              </a:rPr>
              <a:t>GyrB</a:t>
            </a:r>
            <a:r>
              <a:rPr lang="en-PH" sz="1200" b="0" i="0" u="none" strike="noStrike" kern="1200" dirty="0">
                <a:solidFill>
                  <a:schemeClr val="tx1"/>
                </a:solidFill>
                <a:effectLst/>
                <a:latin typeface="+mn-lt"/>
                <a:ea typeface="+mn-ea"/>
                <a:cs typeface="+mn-cs"/>
              </a:rPr>
              <a:t> protein.</a:t>
            </a:r>
          </a:p>
          <a:p>
            <a:endParaRPr lang="en-PH" sz="1200" b="0" i="0" u="none" strike="noStrike" kern="1200" dirty="0">
              <a:solidFill>
                <a:schemeClr val="tx1"/>
              </a:solidFill>
              <a:effectLst/>
              <a:latin typeface="+mn-lt"/>
              <a:ea typeface="+mn-ea"/>
              <a:cs typeface="+mn-cs"/>
            </a:endParaRPr>
          </a:p>
          <a:p>
            <a:pPr fontAlgn="ctr"/>
            <a:r>
              <a:rPr lang="en-PH" sz="1200" b="0" i="0" u="none" strike="noStrike" kern="1200" dirty="0">
                <a:solidFill>
                  <a:schemeClr val="tx1"/>
                </a:solidFill>
                <a:effectLst/>
                <a:latin typeface="+mn-lt"/>
                <a:ea typeface="+mn-ea"/>
                <a:cs typeface="+mn-cs"/>
              </a:rPr>
              <a:t>S. saprophyticus can grow with or without oxygen, making it a facultative anaerobe. </a:t>
            </a:r>
          </a:p>
          <a:p>
            <a:endParaRPr lang="en-PH" sz="1200" b="0" i="0" u="none" strike="noStrike" kern="1200" dirty="0">
              <a:solidFill>
                <a:schemeClr val="tx1"/>
              </a:solidFill>
              <a:effectLst/>
              <a:latin typeface="+mn-lt"/>
              <a:ea typeface="+mn-ea"/>
              <a:cs typeface="+mn-cs"/>
            </a:endParaRPr>
          </a:p>
          <a:p>
            <a:pPr fontAlgn="ctr"/>
            <a:r>
              <a:rPr lang="en-PH" sz="1200" b="0" i="0" u="none" strike="noStrike" kern="1200" dirty="0">
                <a:solidFill>
                  <a:schemeClr val="tx1"/>
                </a:solidFill>
                <a:effectLst/>
                <a:latin typeface="+mn-lt"/>
                <a:ea typeface="+mn-ea"/>
                <a:cs typeface="+mn-cs"/>
              </a:rPr>
              <a:t>S. saprophyticus produces urease, an enzyme that breaks down urea into ammonia and carbon dioxide.</a:t>
            </a:r>
          </a:p>
          <a:p>
            <a:br>
              <a:rPr lang="en-PH" dirty="0"/>
            </a:br>
            <a:endParaRPr lang="en-PH" sz="1200" b="0" i="0" u="none" strike="noStrike" kern="1200" dirty="0">
              <a:solidFill>
                <a:schemeClr val="tx1"/>
              </a:solidFill>
              <a:effectLst/>
              <a:latin typeface="+mn-lt"/>
              <a:ea typeface="+mn-ea"/>
              <a:cs typeface="+mn-cs"/>
            </a:endParaRPr>
          </a:p>
          <a:p>
            <a:br>
              <a:rPr lang="en-PH" dirty="0"/>
            </a:br>
            <a:endParaRPr lang="en-PH" sz="1200" b="0" i="0" u="none" strike="noStrike" kern="1200" dirty="0">
              <a:solidFill>
                <a:schemeClr val="tx1"/>
              </a:solidFill>
              <a:effectLst/>
              <a:latin typeface="+mn-lt"/>
              <a:ea typeface="+mn-ea"/>
              <a:cs typeface="+mn-cs"/>
            </a:endParaRPr>
          </a:p>
          <a:p>
            <a:br>
              <a:rPr lang="en-PH" dirty="0"/>
            </a:br>
            <a:endParaRPr lang="en-PH" sz="1200" b="0" i="0" u="none" strike="noStrike" kern="1200" dirty="0">
              <a:solidFill>
                <a:schemeClr val="tx1"/>
              </a:solidFill>
              <a:effectLst/>
              <a:latin typeface="+mn-lt"/>
              <a:ea typeface="+mn-ea"/>
              <a:cs typeface="+mn-cs"/>
            </a:endParaRPr>
          </a:p>
          <a:p>
            <a:br>
              <a:rPr lang="en-PH" dirty="0"/>
            </a:br>
            <a:endParaRPr lang="en-US" dirty="0"/>
          </a:p>
        </p:txBody>
      </p:sp>
      <p:sp>
        <p:nvSpPr>
          <p:cNvPr id="4" name="Slide Number Placeholder 3"/>
          <p:cNvSpPr>
            <a:spLocks noGrp="1"/>
          </p:cNvSpPr>
          <p:nvPr>
            <p:ph type="sldNum" sz="quarter" idx="5"/>
          </p:nvPr>
        </p:nvSpPr>
        <p:spPr/>
        <p:txBody>
          <a:bodyPr/>
          <a:lstStyle/>
          <a:p>
            <a:fld id="{EF7E0481-2C61-BD49-BE74-54FA1717DFEA}" type="slidenum">
              <a:rPr lang="en-US" smtClean="0"/>
              <a:t>22</a:t>
            </a:fld>
            <a:endParaRPr lang="en-US"/>
          </a:p>
        </p:txBody>
      </p:sp>
    </p:spTree>
    <p:extLst>
      <p:ext uri="{BB962C8B-B14F-4D97-AF65-F5344CB8AC3E}">
        <p14:creationId xmlns:p14="http://schemas.microsoft.com/office/powerpoint/2010/main" val="3939053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Staphylococcus saprophyticus is a frequent causative cause of uncomplicated urinary tract infection in young sexually active women.</a:t>
            </a:r>
          </a:p>
          <a:p>
            <a:endParaRPr lang="en-US" dirty="0"/>
          </a:p>
          <a:p>
            <a:r>
              <a:rPr lang="en-US" dirty="0"/>
              <a:t>It may present as dysuria, frequency, urgency, hematuria, or pyuria.</a:t>
            </a:r>
          </a:p>
          <a:p>
            <a:endParaRPr lang="en-US" dirty="0"/>
          </a:p>
          <a:p>
            <a:r>
              <a:rPr lang="en-US" dirty="0"/>
              <a:t>It possessed unique adhesion protein, which allows it to adhere to human uroepithelial cells and mediates hemagglutination. .</a:t>
            </a:r>
          </a:p>
          <a:p>
            <a:endParaRPr lang="en-US" dirty="0"/>
          </a:p>
          <a:p>
            <a:r>
              <a:rPr lang="en-US" dirty="0"/>
              <a:t>This bacterium also encodes several transport proteins that enables it to adjust rapidly to osmotic and  PH changes and it also produces abundant UREASE, allowing it to proliferate in urine. </a:t>
            </a:r>
          </a:p>
        </p:txBody>
      </p:sp>
      <p:sp>
        <p:nvSpPr>
          <p:cNvPr id="4" name="Slide Number Placeholder 3"/>
          <p:cNvSpPr>
            <a:spLocks noGrp="1"/>
          </p:cNvSpPr>
          <p:nvPr>
            <p:ph type="sldNum" sz="quarter" idx="5"/>
          </p:nvPr>
        </p:nvSpPr>
        <p:spPr/>
        <p:txBody>
          <a:bodyPr/>
          <a:lstStyle/>
          <a:p>
            <a:fld id="{EF7E0481-2C61-BD49-BE74-54FA1717DFEA}" type="slidenum">
              <a:rPr lang="en-US" smtClean="0"/>
              <a:t>23</a:t>
            </a:fld>
            <a:endParaRPr lang="en-US"/>
          </a:p>
        </p:txBody>
      </p:sp>
    </p:spTree>
    <p:extLst>
      <p:ext uri="{BB962C8B-B14F-4D97-AF65-F5344CB8AC3E}">
        <p14:creationId xmlns:p14="http://schemas.microsoft.com/office/powerpoint/2010/main" val="1265836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summarizes</a:t>
            </a:r>
            <a:r>
              <a:rPr lang="en-US" b="0" dirty="0"/>
              <a:t> the clinical conditions associated with Coagulase negative Staphylococci.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i="1" kern="1200" dirty="0">
                <a:solidFill>
                  <a:schemeClr val="tx1"/>
                </a:solidFill>
                <a:effectLst/>
                <a:latin typeface="+mn-lt"/>
                <a:ea typeface="+mn-ea"/>
                <a:cs typeface="+mn-cs"/>
              </a:rPr>
              <a:t>S. epidermidis </a:t>
            </a:r>
            <a:r>
              <a:rPr lang="en-PH" sz="1200" kern="1200" dirty="0">
                <a:solidFill>
                  <a:schemeClr val="tx1"/>
                </a:solidFill>
                <a:effectLst/>
                <a:latin typeface="+mn-lt"/>
                <a:ea typeface="+mn-ea"/>
                <a:cs typeface="+mn-cs"/>
              </a:rPr>
              <a:t>is the most commonly encountered, are substantially less virulent than </a:t>
            </a:r>
            <a:r>
              <a:rPr lang="en-PH" sz="1200" i="1" kern="1200" dirty="0">
                <a:solidFill>
                  <a:schemeClr val="tx1"/>
                </a:solidFill>
                <a:effectLst/>
                <a:latin typeface="+mn-lt"/>
                <a:ea typeface="+mn-ea"/>
                <a:cs typeface="+mn-cs"/>
              </a:rPr>
              <a:t>S. aureus </a:t>
            </a:r>
            <a:r>
              <a:rPr lang="en-PH" sz="1200" kern="1200" dirty="0">
                <a:solidFill>
                  <a:schemeClr val="tx1"/>
                </a:solidFill>
                <a:effectLst/>
                <a:latin typeface="+mn-lt"/>
                <a:ea typeface="+mn-ea"/>
                <a:cs typeface="+mn-cs"/>
              </a:rPr>
              <a:t>and are opportunistic pathogens. Their prevalence as health care–associated pathogens are related to medical procedures and practices than to the organism’s capacity to establish an infection. Infections with </a:t>
            </a:r>
            <a:r>
              <a:rPr lang="en-PH" sz="1200" i="1" kern="1200" dirty="0">
                <a:solidFill>
                  <a:schemeClr val="tx1"/>
                </a:solidFill>
                <a:effectLst/>
                <a:latin typeface="+mn-lt"/>
                <a:ea typeface="+mn-ea"/>
                <a:cs typeface="+mn-cs"/>
              </a:rPr>
              <a:t>S. epidermidis </a:t>
            </a:r>
            <a:r>
              <a:rPr lang="en-PH" sz="1200" kern="1200" dirty="0">
                <a:solidFill>
                  <a:schemeClr val="tx1"/>
                </a:solidFill>
                <a:effectLst/>
                <a:latin typeface="+mn-lt"/>
                <a:ea typeface="+mn-ea"/>
                <a:cs typeface="+mn-cs"/>
              </a:rPr>
              <a:t>and, less commonly, </a:t>
            </a:r>
            <a:r>
              <a:rPr lang="en-PH" sz="1200" i="1" kern="1200" dirty="0">
                <a:solidFill>
                  <a:schemeClr val="tx1"/>
                </a:solidFill>
                <a:effectLst/>
                <a:latin typeface="+mn-lt"/>
                <a:ea typeface="+mn-ea"/>
                <a:cs typeface="+mn-cs"/>
              </a:rPr>
              <a:t>S. </a:t>
            </a:r>
            <a:r>
              <a:rPr lang="en-PH" sz="1200" i="1" kern="1200" dirty="0" err="1">
                <a:solidFill>
                  <a:schemeClr val="tx1"/>
                </a:solidFill>
                <a:effectLst/>
                <a:latin typeface="+mn-lt"/>
                <a:ea typeface="+mn-ea"/>
                <a:cs typeface="+mn-cs"/>
              </a:rPr>
              <a:t>haemolyticus</a:t>
            </a:r>
            <a:r>
              <a:rPr lang="en-PH" sz="1200" i="1" kern="1200" dirty="0">
                <a:solidFill>
                  <a:schemeClr val="tx1"/>
                </a:solidFill>
                <a:effectLst/>
                <a:latin typeface="+mn-lt"/>
                <a:ea typeface="+mn-ea"/>
                <a:cs typeface="+mn-cs"/>
              </a:rPr>
              <a:t>, </a:t>
            </a:r>
            <a:r>
              <a:rPr lang="en-PH" sz="1200" kern="1200" dirty="0">
                <a:solidFill>
                  <a:schemeClr val="tx1"/>
                </a:solidFill>
                <a:effectLst/>
                <a:latin typeface="+mn-lt"/>
                <a:ea typeface="+mn-ea"/>
                <a:cs typeface="+mn-cs"/>
              </a:rPr>
              <a:t>usually involve implantation of medical devices. This kind of medical intervention improves the ability of these normally noninvasive organisms to cause infection. Two organism characteristics that enhance the likelihood of infection include production of a slime layer or biofilm, facilitating attachment to implanted medical devices, and the ability to acquire resistance to most of the antimicrobial agents used in health care environments.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Although most coagulase-negative staphylococci are primarily associated with health care–associated infections (HAIs), urinary tract infections caused by </a:t>
            </a:r>
            <a:r>
              <a:rPr lang="en-PH" sz="1200" i="1" kern="1200" dirty="0">
                <a:solidFill>
                  <a:schemeClr val="tx1"/>
                </a:solidFill>
                <a:effectLst/>
                <a:latin typeface="+mn-lt"/>
                <a:ea typeface="+mn-ea"/>
                <a:cs typeface="+mn-cs"/>
              </a:rPr>
              <a:t>S. saprophyticus </a:t>
            </a:r>
            <a:r>
              <a:rPr lang="en-PH" sz="1200" kern="1200" dirty="0">
                <a:solidFill>
                  <a:schemeClr val="tx1"/>
                </a:solidFill>
                <a:effectLst/>
                <a:latin typeface="+mn-lt"/>
                <a:ea typeface="+mn-ea"/>
                <a:cs typeface="+mn-cs"/>
              </a:rPr>
              <a:t>are clear exceptions. This organism is most frequently </a:t>
            </a:r>
            <a:r>
              <a:rPr lang="en-PH" sz="1200" kern="1200" dirty="0" err="1">
                <a:solidFill>
                  <a:schemeClr val="tx1"/>
                </a:solidFill>
                <a:effectLst/>
                <a:latin typeface="+mn-lt"/>
                <a:ea typeface="+mn-ea"/>
                <a:cs typeface="+mn-cs"/>
              </a:rPr>
              <a:t>asso</a:t>
            </a:r>
            <a:r>
              <a:rPr lang="en-PH" sz="1200" kern="1200" dirty="0">
                <a:solidFill>
                  <a:schemeClr val="tx1"/>
                </a:solidFill>
                <a:effectLst/>
                <a:latin typeface="+mn-lt"/>
                <a:ea typeface="+mn-ea"/>
                <a:cs typeface="+mn-cs"/>
              </a:rPr>
              <a:t>- </a:t>
            </a:r>
            <a:r>
              <a:rPr lang="en-PH" sz="1200" kern="1200" dirty="0" err="1">
                <a:solidFill>
                  <a:schemeClr val="tx1"/>
                </a:solidFill>
                <a:effectLst/>
                <a:latin typeface="+mn-lt"/>
                <a:ea typeface="+mn-ea"/>
                <a:cs typeface="+mn-cs"/>
              </a:rPr>
              <a:t>ciated</a:t>
            </a:r>
            <a:r>
              <a:rPr lang="en-PH" sz="1200" kern="1200" dirty="0">
                <a:solidFill>
                  <a:schemeClr val="tx1"/>
                </a:solidFill>
                <a:effectLst/>
                <a:latin typeface="+mn-lt"/>
                <a:ea typeface="+mn-ea"/>
                <a:cs typeface="+mn-cs"/>
              </a:rPr>
              <a:t> with community-acquired urinary tract infections in young, sexually active females but is not commonly associated with HAIs or any infections at non–urinary tract sites. It is the second most common (after </a:t>
            </a:r>
            <a:r>
              <a:rPr lang="en-PH" sz="1200" i="1" kern="1200" dirty="0">
                <a:solidFill>
                  <a:schemeClr val="tx1"/>
                </a:solidFill>
                <a:effectLst/>
                <a:latin typeface="+mn-lt"/>
                <a:ea typeface="+mn-ea"/>
                <a:cs typeface="+mn-cs"/>
              </a:rPr>
              <a:t>Escherichia coli</a:t>
            </a:r>
            <a:r>
              <a:rPr lang="en-PH" sz="1200" kern="1200" dirty="0">
                <a:solidFill>
                  <a:schemeClr val="tx1"/>
                </a:solidFill>
                <a:effectLst/>
                <a:latin typeface="+mn-lt"/>
                <a:ea typeface="+mn-ea"/>
                <a:cs typeface="+mn-cs"/>
              </a:rPr>
              <a:t>) as the cause of urinary tract infections in young females. </a:t>
            </a:r>
            <a:endParaRPr lang="en-PH" dirty="0"/>
          </a:p>
          <a:p>
            <a:endParaRPr lang="en-US" dirty="0"/>
          </a:p>
        </p:txBody>
      </p:sp>
      <p:sp>
        <p:nvSpPr>
          <p:cNvPr id="4" name="Slide Number Placeholder 3"/>
          <p:cNvSpPr>
            <a:spLocks noGrp="1"/>
          </p:cNvSpPr>
          <p:nvPr>
            <p:ph type="sldNum" sz="quarter" idx="5"/>
          </p:nvPr>
        </p:nvSpPr>
        <p:spPr/>
        <p:txBody>
          <a:bodyPr/>
          <a:lstStyle/>
          <a:p>
            <a:fld id="{EF7E0481-2C61-BD49-BE74-54FA1717DFEA}" type="slidenum">
              <a:rPr lang="en-US" smtClean="0"/>
              <a:t>24</a:t>
            </a:fld>
            <a:endParaRPr lang="en-US"/>
          </a:p>
        </p:txBody>
      </p:sp>
    </p:spTree>
    <p:extLst>
      <p:ext uri="{BB962C8B-B14F-4D97-AF65-F5344CB8AC3E}">
        <p14:creationId xmlns:p14="http://schemas.microsoft.com/office/powerpoint/2010/main" val="1300960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This table describes the colonial appearance and other distinguishing characteristics of various staphylococcal species on 5% sheep blood agar. Let me highlight those organism mentioned in this module. </a:t>
            </a:r>
          </a:p>
          <a:p>
            <a:pPr algn="l"/>
            <a:endParaRPr lang="en-US" sz="18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For Staphylococcus aureus are </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Medium to large around 0.5-1.5</a:t>
            </a:r>
            <a:r>
              <a:rPr lang="lt-LT"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ų</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m; are smooth, entire; slightly raised; low convex; opaque; most colonies are pigmented creamy yellow and are Beta Hemolytic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Staph epidermidis – are Small to medium; opaque; gray; white colonies; most colonies are non-hemolytic; slime- producing strains are extremely sticky and adhere to the agar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Staph saprophyticus – are  Large, very glossy, smooth, opaque, </a:t>
            </a:r>
            <a:r>
              <a:rPr lang="en-US"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butyrous</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 convex, usually white but colonies can be yellow to orange.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For Staphylococcus </a:t>
            </a:r>
            <a:r>
              <a:rPr lang="en-US"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haemolyticus</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 - </a:t>
            </a:r>
            <a:r>
              <a:rPr lang="en-PH" sz="1800" kern="1200" dirty="0">
                <a:solidFill>
                  <a:schemeClr val="dk1"/>
                </a:solidFill>
                <a:effectLst/>
                <a:latin typeface="+mn-lt"/>
                <a:ea typeface="+mn-ea"/>
                <a:cs typeface="+mn-cs"/>
              </a:rPr>
              <a:t>Medium; smooth, </a:t>
            </a:r>
            <a:r>
              <a:rPr lang="en-PH" sz="1800" kern="1200" dirty="0" err="1">
                <a:solidFill>
                  <a:schemeClr val="dk1"/>
                </a:solidFill>
                <a:effectLst/>
                <a:latin typeface="+mn-lt"/>
                <a:ea typeface="+mn-ea"/>
                <a:cs typeface="+mn-cs"/>
              </a:rPr>
              <a:t>butyrous</a:t>
            </a:r>
            <a:r>
              <a:rPr lang="en-PH" sz="1800" kern="1200" dirty="0">
                <a:solidFill>
                  <a:schemeClr val="dk1"/>
                </a:solidFill>
                <a:effectLst/>
                <a:latin typeface="+mn-lt"/>
                <a:ea typeface="+mn-ea"/>
                <a:cs typeface="+mn-cs"/>
              </a:rPr>
              <a:t>, and opaque; and most colonies are beta-hemolytic </a:t>
            </a:r>
            <a:endParaRPr lang="en-PH"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l"/>
            <a:endParaRPr lang="en-US" sz="1800" b="0" i="0" u="none" strike="noStrike" baseline="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5765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differentiation among Gram positive, Catalase positive cocci. </a:t>
            </a:r>
          </a:p>
          <a:p>
            <a:endParaRPr lang="en-US" dirty="0"/>
          </a:p>
          <a:p>
            <a:r>
              <a:rPr lang="en-US" dirty="0"/>
              <a:t>The Catalase Test demonstrates the presence of Catalase, which is an enzyme that catalyzes the release of oxygen from hydrogen peroxide. This differentiates those bacteria that produces catalase which is staphylococci from non producing bacteria such as streptococci. </a:t>
            </a:r>
          </a:p>
          <a:p>
            <a:endParaRPr lang="en-US" dirty="0"/>
          </a:p>
          <a:p>
            <a:r>
              <a:rPr lang="en-US" dirty="0"/>
              <a:t>The </a:t>
            </a:r>
            <a:r>
              <a:rPr lang="en-US" dirty="0" err="1"/>
              <a:t>microdase</a:t>
            </a:r>
            <a:r>
              <a:rPr lang="en-US" dirty="0"/>
              <a:t> test is the rapid method to differentiate staphylococcus from micrococcus specie by detection of the enzyme oxidase. </a:t>
            </a:r>
          </a:p>
          <a:p>
            <a:endParaRPr lang="en-US" dirty="0"/>
          </a:p>
          <a:p>
            <a:r>
              <a:rPr lang="en-US" dirty="0"/>
              <a:t>Bacitracin sensitivity test is used to distinguish staphylococci specie, which are resistant to Bacitracin and micrococci specie which are susceptible to bacitracin. It is also used for presumptive identification and differentiation of Beta Hemolytic group A streptococci from other beta hemolytic streptococci. </a:t>
            </a:r>
          </a:p>
          <a:p>
            <a:endParaRPr lang="en-US" dirty="0"/>
          </a:p>
          <a:p>
            <a:r>
              <a:rPr lang="en-US" dirty="0"/>
              <a:t>FURAZOLIDONE, this test is performed as a disk susceptibility procedure. It is one of the commonly used methods for the differentiation of staphylococci from micrococci. Staphylococci are inhibited by furazolidone, but micrococci and related specie are resistant. </a:t>
            </a:r>
          </a:p>
          <a:p>
            <a:r>
              <a:rPr lang="en-US" dirty="0" err="1"/>
              <a:t>Lysostaphin</a:t>
            </a:r>
            <a:r>
              <a:rPr lang="en-US" dirty="0"/>
              <a:t> test skin is recommended for use in qualitative procedures to differentiate between </a:t>
            </a:r>
            <a:r>
              <a:rPr lang="en-US" dirty="0" err="1"/>
              <a:t>staphylocci</a:t>
            </a:r>
            <a:r>
              <a:rPr lang="en-US" dirty="0"/>
              <a:t> specie and micrococci species. </a:t>
            </a:r>
            <a:r>
              <a:rPr lang="en-US" dirty="0" err="1"/>
              <a:t>Lysostaphin</a:t>
            </a:r>
            <a:r>
              <a:rPr lang="en-US" dirty="0"/>
              <a:t> is an endopeptidase, which cleaves the </a:t>
            </a:r>
            <a:r>
              <a:rPr lang="en-US" dirty="0" err="1"/>
              <a:t>interpeptidin</a:t>
            </a:r>
            <a:r>
              <a:rPr lang="en-US" dirty="0"/>
              <a:t> glycan bridges in the cell wall of staphylococcal  peptidoglycan, so this cell lyses the cell wall of staphylococcal specie but not the micrococcus specie</a:t>
            </a:r>
          </a:p>
        </p:txBody>
      </p:sp>
      <p:sp>
        <p:nvSpPr>
          <p:cNvPr id="4" name="Slide Number Placeholder 3"/>
          <p:cNvSpPr>
            <a:spLocks noGrp="1"/>
          </p:cNvSpPr>
          <p:nvPr>
            <p:ph type="sldNum" sz="quarter" idx="5"/>
          </p:nvPr>
        </p:nvSpPr>
        <p:spPr/>
        <p:txBody>
          <a:bodyPr/>
          <a:lstStyle/>
          <a:p>
            <a:fld id="{EF7E0481-2C61-BD49-BE74-54FA1717DFEA}" type="slidenum">
              <a:rPr lang="en-US" smtClean="0"/>
              <a:t>26</a:t>
            </a:fld>
            <a:endParaRPr lang="en-US"/>
          </a:p>
        </p:txBody>
      </p:sp>
    </p:spTree>
    <p:extLst>
      <p:ext uri="{BB962C8B-B14F-4D97-AF65-F5344CB8AC3E}">
        <p14:creationId xmlns:p14="http://schemas.microsoft.com/office/powerpoint/2010/main" val="3481041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provides the results of various tests used to differentiate the coagulase positive staphylococci. It is noted to mention that staphylococcus intermedius, which is an important agent that can be isolated from dog bite and be misidentified as staphylococcus aureus. Confirmatory tests in cases in which coagulase positive staphylococci are isolated from dog bite infections. Otherwise, a catalase positive, gram positive cocci in clusters from a white to yellow, creamy, opaque colony on blood agar that is coagulase positive and positive in four hours may presumptively identified as staphylococcus aureus</a:t>
            </a:r>
          </a:p>
        </p:txBody>
      </p:sp>
      <p:sp>
        <p:nvSpPr>
          <p:cNvPr id="4" name="Slide Number Placeholder 3"/>
          <p:cNvSpPr>
            <a:spLocks noGrp="1"/>
          </p:cNvSpPr>
          <p:nvPr>
            <p:ph type="sldNum" sz="quarter" idx="5"/>
          </p:nvPr>
        </p:nvSpPr>
        <p:spPr/>
        <p:txBody>
          <a:bodyPr/>
          <a:lstStyle/>
          <a:p>
            <a:fld id="{EF7E0481-2C61-BD49-BE74-54FA1717DFEA}" type="slidenum">
              <a:rPr lang="en-US" smtClean="0"/>
              <a:t>27</a:t>
            </a:fld>
            <a:endParaRPr lang="en-US"/>
          </a:p>
        </p:txBody>
      </p:sp>
    </p:spTree>
    <p:extLst>
      <p:ext uri="{BB962C8B-B14F-4D97-AF65-F5344CB8AC3E}">
        <p14:creationId xmlns:p14="http://schemas.microsoft.com/office/powerpoint/2010/main" val="1335166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5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772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PH" sz="1800" b="0" i="0" u="none" strike="noStrike" baseline="0" dirty="0">
                <a:latin typeface="Calibri" panose="020F0502020204030204" pitchFamily="34" charset="0"/>
                <a:ea typeface="Calibri" panose="020F0502020204030204" pitchFamily="34" charset="0"/>
                <a:cs typeface="Calibri" panose="020F0502020204030204" pitchFamily="34" charset="0"/>
              </a:rPr>
              <a:t>Under the microscope, Staphylococci appear as gram-positive cocci, usually in clusters.</a:t>
            </a:r>
            <a:endParaRPr lang="en-US" sz="18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During cell division, staphylococci divide along both longitudinal and horizontal planes, forming pairs, tetrads, </a:t>
            </a:r>
            <a:r>
              <a:rPr lang="en-PH" sz="1800" b="0" i="0" u="none" strike="noStrike" baseline="0" dirty="0">
                <a:latin typeface="Calibri" panose="020F0502020204030204" pitchFamily="34" charset="0"/>
                <a:ea typeface="Calibri" panose="020F0502020204030204" pitchFamily="34" charset="0"/>
                <a:cs typeface="Calibri" panose="020F0502020204030204" pitchFamily="34" charset="0"/>
              </a:rPr>
              <a:t>and, ultimately, irregular clusters (as shown in the right side of the screen).</a:t>
            </a:r>
          </a:p>
          <a:p>
            <a:pPr algn="l"/>
            <a:r>
              <a:rPr lang="en-PH" sz="1800" b="0" i="0" u="none" strike="noStrike" baseline="0" dirty="0">
                <a:latin typeface="Calibri" panose="020F0502020204030204" pitchFamily="34" charset="0"/>
                <a:ea typeface="Calibri" panose="020F0502020204030204" pitchFamily="34" charset="0"/>
                <a:cs typeface="Calibri" panose="020F0502020204030204" pitchFamily="34" charset="0"/>
              </a:rPr>
              <a:t>Gram stains </a:t>
            </a:r>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should be performed on young cultures, because very old cells may lose their ability to retain crystal violet and may appear </a:t>
            </a:r>
            <a:r>
              <a:rPr lang="en-PH" sz="1800" b="0" i="0" u="none" strike="noStrike" baseline="0" dirty="0">
                <a:latin typeface="Calibri" panose="020F0502020204030204" pitchFamily="34" charset="0"/>
                <a:ea typeface="Calibri" panose="020F0502020204030204" pitchFamily="34" charset="0"/>
                <a:cs typeface="Calibri" panose="020F0502020204030204" pitchFamily="34" charset="0"/>
              </a:rPr>
              <a:t>gram variable or gram negative.</a:t>
            </a:r>
            <a:endParaRPr lang="en-PH"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64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Staphylococci grow well on 5% sheep blood and chocolate agars. </a:t>
            </a:r>
          </a:p>
          <a:p>
            <a:pPr algn="l"/>
            <a:endParaRPr lang="en-US" sz="18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They also grow well in broth-blood culture systems and common nutrient broths, such as </a:t>
            </a:r>
            <a:r>
              <a:rPr lang="en-US" sz="1800" b="0" i="0" u="none" strike="noStrike" baseline="0" dirty="0" err="1">
                <a:latin typeface="Calibri" panose="020F0502020204030204" pitchFamily="34" charset="0"/>
                <a:ea typeface="Calibri" panose="020F0502020204030204" pitchFamily="34" charset="0"/>
                <a:cs typeface="Calibri" panose="020F0502020204030204" pitchFamily="34" charset="0"/>
              </a:rPr>
              <a:t>thioglycollate</a:t>
            </a:r>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 dextrose, </a:t>
            </a:r>
            <a:r>
              <a:rPr lang="en-PH" sz="1800" b="0" i="0" u="none" strike="noStrike" baseline="0" dirty="0">
                <a:latin typeface="Calibri" panose="020F0502020204030204" pitchFamily="34" charset="0"/>
                <a:ea typeface="Calibri" panose="020F0502020204030204" pitchFamily="34" charset="0"/>
                <a:cs typeface="Calibri" panose="020F0502020204030204" pitchFamily="34" charset="0"/>
              </a:rPr>
              <a:t>and brain-heart infusion broth.</a:t>
            </a:r>
          </a:p>
          <a:p>
            <a:pPr algn="l"/>
            <a:endParaRPr lang="en-US" sz="18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Selective media can also be used to isolate staphylococci from clinical material. Phenylethyl alcohol (PEA) or Columbia colistin-nalidixic acid (CNA) agars may be used to eliminate contamination by gram-negative organisms in heavily contaminated specimens such as feces. </a:t>
            </a:r>
          </a:p>
        </p:txBody>
      </p:sp>
    </p:spTree>
    <p:extLst>
      <p:ext uri="{BB962C8B-B14F-4D97-AF65-F5344CB8AC3E}">
        <p14:creationId xmlns:p14="http://schemas.microsoft.com/office/powerpoint/2010/main" val="12569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852D-1151-50F0-AD52-FC4C27EEE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AD836-B74D-50D3-6744-D50DD686050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1AD44AD-213F-7C67-DD29-7A1C3DDF73FC}"/>
              </a:ext>
            </a:extLst>
          </p:cNvPr>
          <p:cNvSpPr>
            <a:spLocks noGrp="1"/>
          </p:cNvSpPr>
          <p:nvPr>
            <p:ph type="body" idx="1"/>
          </p:nvPr>
        </p:nvSpPr>
        <p:spPr/>
        <p:txBody>
          <a:bodyPr/>
          <a:lstStyle/>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Mannitol salt agar may be used for this purpose. </a:t>
            </a:r>
          </a:p>
          <a:p>
            <a:pPr algn="l"/>
            <a:endParaRPr lang="en-US" sz="18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This agar contains a high concentration of salt (10%), the sugar mannitol, and phenol red as the pH indicator. </a:t>
            </a:r>
            <a:r>
              <a:rPr lang="en-US" sz="1800" b="0" i="1" u="none" strike="noStrike" baseline="0" dirty="0">
                <a:latin typeface="Calibri" panose="020F0502020204030204" pitchFamily="34" charset="0"/>
                <a:ea typeface="Calibri" panose="020F0502020204030204" pitchFamily="34" charset="0"/>
                <a:cs typeface="Calibri" panose="020F0502020204030204" pitchFamily="34" charset="0"/>
              </a:rPr>
              <a:t>S. aureus </a:t>
            </a:r>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ferments mannitol and produces a yellow halo on this media as a result of acid production altering the </a:t>
            </a:r>
            <a:r>
              <a:rPr lang="en-US" sz="1800" b="0" i="0" u="none" strike="noStrike" baseline="0" dirty="0" err="1">
                <a:latin typeface="Calibri" panose="020F0502020204030204" pitchFamily="34" charset="0"/>
                <a:ea typeface="Calibri" panose="020F0502020204030204" pitchFamily="34" charset="0"/>
                <a:cs typeface="Calibri" panose="020F0502020204030204" pitchFamily="34" charset="0"/>
              </a:rPr>
              <a:t>pH.</a:t>
            </a:r>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 </a:t>
            </a:r>
          </a:p>
          <a:p>
            <a:pPr algn="l"/>
            <a:endParaRPr lang="en-US" sz="18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Although mannitol salt agar is not typically used in clinical identification, it may still be useful to purify staphylococci from contaminating </a:t>
            </a:r>
            <a:r>
              <a:rPr lang="en-PH" sz="1800" b="0" i="0" u="none" strike="noStrike" baseline="0" dirty="0">
                <a:latin typeface="Calibri" panose="020F0502020204030204" pitchFamily="34" charset="0"/>
                <a:ea typeface="Calibri" panose="020F0502020204030204" pitchFamily="34" charset="0"/>
                <a:cs typeface="Calibri" panose="020F0502020204030204" pitchFamily="34" charset="0"/>
              </a:rPr>
              <a:t>organisms for further characterization.</a:t>
            </a:r>
          </a:p>
        </p:txBody>
      </p:sp>
    </p:spTree>
    <p:extLst>
      <p:ext uri="{BB962C8B-B14F-4D97-AF65-F5344CB8AC3E}">
        <p14:creationId xmlns:p14="http://schemas.microsoft.com/office/powerpoint/2010/main" val="3912786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44C85-461C-7733-A4FF-E73C97747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04AE4-D3AC-A69C-91BB-5A8C36E961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825DF43-8328-40E7-BDE1-B93D134DCFB1}"/>
              </a:ext>
            </a:extLst>
          </p:cNvPr>
          <p:cNvSpPr>
            <a:spLocks noGrp="1"/>
          </p:cNvSpPr>
          <p:nvPr>
            <p:ph type="body" idx="1"/>
          </p:nvPr>
        </p:nvSpPr>
        <p:spPr/>
        <p:txBody>
          <a:bodyPr/>
          <a:lstStyle/>
          <a:p>
            <a:pPr algn="l"/>
            <a:r>
              <a:rPr lang="en-US" sz="1800" b="0" i="0" u="none" strike="noStrike" baseline="0" dirty="0" err="1">
                <a:latin typeface="Calibri" panose="020F0502020204030204" pitchFamily="34" charset="0"/>
                <a:ea typeface="Calibri" panose="020F0502020204030204" pitchFamily="34" charset="0"/>
                <a:cs typeface="Calibri" panose="020F0502020204030204" pitchFamily="34" charset="0"/>
              </a:rPr>
              <a:t>CHROMagar</a:t>
            </a:r>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 is a selective and differential media for the identification of MRSA. </a:t>
            </a:r>
          </a:p>
          <a:p>
            <a:pPr algn="l"/>
            <a:endParaRPr lang="en-US" sz="18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These media are becoming more widely used for the direct detection of nasal colonization. </a:t>
            </a:r>
          </a:p>
          <a:p>
            <a:pPr algn="l"/>
            <a:endParaRPr lang="en-US" sz="18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The medium is selective because it contains cefoxitin, and MRSA is resistant to this antibiotic. </a:t>
            </a:r>
          </a:p>
          <a:p>
            <a:pPr algn="l"/>
            <a:endParaRPr lang="en-US" sz="18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The addition of chromogenic substrates hydrolyzed by the organisms produce a mauve-colored colony, allowing for the identification of the organisms. </a:t>
            </a: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Other organisms will hydrolyze various chromogenic substances within the media, resulting in a variety of colored colonies from white to blue to green</a:t>
            </a:r>
            <a:endParaRPr lang="en-PH"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2352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Visible growth on 5% sheep blood and chocolate agars incubated at 35°C in carbon dioxide (CO2) or ambient air</a:t>
            </a: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usually occurs within 24 hours of inoculation. </a:t>
            </a:r>
          </a:p>
          <a:p>
            <a:pPr algn="l"/>
            <a:endParaRPr lang="en-US" sz="18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Mannitol salt agar and other selective media may require incubation for at least 48 to 72 hours before growth is detected.</a:t>
            </a:r>
            <a:endParaRPr lang="en-PH"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2452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A9010-EC32-2786-8D1F-B66A433BE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5EF84-0C16-958C-4BB3-FE5B0F5C25E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3A5DF65-4E79-3C7D-6659-5A74B1CCCFAA}"/>
              </a:ext>
            </a:extLst>
          </p:cNvPr>
          <p:cNvSpPr>
            <a:spLocks noGrp="1"/>
          </p:cNvSpPr>
          <p:nvPr>
            <p:ph type="body" idx="1"/>
          </p:nvPr>
        </p:nvSpPr>
        <p:spPr/>
        <p:txBody>
          <a:bodyPr/>
          <a:lstStyle/>
          <a:p>
            <a:pPr algn="l"/>
            <a:r>
              <a:rPr lang="en-PH" sz="1800" b="0" i="0" u="none" strike="noStrike" baseline="0" dirty="0">
                <a:latin typeface="Calibri" panose="020F0502020204030204" pitchFamily="34" charset="0"/>
                <a:ea typeface="Calibri" panose="020F0502020204030204" pitchFamily="34" charset="0"/>
                <a:cs typeface="Calibri" panose="020F0502020204030204" pitchFamily="34" charset="0"/>
              </a:rPr>
              <a:t>Automated </a:t>
            </a:r>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systems may not correctly identify nutritionally variant forms such as small colony variants and other unusual isolates, and therefore follow-up testing may be required for more specific identification of the isolates.</a:t>
            </a: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Gram stains are used in the clinical laboratory as the initial presumptive identification method for all gram-positive cocci.</a:t>
            </a: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Microscopic along with macroscopic colonial morphology </a:t>
            </a:r>
            <a:r>
              <a:rPr lang="en-PH" sz="1800" b="0" i="0" u="none" strike="noStrike" baseline="0" dirty="0">
                <a:latin typeface="Calibri" panose="020F0502020204030204" pitchFamily="34" charset="0"/>
                <a:ea typeface="Calibri" panose="020F0502020204030204" pitchFamily="34" charset="0"/>
                <a:cs typeface="Calibri" panose="020F0502020204030204" pitchFamily="34" charset="0"/>
              </a:rPr>
              <a:t>provides a presumptive identification.</a:t>
            </a:r>
          </a:p>
        </p:txBody>
      </p:sp>
    </p:spTree>
    <p:extLst>
      <p:ext uri="{BB962C8B-B14F-4D97-AF65-F5344CB8AC3E}">
        <p14:creationId xmlns:p14="http://schemas.microsoft.com/office/powerpoint/2010/main" val="7817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Once an organism has been characterized as a </a:t>
            </a:r>
            <a:r>
              <a:rPr lang="pt-BR" sz="1800" b="0" i="0" u="none" strike="noStrike" baseline="0" dirty="0">
                <a:latin typeface="Calibri" panose="020F0502020204030204" pitchFamily="34" charset="0"/>
                <a:ea typeface="Calibri" panose="020F0502020204030204" pitchFamily="34" charset="0"/>
                <a:cs typeface="Calibri" panose="020F0502020204030204" pitchFamily="34" charset="0"/>
              </a:rPr>
              <a:t>gram-positive, catalase-positive, coccoid bacterium, complete </a:t>
            </a:r>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identification may involve a series of tests, including (1) atmospheric requirements, (2) resistance to bacitracin and furazolidone, and (3) possession of cytochrome C as determined by the </a:t>
            </a:r>
            <a:r>
              <a:rPr lang="en-US" sz="1800" b="0" i="0" u="none" strike="noStrike" baseline="0" dirty="0" err="1">
                <a:latin typeface="Calibri" panose="020F0502020204030204" pitchFamily="34" charset="0"/>
                <a:ea typeface="Calibri" panose="020F0502020204030204" pitchFamily="34" charset="0"/>
                <a:cs typeface="Calibri" panose="020F0502020204030204" pitchFamily="34" charset="0"/>
              </a:rPr>
              <a:t>microdase</a:t>
            </a:r>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 test. </a:t>
            </a:r>
          </a:p>
          <a:p>
            <a:pPr algn="l"/>
            <a:endParaRPr lang="en-US" sz="18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Once an isolate is identified as, or strongly suspected to be, a species of staphylococci, a test for coagulase production is performed to separate </a:t>
            </a:r>
            <a:r>
              <a:rPr lang="en-US" sz="1800" b="0" i="1" u="none" strike="noStrike" baseline="0" dirty="0">
                <a:latin typeface="Calibri" panose="020F0502020204030204" pitchFamily="34" charset="0"/>
                <a:ea typeface="Calibri" panose="020F0502020204030204" pitchFamily="34" charset="0"/>
                <a:cs typeface="Calibri" panose="020F0502020204030204" pitchFamily="34" charset="0"/>
              </a:rPr>
              <a:t>S. aureus </a:t>
            </a:r>
            <a:r>
              <a:rPr lang="en-US" sz="1800" b="0" i="0" u="none" strike="noStrike" baseline="0" dirty="0">
                <a:latin typeface="Calibri" panose="020F0502020204030204" pitchFamily="34" charset="0"/>
                <a:ea typeface="Calibri" panose="020F0502020204030204" pitchFamily="34" charset="0"/>
                <a:cs typeface="Calibri" panose="020F0502020204030204" pitchFamily="34" charset="0"/>
              </a:rPr>
              <a:t>from the other species collectively referred to as coagulase-negative staphylococci</a:t>
            </a:r>
            <a:endParaRPr lang="en-PH" b="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2419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68651-725D-E846-B600-F9D6C95396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974269-282E-E74C-810F-738A3137C9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2D06C8-05CC-1F42-A2AF-8CDD6DE0FC94}"/>
              </a:ext>
            </a:extLst>
          </p:cNvPr>
          <p:cNvSpPr>
            <a:spLocks noGrp="1"/>
          </p:cNvSpPr>
          <p:nvPr>
            <p:ph type="dt" sz="half" idx="10"/>
          </p:nvPr>
        </p:nvSpPr>
        <p:spPr/>
        <p:txBody>
          <a:bodyPr/>
          <a:lstStyle/>
          <a:p>
            <a:fld id="{8995F942-3127-424C-A9AA-D4CC2223394B}" type="datetimeFigureOut">
              <a:rPr lang="en-US" smtClean="0"/>
              <a:t>6/5/2025</a:t>
            </a:fld>
            <a:endParaRPr lang="en-US"/>
          </a:p>
        </p:txBody>
      </p:sp>
      <p:sp>
        <p:nvSpPr>
          <p:cNvPr id="5" name="Footer Placeholder 4">
            <a:extLst>
              <a:ext uri="{FF2B5EF4-FFF2-40B4-BE49-F238E27FC236}">
                <a16:creationId xmlns:a16="http://schemas.microsoft.com/office/drawing/2014/main" id="{FB09D86E-D313-5949-A754-B52642F59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605B1-D66D-2B45-84F5-5372DEEB8CCE}"/>
              </a:ext>
            </a:extLst>
          </p:cNvPr>
          <p:cNvSpPr>
            <a:spLocks noGrp="1"/>
          </p:cNvSpPr>
          <p:nvPr>
            <p:ph type="sldNum" sz="quarter" idx="12"/>
          </p:nvPr>
        </p:nvSpPr>
        <p:spPr/>
        <p:txBody>
          <a:bodyPr/>
          <a:lstStyle/>
          <a:p>
            <a:fld id="{CD16028B-73F3-844D-B622-07A7523ACBB4}" type="slidenum">
              <a:rPr lang="en-US" smtClean="0"/>
              <a:t>‹#›</a:t>
            </a:fld>
            <a:endParaRPr lang="en-US"/>
          </a:p>
        </p:txBody>
      </p:sp>
    </p:spTree>
    <p:extLst>
      <p:ext uri="{BB962C8B-B14F-4D97-AF65-F5344CB8AC3E}">
        <p14:creationId xmlns:p14="http://schemas.microsoft.com/office/powerpoint/2010/main" val="449489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3BC8-18C0-FF43-889D-C00128084D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7FD3AA-34D8-7A47-BE9B-ED6593C73E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A9D98-78D6-7B48-AB40-3AAA1ECB652E}"/>
              </a:ext>
            </a:extLst>
          </p:cNvPr>
          <p:cNvSpPr>
            <a:spLocks noGrp="1"/>
          </p:cNvSpPr>
          <p:nvPr>
            <p:ph type="dt" sz="half" idx="10"/>
          </p:nvPr>
        </p:nvSpPr>
        <p:spPr/>
        <p:txBody>
          <a:bodyPr/>
          <a:lstStyle/>
          <a:p>
            <a:fld id="{8995F942-3127-424C-A9AA-D4CC2223394B}" type="datetimeFigureOut">
              <a:rPr lang="en-US" smtClean="0"/>
              <a:t>6/5/2025</a:t>
            </a:fld>
            <a:endParaRPr lang="en-US"/>
          </a:p>
        </p:txBody>
      </p:sp>
      <p:sp>
        <p:nvSpPr>
          <p:cNvPr id="5" name="Footer Placeholder 4">
            <a:extLst>
              <a:ext uri="{FF2B5EF4-FFF2-40B4-BE49-F238E27FC236}">
                <a16:creationId xmlns:a16="http://schemas.microsoft.com/office/drawing/2014/main" id="{91EC2633-A8FC-D944-9583-5CD3AEE5F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D800F-A7BF-A940-A9C3-26FB3E1EF249}"/>
              </a:ext>
            </a:extLst>
          </p:cNvPr>
          <p:cNvSpPr>
            <a:spLocks noGrp="1"/>
          </p:cNvSpPr>
          <p:nvPr>
            <p:ph type="sldNum" sz="quarter" idx="12"/>
          </p:nvPr>
        </p:nvSpPr>
        <p:spPr/>
        <p:txBody>
          <a:bodyPr/>
          <a:lstStyle/>
          <a:p>
            <a:fld id="{CD16028B-73F3-844D-B622-07A7523ACBB4}" type="slidenum">
              <a:rPr lang="en-US" smtClean="0"/>
              <a:t>‹#›</a:t>
            </a:fld>
            <a:endParaRPr lang="en-US"/>
          </a:p>
        </p:txBody>
      </p:sp>
    </p:spTree>
    <p:extLst>
      <p:ext uri="{BB962C8B-B14F-4D97-AF65-F5344CB8AC3E}">
        <p14:creationId xmlns:p14="http://schemas.microsoft.com/office/powerpoint/2010/main" val="4276140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91E660-3BCA-3F4E-83C6-940229FC18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1A312A-1A8C-6442-9101-A7A60BF45A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CFF36-5CF2-AB45-92BF-50493726FF2C}"/>
              </a:ext>
            </a:extLst>
          </p:cNvPr>
          <p:cNvSpPr>
            <a:spLocks noGrp="1"/>
          </p:cNvSpPr>
          <p:nvPr>
            <p:ph type="dt" sz="half" idx="10"/>
          </p:nvPr>
        </p:nvSpPr>
        <p:spPr/>
        <p:txBody>
          <a:bodyPr/>
          <a:lstStyle/>
          <a:p>
            <a:fld id="{8995F942-3127-424C-A9AA-D4CC2223394B}" type="datetimeFigureOut">
              <a:rPr lang="en-US" smtClean="0"/>
              <a:t>6/5/2025</a:t>
            </a:fld>
            <a:endParaRPr lang="en-US"/>
          </a:p>
        </p:txBody>
      </p:sp>
      <p:sp>
        <p:nvSpPr>
          <p:cNvPr id="5" name="Footer Placeholder 4">
            <a:extLst>
              <a:ext uri="{FF2B5EF4-FFF2-40B4-BE49-F238E27FC236}">
                <a16:creationId xmlns:a16="http://schemas.microsoft.com/office/drawing/2014/main" id="{88369EB2-53E6-BA43-8C59-77010BA7C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97E3C-0E57-2345-BA3C-FFE3CF749B76}"/>
              </a:ext>
            </a:extLst>
          </p:cNvPr>
          <p:cNvSpPr>
            <a:spLocks noGrp="1"/>
          </p:cNvSpPr>
          <p:nvPr>
            <p:ph type="sldNum" sz="quarter" idx="12"/>
          </p:nvPr>
        </p:nvSpPr>
        <p:spPr/>
        <p:txBody>
          <a:bodyPr/>
          <a:lstStyle/>
          <a:p>
            <a:fld id="{CD16028B-73F3-844D-B622-07A7523ACBB4}" type="slidenum">
              <a:rPr lang="en-US" smtClean="0"/>
              <a:t>‹#›</a:t>
            </a:fld>
            <a:endParaRPr lang="en-US"/>
          </a:p>
        </p:txBody>
      </p:sp>
    </p:spTree>
    <p:extLst>
      <p:ext uri="{BB962C8B-B14F-4D97-AF65-F5344CB8AC3E}">
        <p14:creationId xmlns:p14="http://schemas.microsoft.com/office/powerpoint/2010/main" val="986308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Bullets" type="tx">
  <p:cSld name="Title &amp; Bullets">
    <p:spTree>
      <p:nvGrpSpPr>
        <p:cNvPr id="1" name="Shape 14"/>
        <p:cNvGrpSpPr/>
        <p:nvPr/>
      </p:nvGrpSpPr>
      <p:grpSpPr>
        <a:xfrm>
          <a:off x="0" y="0"/>
          <a:ext cx="0" cy="0"/>
          <a:chOff x="0" y="0"/>
          <a:chExt cx="0" cy="0"/>
        </a:xfrm>
      </p:grpSpPr>
      <p:sp>
        <p:nvSpPr>
          <p:cNvPr id="15" name="Google Shape;15;p62"/>
          <p:cNvSpPr txBox="1">
            <a:spLocks noGrp="1"/>
          </p:cNvSpPr>
          <p:nvPr>
            <p:ph type="title"/>
          </p:nvPr>
        </p:nvSpPr>
        <p:spPr>
          <a:xfrm>
            <a:off x="603250" y="539750"/>
            <a:ext cx="10985500" cy="716582"/>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6" name="Google Shape;16;p62"/>
          <p:cNvSpPr txBox="1">
            <a:spLocks noGrp="1"/>
          </p:cNvSpPr>
          <p:nvPr>
            <p:ph type="body" idx="1"/>
          </p:nvPr>
        </p:nvSpPr>
        <p:spPr>
          <a:xfrm>
            <a:off x="603250" y="1186481"/>
            <a:ext cx="10985500" cy="46739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000000"/>
              </a:buClr>
              <a:buSzPts val="5500"/>
              <a:buFont typeface="Helvetica Neue"/>
              <a:buNone/>
              <a:defRPr sz="2750" b="1"/>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17" name="Google Shape;17;p62"/>
          <p:cNvSpPr txBox="1">
            <a:spLocks noGrp="1"/>
          </p:cNvSpPr>
          <p:nvPr>
            <p:ph type="body" idx="2"/>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228600" lvl="0" indent="-184595" algn="l">
              <a:lnSpc>
                <a:spcPct val="90000"/>
              </a:lnSpc>
              <a:spcBef>
                <a:spcPts val="2250"/>
              </a:spcBef>
              <a:spcAft>
                <a:spcPts val="0"/>
              </a:spcAft>
              <a:buClr>
                <a:srgbClr val="000000"/>
              </a:buClr>
              <a:buSzPts val="2214"/>
              <a:buChar char="•"/>
              <a:defRPr/>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18" name="Google Shape;18;p62"/>
          <p:cNvSpPr txBox="1">
            <a:spLocks noGrp="1"/>
          </p:cNvSpPr>
          <p:nvPr>
            <p:ph type="sldNum" idx="12"/>
          </p:nvPr>
        </p:nvSpPr>
        <p:spPr>
          <a:xfrm>
            <a:off x="6000750" y="6209709"/>
            <a:ext cx="184253" cy="5180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62812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19"/>
        <p:cNvGrpSpPr/>
        <p:nvPr/>
      </p:nvGrpSpPr>
      <p:grpSpPr>
        <a:xfrm>
          <a:off x="0" y="0"/>
          <a:ext cx="0" cy="0"/>
          <a:chOff x="0" y="0"/>
          <a:chExt cx="0" cy="0"/>
        </a:xfrm>
      </p:grpSpPr>
      <p:sp>
        <p:nvSpPr>
          <p:cNvPr id="20" name="Google Shape;20;p63"/>
          <p:cNvSpPr>
            <a:spLocks noGrp="1"/>
          </p:cNvSpPr>
          <p:nvPr>
            <p:ph type="pic" idx="2"/>
          </p:nvPr>
        </p:nvSpPr>
        <p:spPr>
          <a:xfrm>
            <a:off x="-577850" y="-647700"/>
            <a:ext cx="13373100" cy="8009467"/>
          </a:xfrm>
          <a:prstGeom prst="rect">
            <a:avLst/>
          </a:prstGeom>
          <a:noFill/>
          <a:ln>
            <a:noFill/>
          </a:ln>
        </p:spPr>
      </p:sp>
      <p:sp>
        <p:nvSpPr>
          <p:cNvPr id="21" name="Google Shape;21;p63"/>
          <p:cNvSpPr txBox="1">
            <a:spLocks noGrp="1"/>
          </p:cNvSpPr>
          <p:nvPr>
            <p:ph type="title"/>
          </p:nvPr>
        </p:nvSpPr>
        <p:spPr>
          <a:xfrm>
            <a:off x="603250" y="3562350"/>
            <a:ext cx="10985500" cy="23241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58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2" name="Google Shape;22;p63"/>
          <p:cNvSpPr txBox="1">
            <a:spLocks noGrp="1"/>
          </p:cNvSpPr>
          <p:nvPr>
            <p:ph type="body" idx="1"/>
          </p:nvPr>
        </p:nvSpPr>
        <p:spPr>
          <a:xfrm>
            <a:off x="603845" y="553069"/>
            <a:ext cx="10984311" cy="31849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000000"/>
              </a:buClr>
              <a:buSzPts val="3600"/>
              <a:buFont typeface="Helvetica Neue"/>
              <a:buNone/>
              <a:defRPr sz="1800" b="1"/>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23" name="Google Shape;23;p63"/>
          <p:cNvSpPr txBox="1">
            <a:spLocks noGrp="1"/>
          </p:cNvSpPr>
          <p:nvPr>
            <p:ph type="body" idx="3"/>
          </p:nvPr>
        </p:nvSpPr>
        <p:spPr>
          <a:xfrm>
            <a:off x="603250" y="5804955"/>
            <a:ext cx="10985500" cy="558476"/>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0"/>
              </a:spcBef>
              <a:spcAft>
                <a:spcPts val="0"/>
              </a:spcAft>
              <a:buClr>
                <a:srgbClr val="000000"/>
              </a:buClr>
              <a:buSzPts val="5500"/>
              <a:buFont typeface="Helvetica Neue"/>
              <a:buNone/>
              <a:defRPr sz="2750" b="1"/>
            </a:lvl1pPr>
            <a:lvl2pPr marL="457200" lvl="1" indent="-114300" algn="l">
              <a:lnSpc>
                <a:spcPct val="100000"/>
              </a:lnSpc>
              <a:spcBef>
                <a:spcPts val="0"/>
              </a:spcBef>
              <a:spcAft>
                <a:spcPts val="0"/>
              </a:spcAft>
              <a:buClr>
                <a:srgbClr val="000000"/>
              </a:buClr>
              <a:buSzPts val="5500"/>
              <a:buFont typeface="Helvetica Neue"/>
              <a:buNone/>
              <a:defRPr sz="2750" b="1"/>
            </a:lvl2pPr>
            <a:lvl3pPr marL="685800" lvl="2" indent="-114300" algn="l">
              <a:lnSpc>
                <a:spcPct val="100000"/>
              </a:lnSpc>
              <a:spcBef>
                <a:spcPts val="0"/>
              </a:spcBef>
              <a:spcAft>
                <a:spcPts val="0"/>
              </a:spcAft>
              <a:buClr>
                <a:srgbClr val="000000"/>
              </a:buClr>
              <a:buSzPts val="5500"/>
              <a:buFont typeface="Helvetica Neue"/>
              <a:buNone/>
              <a:defRPr sz="2750" b="1"/>
            </a:lvl3pPr>
            <a:lvl4pPr marL="914400" lvl="3" indent="-114300" algn="l">
              <a:lnSpc>
                <a:spcPct val="100000"/>
              </a:lnSpc>
              <a:spcBef>
                <a:spcPts val="0"/>
              </a:spcBef>
              <a:spcAft>
                <a:spcPts val="0"/>
              </a:spcAft>
              <a:buClr>
                <a:srgbClr val="000000"/>
              </a:buClr>
              <a:buSzPts val="5500"/>
              <a:buFont typeface="Helvetica Neue"/>
              <a:buNone/>
              <a:defRPr sz="2750" b="1"/>
            </a:lvl4pPr>
            <a:lvl5pPr marL="1143000" lvl="4" indent="-114300" algn="l">
              <a:lnSpc>
                <a:spcPct val="100000"/>
              </a:lnSpc>
              <a:spcBef>
                <a:spcPts val="0"/>
              </a:spcBef>
              <a:spcAft>
                <a:spcPts val="0"/>
              </a:spcAft>
              <a:buClr>
                <a:srgbClr val="000000"/>
              </a:buClr>
              <a:buSzPts val="5500"/>
              <a:buFont typeface="Helvetica Neue"/>
              <a:buNone/>
              <a:defRPr sz="2750" b="1"/>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24" name="Google Shape;24;p63"/>
          <p:cNvSpPr txBox="1">
            <a:spLocks noGrp="1"/>
          </p:cNvSpPr>
          <p:nvPr>
            <p:ph type="sldNum" idx="12"/>
          </p:nvPr>
        </p:nvSpPr>
        <p:spPr>
          <a:xfrm>
            <a:off x="6000750" y="6209709"/>
            <a:ext cx="184253" cy="5180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73602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3FC7F-905F-714F-ABCC-ECCC9C19DD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231DD-DE5D-DB47-BC77-3F91F54D19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2469E-7D76-D649-8B84-46532725C85A}"/>
              </a:ext>
            </a:extLst>
          </p:cNvPr>
          <p:cNvSpPr>
            <a:spLocks noGrp="1"/>
          </p:cNvSpPr>
          <p:nvPr>
            <p:ph type="dt" sz="half" idx="10"/>
          </p:nvPr>
        </p:nvSpPr>
        <p:spPr/>
        <p:txBody>
          <a:bodyPr/>
          <a:lstStyle/>
          <a:p>
            <a:fld id="{8995F942-3127-424C-A9AA-D4CC2223394B}" type="datetimeFigureOut">
              <a:rPr lang="en-US" smtClean="0"/>
              <a:t>6/5/2025</a:t>
            </a:fld>
            <a:endParaRPr lang="en-US"/>
          </a:p>
        </p:txBody>
      </p:sp>
      <p:sp>
        <p:nvSpPr>
          <p:cNvPr id="5" name="Footer Placeholder 4">
            <a:extLst>
              <a:ext uri="{FF2B5EF4-FFF2-40B4-BE49-F238E27FC236}">
                <a16:creationId xmlns:a16="http://schemas.microsoft.com/office/drawing/2014/main" id="{0762844A-9D32-214C-BB02-62AA8156E2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53B79-08BA-D048-B617-6667944A4FCD}"/>
              </a:ext>
            </a:extLst>
          </p:cNvPr>
          <p:cNvSpPr>
            <a:spLocks noGrp="1"/>
          </p:cNvSpPr>
          <p:nvPr>
            <p:ph type="sldNum" sz="quarter" idx="12"/>
          </p:nvPr>
        </p:nvSpPr>
        <p:spPr/>
        <p:txBody>
          <a:bodyPr/>
          <a:lstStyle/>
          <a:p>
            <a:fld id="{CD16028B-73F3-844D-B622-07A7523ACBB4}" type="slidenum">
              <a:rPr lang="en-US" smtClean="0"/>
              <a:t>‹#›</a:t>
            </a:fld>
            <a:endParaRPr lang="en-US"/>
          </a:p>
        </p:txBody>
      </p:sp>
    </p:spTree>
    <p:extLst>
      <p:ext uri="{BB962C8B-B14F-4D97-AF65-F5344CB8AC3E}">
        <p14:creationId xmlns:p14="http://schemas.microsoft.com/office/powerpoint/2010/main" val="4127568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5881F-A86C-2440-8A40-5E983500B4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D1CC78-7CC6-E146-B884-743952285B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68D4ED-D4FF-AD4B-BA4D-DD3A6FF60949}"/>
              </a:ext>
            </a:extLst>
          </p:cNvPr>
          <p:cNvSpPr>
            <a:spLocks noGrp="1"/>
          </p:cNvSpPr>
          <p:nvPr>
            <p:ph type="dt" sz="half" idx="10"/>
          </p:nvPr>
        </p:nvSpPr>
        <p:spPr/>
        <p:txBody>
          <a:bodyPr/>
          <a:lstStyle/>
          <a:p>
            <a:fld id="{8995F942-3127-424C-A9AA-D4CC2223394B}" type="datetimeFigureOut">
              <a:rPr lang="en-US" smtClean="0"/>
              <a:t>6/5/2025</a:t>
            </a:fld>
            <a:endParaRPr lang="en-US"/>
          </a:p>
        </p:txBody>
      </p:sp>
      <p:sp>
        <p:nvSpPr>
          <p:cNvPr id="5" name="Footer Placeholder 4">
            <a:extLst>
              <a:ext uri="{FF2B5EF4-FFF2-40B4-BE49-F238E27FC236}">
                <a16:creationId xmlns:a16="http://schemas.microsoft.com/office/drawing/2014/main" id="{5F1324C1-672E-3146-AE9E-939BF8EF0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DCE89-DF5C-CF4D-BC3A-72C333E3A381}"/>
              </a:ext>
            </a:extLst>
          </p:cNvPr>
          <p:cNvSpPr>
            <a:spLocks noGrp="1"/>
          </p:cNvSpPr>
          <p:nvPr>
            <p:ph type="sldNum" sz="quarter" idx="12"/>
          </p:nvPr>
        </p:nvSpPr>
        <p:spPr/>
        <p:txBody>
          <a:bodyPr/>
          <a:lstStyle/>
          <a:p>
            <a:fld id="{CD16028B-73F3-844D-B622-07A7523ACBB4}" type="slidenum">
              <a:rPr lang="en-US" smtClean="0"/>
              <a:t>‹#›</a:t>
            </a:fld>
            <a:endParaRPr lang="en-US"/>
          </a:p>
        </p:txBody>
      </p:sp>
    </p:spTree>
    <p:extLst>
      <p:ext uri="{BB962C8B-B14F-4D97-AF65-F5344CB8AC3E}">
        <p14:creationId xmlns:p14="http://schemas.microsoft.com/office/powerpoint/2010/main" val="63461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9AEA-AF1A-D94F-8683-4760FF7B9C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6966E0-015F-8640-B8B4-A706695E4A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A822BF-9A35-B144-BD27-491584538FD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23E690-2E23-724E-ADF1-36B383366F78}"/>
              </a:ext>
            </a:extLst>
          </p:cNvPr>
          <p:cNvSpPr>
            <a:spLocks noGrp="1"/>
          </p:cNvSpPr>
          <p:nvPr>
            <p:ph type="dt" sz="half" idx="10"/>
          </p:nvPr>
        </p:nvSpPr>
        <p:spPr/>
        <p:txBody>
          <a:bodyPr/>
          <a:lstStyle/>
          <a:p>
            <a:fld id="{8995F942-3127-424C-A9AA-D4CC2223394B}" type="datetimeFigureOut">
              <a:rPr lang="en-US" smtClean="0"/>
              <a:t>6/5/2025</a:t>
            </a:fld>
            <a:endParaRPr lang="en-US"/>
          </a:p>
        </p:txBody>
      </p:sp>
      <p:sp>
        <p:nvSpPr>
          <p:cNvPr id="6" name="Footer Placeholder 5">
            <a:extLst>
              <a:ext uri="{FF2B5EF4-FFF2-40B4-BE49-F238E27FC236}">
                <a16:creationId xmlns:a16="http://schemas.microsoft.com/office/drawing/2014/main" id="{69078E0D-402B-B140-B000-023E654442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8BAF0-49E6-814F-8353-A517D2360527}"/>
              </a:ext>
            </a:extLst>
          </p:cNvPr>
          <p:cNvSpPr>
            <a:spLocks noGrp="1"/>
          </p:cNvSpPr>
          <p:nvPr>
            <p:ph type="sldNum" sz="quarter" idx="12"/>
          </p:nvPr>
        </p:nvSpPr>
        <p:spPr/>
        <p:txBody>
          <a:bodyPr/>
          <a:lstStyle/>
          <a:p>
            <a:fld id="{CD16028B-73F3-844D-B622-07A7523ACBB4}" type="slidenum">
              <a:rPr lang="en-US" smtClean="0"/>
              <a:t>‹#›</a:t>
            </a:fld>
            <a:endParaRPr lang="en-US"/>
          </a:p>
        </p:txBody>
      </p:sp>
    </p:spTree>
    <p:extLst>
      <p:ext uri="{BB962C8B-B14F-4D97-AF65-F5344CB8AC3E}">
        <p14:creationId xmlns:p14="http://schemas.microsoft.com/office/powerpoint/2010/main" val="258088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CB8F8-2C2A-8D4E-9A08-EC339E9EF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9CC60-70E4-F848-8D32-88862A0253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7A8CA2-C413-A34C-A82E-0E3C32DA64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AE479E-EC80-8542-8BB3-D887CD4702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A1C360-E2BD-8D4F-A809-F0A7432191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6F8DF-6964-2F4C-9629-0D8ECBB298D6}"/>
              </a:ext>
            </a:extLst>
          </p:cNvPr>
          <p:cNvSpPr>
            <a:spLocks noGrp="1"/>
          </p:cNvSpPr>
          <p:nvPr>
            <p:ph type="dt" sz="half" idx="10"/>
          </p:nvPr>
        </p:nvSpPr>
        <p:spPr/>
        <p:txBody>
          <a:bodyPr/>
          <a:lstStyle/>
          <a:p>
            <a:fld id="{8995F942-3127-424C-A9AA-D4CC2223394B}" type="datetimeFigureOut">
              <a:rPr lang="en-US" smtClean="0"/>
              <a:t>6/5/2025</a:t>
            </a:fld>
            <a:endParaRPr lang="en-US"/>
          </a:p>
        </p:txBody>
      </p:sp>
      <p:sp>
        <p:nvSpPr>
          <p:cNvPr id="8" name="Footer Placeholder 7">
            <a:extLst>
              <a:ext uri="{FF2B5EF4-FFF2-40B4-BE49-F238E27FC236}">
                <a16:creationId xmlns:a16="http://schemas.microsoft.com/office/drawing/2014/main" id="{CCD7F5F4-66EA-0F4E-8839-B698F1F5C8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2392CA-CD3A-374F-976D-7E026AF68A40}"/>
              </a:ext>
            </a:extLst>
          </p:cNvPr>
          <p:cNvSpPr>
            <a:spLocks noGrp="1"/>
          </p:cNvSpPr>
          <p:nvPr>
            <p:ph type="sldNum" sz="quarter" idx="12"/>
          </p:nvPr>
        </p:nvSpPr>
        <p:spPr/>
        <p:txBody>
          <a:bodyPr/>
          <a:lstStyle/>
          <a:p>
            <a:fld id="{CD16028B-73F3-844D-B622-07A7523ACBB4}" type="slidenum">
              <a:rPr lang="en-US" smtClean="0"/>
              <a:t>‹#›</a:t>
            </a:fld>
            <a:endParaRPr lang="en-US"/>
          </a:p>
        </p:txBody>
      </p:sp>
    </p:spTree>
    <p:extLst>
      <p:ext uri="{BB962C8B-B14F-4D97-AF65-F5344CB8AC3E}">
        <p14:creationId xmlns:p14="http://schemas.microsoft.com/office/powerpoint/2010/main" val="1532954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7993-09AB-4F44-BDDA-62A98DA968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115B93-DE82-1341-8B91-9B0F2FE22236}"/>
              </a:ext>
            </a:extLst>
          </p:cNvPr>
          <p:cNvSpPr>
            <a:spLocks noGrp="1"/>
          </p:cNvSpPr>
          <p:nvPr>
            <p:ph type="dt" sz="half" idx="10"/>
          </p:nvPr>
        </p:nvSpPr>
        <p:spPr/>
        <p:txBody>
          <a:bodyPr/>
          <a:lstStyle/>
          <a:p>
            <a:fld id="{8995F942-3127-424C-A9AA-D4CC2223394B}" type="datetimeFigureOut">
              <a:rPr lang="en-US" smtClean="0"/>
              <a:t>6/5/2025</a:t>
            </a:fld>
            <a:endParaRPr lang="en-US"/>
          </a:p>
        </p:txBody>
      </p:sp>
      <p:sp>
        <p:nvSpPr>
          <p:cNvPr id="4" name="Footer Placeholder 3">
            <a:extLst>
              <a:ext uri="{FF2B5EF4-FFF2-40B4-BE49-F238E27FC236}">
                <a16:creationId xmlns:a16="http://schemas.microsoft.com/office/drawing/2014/main" id="{46DC37E6-4F82-C446-8302-66CFB5796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BEB90B-6E31-804B-95B5-0507509330EE}"/>
              </a:ext>
            </a:extLst>
          </p:cNvPr>
          <p:cNvSpPr>
            <a:spLocks noGrp="1"/>
          </p:cNvSpPr>
          <p:nvPr>
            <p:ph type="sldNum" sz="quarter" idx="12"/>
          </p:nvPr>
        </p:nvSpPr>
        <p:spPr/>
        <p:txBody>
          <a:bodyPr/>
          <a:lstStyle/>
          <a:p>
            <a:fld id="{CD16028B-73F3-844D-B622-07A7523ACBB4}" type="slidenum">
              <a:rPr lang="en-US" smtClean="0"/>
              <a:t>‹#›</a:t>
            </a:fld>
            <a:endParaRPr lang="en-US"/>
          </a:p>
        </p:txBody>
      </p:sp>
    </p:spTree>
    <p:extLst>
      <p:ext uri="{BB962C8B-B14F-4D97-AF65-F5344CB8AC3E}">
        <p14:creationId xmlns:p14="http://schemas.microsoft.com/office/powerpoint/2010/main" val="2913268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E2DC92-6671-0349-B306-DF29C237D5D1}"/>
              </a:ext>
            </a:extLst>
          </p:cNvPr>
          <p:cNvSpPr>
            <a:spLocks noGrp="1"/>
          </p:cNvSpPr>
          <p:nvPr>
            <p:ph type="dt" sz="half" idx="10"/>
          </p:nvPr>
        </p:nvSpPr>
        <p:spPr/>
        <p:txBody>
          <a:bodyPr/>
          <a:lstStyle/>
          <a:p>
            <a:fld id="{8995F942-3127-424C-A9AA-D4CC2223394B}" type="datetimeFigureOut">
              <a:rPr lang="en-US" smtClean="0"/>
              <a:t>6/5/2025</a:t>
            </a:fld>
            <a:endParaRPr lang="en-US"/>
          </a:p>
        </p:txBody>
      </p:sp>
      <p:sp>
        <p:nvSpPr>
          <p:cNvPr id="3" name="Footer Placeholder 2">
            <a:extLst>
              <a:ext uri="{FF2B5EF4-FFF2-40B4-BE49-F238E27FC236}">
                <a16:creationId xmlns:a16="http://schemas.microsoft.com/office/drawing/2014/main" id="{F754EF8F-BB42-024B-AEEC-0CABED09AB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B42763-C89A-2E42-B14A-A3E4BD167803}"/>
              </a:ext>
            </a:extLst>
          </p:cNvPr>
          <p:cNvSpPr>
            <a:spLocks noGrp="1"/>
          </p:cNvSpPr>
          <p:nvPr>
            <p:ph type="sldNum" sz="quarter" idx="12"/>
          </p:nvPr>
        </p:nvSpPr>
        <p:spPr/>
        <p:txBody>
          <a:bodyPr/>
          <a:lstStyle/>
          <a:p>
            <a:fld id="{CD16028B-73F3-844D-B622-07A7523ACBB4}" type="slidenum">
              <a:rPr lang="en-US" smtClean="0"/>
              <a:t>‹#›</a:t>
            </a:fld>
            <a:endParaRPr lang="en-US"/>
          </a:p>
        </p:txBody>
      </p:sp>
    </p:spTree>
    <p:extLst>
      <p:ext uri="{BB962C8B-B14F-4D97-AF65-F5344CB8AC3E}">
        <p14:creationId xmlns:p14="http://schemas.microsoft.com/office/powerpoint/2010/main" val="3832865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504F-7C5E-6648-AAF2-A3C385C3F1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2416D3-A3D9-5841-8543-93A48E035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D90C86-8717-C246-898B-F906BB2C9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DD096F-9B93-EC42-93FE-69D2B4236466}"/>
              </a:ext>
            </a:extLst>
          </p:cNvPr>
          <p:cNvSpPr>
            <a:spLocks noGrp="1"/>
          </p:cNvSpPr>
          <p:nvPr>
            <p:ph type="dt" sz="half" idx="10"/>
          </p:nvPr>
        </p:nvSpPr>
        <p:spPr/>
        <p:txBody>
          <a:bodyPr/>
          <a:lstStyle/>
          <a:p>
            <a:fld id="{8995F942-3127-424C-A9AA-D4CC2223394B}" type="datetimeFigureOut">
              <a:rPr lang="en-US" smtClean="0"/>
              <a:t>6/5/2025</a:t>
            </a:fld>
            <a:endParaRPr lang="en-US"/>
          </a:p>
        </p:txBody>
      </p:sp>
      <p:sp>
        <p:nvSpPr>
          <p:cNvPr id="6" name="Footer Placeholder 5">
            <a:extLst>
              <a:ext uri="{FF2B5EF4-FFF2-40B4-BE49-F238E27FC236}">
                <a16:creationId xmlns:a16="http://schemas.microsoft.com/office/drawing/2014/main" id="{3EB5D85C-732C-F641-907A-20C4B8596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53F8CC-808E-3147-8850-D473B4E26C92}"/>
              </a:ext>
            </a:extLst>
          </p:cNvPr>
          <p:cNvSpPr>
            <a:spLocks noGrp="1"/>
          </p:cNvSpPr>
          <p:nvPr>
            <p:ph type="sldNum" sz="quarter" idx="12"/>
          </p:nvPr>
        </p:nvSpPr>
        <p:spPr/>
        <p:txBody>
          <a:bodyPr/>
          <a:lstStyle/>
          <a:p>
            <a:fld id="{CD16028B-73F3-844D-B622-07A7523ACBB4}" type="slidenum">
              <a:rPr lang="en-US" smtClean="0"/>
              <a:t>‹#›</a:t>
            </a:fld>
            <a:endParaRPr lang="en-US"/>
          </a:p>
        </p:txBody>
      </p:sp>
    </p:spTree>
    <p:extLst>
      <p:ext uri="{BB962C8B-B14F-4D97-AF65-F5344CB8AC3E}">
        <p14:creationId xmlns:p14="http://schemas.microsoft.com/office/powerpoint/2010/main" val="160412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23F7D-1B74-F649-BA5E-A7958F298E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C47DF4-A698-F346-96E6-196A981C82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34862C-BC1A-0847-AE4E-AF6A143739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C78E27-A78B-E54D-ACB9-82659B49CB5A}"/>
              </a:ext>
            </a:extLst>
          </p:cNvPr>
          <p:cNvSpPr>
            <a:spLocks noGrp="1"/>
          </p:cNvSpPr>
          <p:nvPr>
            <p:ph type="dt" sz="half" idx="10"/>
          </p:nvPr>
        </p:nvSpPr>
        <p:spPr/>
        <p:txBody>
          <a:bodyPr/>
          <a:lstStyle/>
          <a:p>
            <a:fld id="{8995F942-3127-424C-A9AA-D4CC2223394B}" type="datetimeFigureOut">
              <a:rPr lang="en-US" smtClean="0"/>
              <a:t>6/5/2025</a:t>
            </a:fld>
            <a:endParaRPr lang="en-US"/>
          </a:p>
        </p:txBody>
      </p:sp>
      <p:sp>
        <p:nvSpPr>
          <p:cNvPr id="6" name="Footer Placeholder 5">
            <a:extLst>
              <a:ext uri="{FF2B5EF4-FFF2-40B4-BE49-F238E27FC236}">
                <a16:creationId xmlns:a16="http://schemas.microsoft.com/office/drawing/2014/main" id="{7EBCCA33-7442-B942-9A9A-8BCC61AB60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FAF221-14B4-934D-AF85-FA5829FDF0F6}"/>
              </a:ext>
            </a:extLst>
          </p:cNvPr>
          <p:cNvSpPr>
            <a:spLocks noGrp="1"/>
          </p:cNvSpPr>
          <p:nvPr>
            <p:ph type="sldNum" sz="quarter" idx="12"/>
          </p:nvPr>
        </p:nvSpPr>
        <p:spPr/>
        <p:txBody>
          <a:bodyPr/>
          <a:lstStyle/>
          <a:p>
            <a:fld id="{CD16028B-73F3-844D-B622-07A7523ACBB4}" type="slidenum">
              <a:rPr lang="en-US" smtClean="0"/>
              <a:t>‹#›</a:t>
            </a:fld>
            <a:endParaRPr lang="en-US"/>
          </a:p>
        </p:txBody>
      </p:sp>
    </p:spTree>
    <p:extLst>
      <p:ext uri="{BB962C8B-B14F-4D97-AF65-F5344CB8AC3E}">
        <p14:creationId xmlns:p14="http://schemas.microsoft.com/office/powerpoint/2010/main" val="3202461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B1015-1746-EB4C-BCE9-6B2A672E62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E6CEF2-53DF-1F4A-AD6F-D22E9C1C0F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6901A-617D-994F-B095-AC1F4559CD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95F942-3127-424C-A9AA-D4CC2223394B}" type="datetimeFigureOut">
              <a:rPr lang="en-US" smtClean="0"/>
              <a:t>6/5/2025</a:t>
            </a:fld>
            <a:endParaRPr lang="en-US"/>
          </a:p>
        </p:txBody>
      </p:sp>
      <p:sp>
        <p:nvSpPr>
          <p:cNvPr id="5" name="Footer Placeholder 4">
            <a:extLst>
              <a:ext uri="{FF2B5EF4-FFF2-40B4-BE49-F238E27FC236}">
                <a16:creationId xmlns:a16="http://schemas.microsoft.com/office/drawing/2014/main" id="{5423ACC0-9549-C845-8FED-1D2E0F59D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7327CD-5FC1-2247-8A08-AFE145DB5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6028B-73F3-844D-B622-07A7523ACBB4}" type="slidenum">
              <a:rPr lang="en-US" smtClean="0"/>
              <a:t>‹#›</a:t>
            </a:fld>
            <a:endParaRPr lang="en-US"/>
          </a:p>
        </p:txBody>
      </p:sp>
    </p:spTree>
    <p:extLst>
      <p:ext uri="{BB962C8B-B14F-4D97-AF65-F5344CB8AC3E}">
        <p14:creationId xmlns:p14="http://schemas.microsoft.com/office/powerpoint/2010/main" val="191671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3">
            <a:extLst>
              <a:ext uri="{FF2B5EF4-FFF2-40B4-BE49-F238E27FC236}">
                <a16:creationId xmlns:a16="http://schemas.microsoft.com/office/drawing/2014/main" id="{38C41FDA-C13E-42A3-B6A7-0CCA138FB978}"/>
              </a:ext>
            </a:extLst>
          </p:cNvPr>
          <p:cNvSpPr txBox="1">
            <a:spLocks/>
          </p:cNvSpPr>
          <p:nvPr/>
        </p:nvSpPr>
        <p:spPr>
          <a:xfrm>
            <a:off x="1080557" y="355482"/>
            <a:ext cx="10030887" cy="86703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285"/>
              </a:spcBef>
            </a:pPr>
            <a:r>
              <a:rPr lang="en-US" sz="2800" b="1"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Philippine Society for Microbiology &amp; Infectious Diseases</a:t>
            </a:r>
          </a:p>
          <a:p>
            <a:pPr algn="ctr">
              <a:spcBef>
                <a:spcPts val="285"/>
              </a:spcBef>
            </a:pPr>
            <a:r>
              <a:rPr lang="en-US" sz="2800" b="1"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Standing Committee on Training &amp; Curriculum Development</a:t>
            </a:r>
          </a:p>
        </p:txBody>
      </p:sp>
      <p:sp>
        <p:nvSpPr>
          <p:cNvPr id="7" name="Title 1">
            <a:extLst>
              <a:ext uri="{FF2B5EF4-FFF2-40B4-BE49-F238E27FC236}">
                <a16:creationId xmlns:a16="http://schemas.microsoft.com/office/drawing/2014/main" id="{6461D840-9E46-4F39-901D-23D9F7750D0F}"/>
              </a:ext>
            </a:extLst>
          </p:cNvPr>
          <p:cNvSpPr txBox="1">
            <a:spLocks/>
          </p:cNvSpPr>
          <p:nvPr/>
        </p:nvSpPr>
        <p:spPr>
          <a:xfrm>
            <a:off x="2706757" y="2110527"/>
            <a:ext cx="6778487" cy="329781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Laboratory Module:</a:t>
            </a:r>
            <a:br>
              <a:rPr lang="en-US" sz="4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4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BACTERIOLOGY</a:t>
            </a:r>
            <a:br>
              <a:rPr lang="en-US" sz="4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4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sz="4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4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Staphylococci</a:t>
            </a:r>
            <a:endParaRPr lang="en-US" sz="4800" b="1" dirty="0">
              <a:latin typeface="Calibri" panose="020F0502020204030204" pitchFamily="34" charset="0"/>
              <a:cs typeface="Calibri" panose="020F0502020204030204" pitchFamily="34" charset="0"/>
            </a:endParaRPr>
          </a:p>
        </p:txBody>
      </p:sp>
      <p:pic>
        <p:nvPicPr>
          <p:cNvPr id="2" name="Recorded Sound">
            <a:hlinkClick r:id="" action="ppaction://media"/>
            <a:extLst>
              <a:ext uri="{FF2B5EF4-FFF2-40B4-BE49-F238E27FC236}">
                <a16:creationId xmlns:a16="http://schemas.microsoft.com/office/drawing/2014/main" id="{08EED79F-FB43-6652-52B2-930906F3CF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1455" y="5949835"/>
            <a:ext cx="712586" cy="712586"/>
          </a:xfrm>
          <a:prstGeom prst="rect">
            <a:avLst/>
          </a:prstGeom>
        </p:spPr>
      </p:pic>
    </p:spTree>
    <p:extLst>
      <p:ext uri="{BB962C8B-B14F-4D97-AF65-F5344CB8AC3E}">
        <p14:creationId xmlns:p14="http://schemas.microsoft.com/office/powerpoint/2010/main" val="3720034914"/>
      </p:ext>
    </p:extLst>
  </p:cSld>
  <p:clrMapOvr>
    <a:masterClrMapping/>
  </p:clrMapOvr>
  <mc:AlternateContent xmlns:mc="http://schemas.openxmlformats.org/markup-compatibility/2006" xmlns:p14="http://schemas.microsoft.com/office/powerpoint/2010/main">
    <mc:Choice Requires="p14">
      <p:transition spd="slow" p14:dur="2000" advTm="6458"/>
    </mc:Choice>
    <mc:Fallback xmlns="">
      <p:transition spd="slow" advTm="6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
          <p:cNvSpPr txBox="1">
            <a:spLocks noGrp="1"/>
          </p:cNvSpPr>
          <p:nvPr>
            <p:ph type="title"/>
          </p:nvPr>
        </p:nvSpPr>
        <p:spPr>
          <a:xfrm>
            <a:off x="603250" y="539750"/>
            <a:ext cx="10985500" cy="716582"/>
          </a:xfrm>
          <a:prstGeom prst="rect">
            <a:avLst/>
          </a:prstGeom>
          <a:noFill/>
          <a:ln>
            <a:noFill/>
          </a:ln>
        </p:spPr>
        <p:txBody>
          <a:bodyPr spcFirstLastPara="1" vert="horz" wrap="square" lIns="25400" tIns="25400" rIns="25400" bIns="25400" rtlCol="0" anchor="t" anchorCtr="0">
            <a:normAutofit/>
          </a:bodyPr>
          <a:lstStyle/>
          <a:p>
            <a:pPr algn="ctr">
              <a:buSzPts val="8500"/>
            </a:pPr>
            <a:r>
              <a:rPr lang="en-US" i="1" dirty="0">
                <a:latin typeface="Calibri" panose="020F0502020204030204" pitchFamily="34" charset="0"/>
                <a:cs typeface="Calibri" panose="020F0502020204030204" pitchFamily="34" charset="0"/>
              </a:rPr>
              <a:t>Staphylococcus aureus</a:t>
            </a:r>
            <a:endParaRPr i="1" dirty="0">
              <a:latin typeface="Calibri" panose="020F0502020204030204" pitchFamily="34" charset="0"/>
              <a:cs typeface="Calibri" panose="020F0502020204030204" pitchFamily="34" charset="0"/>
            </a:endParaRPr>
          </a:p>
        </p:txBody>
      </p:sp>
      <p:sp>
        <p:nvSpPr>
          <p:cNvPr id="91" name="Google Shape;91;p3"/>
          <p:cNvSpPr txBox="1">
            <a:spLocks noGrp="1"/>
          </p:cNvSpPr>
          <p:nvPr>
            <p:ph type="body" idx="2"/>
          </p:nvPr>
        </p:nvSpPr>
        <p:spPr>
          <a:xfrm>
            <a:off x="603250" y="1552664"/>
            <a:ext cx="10909878" cy="4597413"/>
          </a:xfrm>
          <a:prstGeom prst="rect">
            <a:avLst/>
          </a:prstGeom>
          <a:noFill/>
          <a:ln>
            <a:noFill/>
          </a:ln>
        </p:spPr>
        <p:txBody>
          <a:bodyPr spcFirstLastPara="1" vert="horz" wrap="square" lIns="25400" tIns="25400" rIns="25400" bIns="25400" rtlCol="0" anchor="t" anchorCtr="0">
            <a:noAutofit/>
          </a:bodyPr>
          <a:lstStyle/>
          <a:p>
            <a:pPr marL="262128" indent="-262128">
              <a:lnSpc>
                <a:spcPct val="100000"/>
              </a:lnSpc>
              <a:spcBef>
                <a:spcPts val="0"/>
              </a:spcBef>
              <a:buSzPts val="5412"/>
              <a:buFont typeface="Helvetica Neue"/>
              <a:buChar char="•"/>
            </a:pPr>
            <a:r>
              <a:rPr lang="en-US" sz="3000" dirty="0">
                <a:latin typeface="Calibri" panose="020F0502020204030204" pitchFamily="34" charset="0"/>
                <a:cs typeface="Calibri" panose="020F0502020204030204" pitchFamily="34" charset="0"/>
              </a:rPr>
              <a:t>Coagulase positive</a:t>
            </a:r>
            <a:endParaRPr sz="3000" dirty="0">
              <a:latin typeface="Calibri" panose="020F0502020204030204" pitchFamily="34" charset="0"/>
              <a:cs typeface="Calibri" panose="020F0502020204030204" pitchFamily="34" charset="0"/>
            </a:endParaRPr>
          </a:p>
          <a:p>
            <a:pPr marL="262128" indent="-262128">
              <a:lnSpc>
                <a:spcPct val="100000"/>
              </a:lnSpc>
              <a:spcBef>
                <a:spcPts val="0"/>
              </a:spcBef>
              <a:buSzPts val="5412"/>
            </a:pPr>
            <a:r>
              <a:rPr lang="en-US" sz="3000" dirty="0">
                <a:latin typeface="Calibri" panose="020F0502020204030204" pitchFamily="34" charset="0"/>
                <a:cs typeface="Calibri" panose="020F0502020204030204" pitchFamily="34" charset="0"/>
              </a:rPr>
              <a:t>Ferments glucose and mannitol (unlike </a:t>
            </a:r>
            <a:r>
              <a:rPr lang="en-US" sz="3000" i="1" dirty="0">
                <a:latin typeface="Calibri" panose="020F0502020204030204" pitchFamily="34" charset="0"/>
                <a:cs typeface="Calibri" panose="020F0502020204030204" pitchFamily="34" charset="0"/>
              </a:rPr>
              <a:t>S. epidermidis</a:t>
            </a:r>
            <a:r>
              <a:rPr lang="en-US" sz="3000" dirty="0">
                <a:latin typeface="Calibri" panose="020F0502020204030204" pitchFamily="34" charset="0"/>
                <a:cs typeface="Calibri" panose="020F0502020204030204" pitchFamily="34" charset="0"/>
              </a:rPr>
              <a:t>)</a:t>
            </a:r>
          </a:p>
          <a:p>
            <a:pPr marL="262128" indent="-262128">
              <a:lnSpc>
                <a:spcPct val="100000"/>
              </a:lnSpc>
              <a:spcBef>
                <a:spcPts val="0"/>
              </a:spcBef>
              <a:buSzPts val="5412"/>
              <a:buFont typeface="Helvetica Neue"/>
              <a:buChar char="•"/>
            </a:pPr>
            <a:r>
              <a:rPr lang="en-US" sz="3000" dirty="0">
                <a:latin typeface="Calibri" panose="020F0502020204030204" pitchFamily="34" charset="0"/>
                <a:cs typeface="Calibri" panose="020F0502020204030204" pitchFamily="34" charset="0"/>
              </a:rPr>
              <a:t>Gray to deep yellow colonies (due to carotenoid pigments) on nutrient agar</a:t>
            </a:r>
          </a:p>
          <a:p>
            <a:pPr marL="262128" indent="-262128">
              <a:lnSpc>
                <a:spcPct val="100000"/>
              </a:lnSpc>
              <a:spcBef>
                <a:spcPts val="0"/>
              </a:spcBef>
              <a:buSzPts val="5412"/>
              <a:buFont typeface="Helvetica Neue"/>
              <a:buChar char="•"/>
            </a:pPr>
            <a:r>
              <a:rPr lang="en-US" sz="3000" dirty="0">
                <a:latin typeface="Calibri" panose="020F0502020204030204" pitchFamily="34" charset="0"/>
                <a:cs typeface="Calibri" panose="020F0502020204030204" pitchFamily="34" charset="0"/>
              </a:rPr>
              <a:t>β-hemolytic</a:t>
            </a:r>
            <a:endParaRPr sz="3000" dirty="0">
              <a:latin typeface="Calibri" panose="020F0502020204030204" pitchFamily="34" charset="0"/>
              <a:cs typeface="Calibri" panose="020F0502020204030204" pitchFamily="34" charset="0"/>
            </a:endParaRPr>
          </a:p>
        </p:txBody>
      </p:sp>
      <p:pic>
        <p:nvPicPr>
          <p:cNvPr id="92" name="Google Shape;92;p3" descr="Image"/>
          <p:cNvPicPr preferRelativeResize="0"/>
          <p:nvPr/>
        </p:nvPicPr>
        <p:blipFill rotWithShape="1">
          <a:blip r:embed="rId5">
            <a:alphaModFix/>
          </a:blip>
          <a:srcRect/>
          <a:stretch/>
        </p:blipFill>
        <p:spPr>
          <a:xfrm>
            <a:off x="2078182" y="4048692"/>
            <a:ext cx="4956464" cy="2667881"/>
          </a:xfrm>
          <a:prstGeom prst="rect">
            <a:avLst/>
          </a:prstGeom>
          <a:noFill/>
          <a:ln>
            <a:noFill/>
          </a:ln>
        </p:spPr>
      </p:pic>
      <p:pic>
        <p:nvPicPr>
          <p:cNvPr id="93" name="Google Shape;93;p3"/>
          <p:cNvPicPr preferRelativeResize="0"/>
          <p:nvPr/>
        </p:nvPicPr>
        <p:blipFill rotWithShape="1">
          <a:blip r:embed="rId6">
            <a:alphaModFix/>
          </a:blip>
          <a:srcRect/>
          <a:stretch/>
        </p:blipFill>
        <p:spPr>
          <a:xfrm>
            <a:off x="7034645" y="3013364"/>
            <a:ext cx="3803073" cy="3703209"/>
          </a:xfrm>
          <a:prstGeom prst="rect">
            <a:avLst/>
          </a:prstGeom>
          <a:noFill/>
          <a:ln>
            <a:noFill/>
          </a:ln>
        </p:spPr>
      </p:pic>
      <p:pic>
        <p:nvPicPr>
          <p:cNvPr id="6" name="Recorded Sound">
            <a:hlinkClick r:id="" action="ppaction://media"/>
            <a:extLst>
              <a:ext uri="{FF2B5EF4-FFF2-40B4-BE49-F238E27FC236}">
                <a16:creationId xmlns:a16="http://schemas.microsoft.com/office/drawing/2014/main" id="{95675487-3CA7-7246-A6EC-9ABE4842C6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754770" y="12974178"/>
            <a:ext cx="406400" cy="406400"/>
          </a:xfrm>
          <a:prstGeom prst="rect">
            <a:avLst/>
          </a:prstGeom>
        </p:spPr>
      </p:pic>
    </p:spTree>
    <p:extLst>
      <p:ext uri="{BB962C8B-B14F-4D97-AF65-F5344CB8AC3E}">
        <p14:creationId xmlns:p14="http://schemas.microsoft.com/office/powerpoint/2010/main" val="2641000777"/>
      </p:ext>
    </p:extLst>
  </p:cSld>
  <p:clrMapOvr>
    <a:masterClrMapping/>
  </p:clrMapOvr>
  <mc:AlternateContent xmlns:mc="http://schemas.openxmlformats.org/markup-compatibility/2006" xmlns:p14="http://schemas.microsoft.com/office/powerpoint/2010/main">
    <mc:Choice Requires="p14">
      <p:transition spd="slow" p14:dur="2000" advTm="29747"/>
    </mc:Choice>
    <mc:Fallback xmlns="">
      <p:transition spd="slow" advTm="297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603250" y="539750"/>
            <a:ext cx="10985500" cy="716582"/>
          </a:xfrm>
          <a:prstGeom prst="rect">
            <a:avLst/>
          </a:prstGeom>
          <a:noFill/>
          <a:ln>
            <a:noFill/>
          </a:ln>
        </p:spPr>
        <p:txBody>
          <a:bodyPr spcFirstLastPara="1" vert="horz" wrap="square" lIns="25400" tIns="25400" rIns="25400" bIns="25400" rtlCol="0" anchor="t" anchorCtr="0">
            <a:normAutofit/>
          </a:bodyPr>
          <a:lstStyle/>
          <a:p>
            <a:pPr algn="ctr">
              <a:buSzPts val="8500"/>
            </a:pPr>
            <a:r>
              <a:rPr lang="en-US" i="1" dirty="0">
                <a:latin typeface="Calibri" panose="020F0502020204030204" pitchFamily="34" charset="0"/>
                <a:cs typeface="Calibri" panose="020F0502020204030204" pitchFamily="34" charset="0"/>
              </a:rPr>
              <a:t>S. aureus</a:t>
            </a:r>
            <a:endParaRPr i="1" dirty="0">
              <a:latin typeface="Calibri" panose="020F0502020204030204" pitchFamily="34" charset="0"/>
              <a:cs typeface="Calibri" panose="020F0502020204030204" pitchFamily="34" charset="0"/>
            </a:endParaRPr>
          </a:p>
        </p:txBody>
      </p:sp>
      <p:sp>
        <p:nvSpPr>
          <p:cNvPr id="99" name="Google Shape;99;p4"/>
          <p:cNvSpPr txBox="1">
            <a:spLocks noGrp="1"/>
          </p:cNvSpPr>
          <p:nvPr>
            <p:ph type="body" idx="2"/>
          </p:nvPr>
        </p:nvSpPr>
        <p:spPr>
          <a:xfrm>
            <a:off x="603250" y="1256332"/>
            <a:ext cx="11283951" cy="4893746"/>
          </a:xfrm>
          <a:prstGeom prst="rect">
            <a:avLst/>
          </a:prstGeom>
          <a:noFill/>
          <a:ln>
            <a:noFill/>
          </a:ln>
        </p:spPr>
        <p:txBody>
          <a:bodyPr spcFirstLastPara="1" vert="horz" wrap="square" lIns="25400" tIns="25400" rIns="25400" bIns="25400" rtlCol="0" anchor="t" anchorCtr="0">
            <a:noAutofit/>
          </a:bodyPr>
          <a:lstStyle/>
          <a:p>
            <a:pPr marL="0" indent="0">
              <a:lnSpc>
                <a:spcPct val="100000"/>
              </a:lnSpc>
              <a:spcBef>
                <a:spcPts val="0"/>
              </a:spcBef>
              <a:buSzPts val="5412"/>
              <a:buNone/>
            </a:pPr>
            <a:r>
              <a:rPr lang="en-US" sz="3000" dirty="0">
                <a:latin typeface="Calibri" panose="020F0502020204030204" pitchFamily="34" charset="0"/>
                <a:cs typeface="Calibri" panose="020F0502020204030204" pitchFamily="34" charset="0"/>
              </a:rPr>
              <a:t>Structural components</a:t>
            </a:r>
          </a:p>
          <a:p>
            <a:pPr marL="0" indent="0">
              <a:lnSpc>
                <a:spcPct val="100000"/>
              </a:lnSpc>
              <a:spcBef>
                <a:spcPts val="0"/>
              </a:spcBef>
              <a:buSzPts val="5412"/>
              <a:buNone/>
            </a:pPr>
            <a:r>
              <a:rPr lang="en-US" b="1" dirty="0">
                <a:latin typeface="Calibri" panose="020F0502020204030204" pitchFamily="34" charset="0"/>
                <a:cs typeface="Calibri" panose="020F0502020204030204" pitchFamily="34" charset="0"/>
              </a:rPr>
              <a:t>Capsule </a:t>
            </a:r>
          </a:p>
          <a:p>
            <a:pPr marL="457200" indent="-457200">
              <a:lnSpc>
                <a:spcPct val="100000"/>
              </a:lnSpc>
              <a:spcBef>
                <a:spcPts val="0"/>
              </a:spcBef>
              <a:buSzPct val="100000"/>
              <a:buFont typeface="Courier New" panose="02070309020205020404" pitchFamily="49" charset="0"/>
              <a:buChar char="o"/>
            </a:pPr>
            <a:r>
              <a:rPr lang="en-US" dirty="0">
                <a:latin typeface="Calibri" panose="020F0502020204030204" pitchFamily="34" charset="0"/>
                <a:cs typeface="Calibri" panose="020F0502020204030204" pitchFamily="34" charset="0"/>
              </a:rPr>
              <a:t>inhibits phagocytosis and chemotaxis;  facilitates attachment to synthetic materials</a:t>
            </a:r>
            <a:endParaRPr dirty="0">
              <a:latin typeface="Calibri" panose="020F0502020204030204" pitchFamily="34" charset="0"/>
              <a:cs typeface="Calibri" panose="020F0502020204030204" pitchFamily="34" charset="0"/>
            </a:endParaRPr>
          </a:p>
          <a:p>
            <a:pPr marL="0" indent="0">
              <a:lnSpc>
                <a:spcPct val="100000"/>
              </a:lnSpc>
              <a:spcBef>
                <a:spcPts val="0"/>
              </a:spcBef>
              <a:buSzPts val="5412"/>
              <a:buNone/>
            </a:pPr>
            <a:r>
              <a:rPr lang="en-US" b="1" dirty="0">
                <a:latin typeface="Calibri" panose="020F0502020204030204" pitchFamily="34" charset="0"/>
                <a:cs typeface="Calibri" panose="020F0502020204030204" pitchFamily="34" charset="0"/>
              </a:rPr>
              <a:t>Protein A</a:t>
            </a:r>
            <a:r>
              <a:rPr lang="en-US" dirty="0">
                <a:latin typeface="Calibri" panose="020F0502020204030204" pitchFamily="34" charset="0"/>
                <a:cs typeface="Calibri" panose="020F0502020204030204" pitchFamily="34" charset="0"/>
              </a:rPr>
              <a:t> </a:t>
            </a:r>
          </a:p>
          <a:p>
            <a:pPr marL="571500" lvl="1" indent="-342900">
              <a:lnSpc>
                <a:spcPct val="100000"/>
              </a:lnSpc>
              <a:spcBef>
                <a:spcPts val="0"/>
              </a:spcBef>
              <a:buSzPct val="100000"/>
              <a:buFont typeface="Courier New" panose="02070309020205020404" pitchFamily="49" charset="0"/>
              <a:buChar char="o"/>
            </a:pPr>
            <a:r>
              <a:rPr lang="en-US" dirty="0">
                <a:latin typeface="Calibri" panose="020F0502020204030204" pitchFamily="34" charset="0"/>
                <a:cs typeface="Calibri" panose="020F0502020204030204" pitchFamily="34" charset="0"/>
              </a:rPr>
              <a:t>enhances affinity for IgG Fc receptor and prevents complement activation</a:t>
            </a:r>
            <a:endParaRPr dirty="0">
              <a:latin typeface="Calibri" panose="020F0502020204030204" pitchFamily="34" charset="0"/>
              <a:cs typeface="Calibri" panose="020F0502020204030204" pitchFamily="34" charset="0"/>
            </a:endParaRPr>
          </a:p>
          <a:p>
            <a:pPr marL="0" indent="0">
              <a:lnSpc>
                <a:spcPct val="100000"/>
              </a:lnSpc>
              <a:spcBef>
                <a:spcPts val="0"/>
              </a:spcBef>
              <a:buSzPts val="5412"/>
              <a:buNone/>
            </a:pPr>
            <a:r>
              <a:rPr lang="en-US" b="1" dirty="0">
                <a:latin typeface="Calibri" panose="020F0502020204030204" pitchFamily="34" charset="0"/>
                <a:cs typeface="Calibri" panose="020F0502020204030204" pitchFamily="34" charset="0"/>
              </a:rPr>
              <a:t>Peptidoglycan </a:t>
            </a:r>
          </a:p>
          <a:p>
            <a:pPr marL="571500" lvl="1" indent="-342900">
              <a:lnSpc>
                <a:spcPct val="100000"/>
              </a:lnSpc>
              <a:spcBef>
                <a:spcPts val="0"/>
              </a:spcBef>
              <a:buSzPct val="100000"/>
              <a:buFont typeface="Courier New" panose="02070309020205020404" pitchFamily="49" charset="0"/>
              <a:buChar char="o"/>
            </a:pPr>
            <a:r>
              <a:rPr lang="en-US" dirty="0">
                <a:latin typeface="Calibri" panose="020F0502020204030204" pitchFamily="34" charset="0"/>
                <a:cs typeface="Calibri" panose="020F0502020204030204" pitchFamily="34" charset="0"/>
              </a:rPr>
              <a:t>for osmotic stability; stimulates production of endogenous pathogens; inhibits phagocytosis;  activates complement, IL-1, chemotactic to PMNs</a:t>
            </a:r>
            <a:endParaRPr dirty="0">
              <a:latin typeface="Calibri" panose="020F0502020204030204" pitchFamily="34" charset="0"/>
              <a:cs typeface="Calibri" panose="020F0502020204030204" pitchFamily="34" charset="0"/>
            </a:endParaRPr>
          </a:p>
          <a:p>
            <a:pPr marL="0" indent="0">
              <a:lnSpc>
                <a:spcPct val="100000"/>
              </a:lnSpc>
              <a:spcBef>
                <a:spcPts val="0"/>
              </a:spcBef>
              <a:buSzPts val="5412"/>
              <a:buNone/>
            </a:pPr>
            <a:r>
              <a:rPr lang="en-US" b="1" dirty="0">
                <a:latin typeface="Calibri" panose="020F0502020204030204" pitchFamily="34" charset="0"/>
                <a:cs typeface="Calibri" panose="020F0502020204030204" pitchFamily="34" charset="0"/>
              </a:rPr>
              <a:t>Teichoic acid </a:t>
            </a:r>
          </a:p>
          <a:p>
            <a:pPr marL="571500" lvl="1" indent="-342900">
              <a:lnSpc>
                <a:spcPct val="100000"/>
              </a:lnSpc>
              <a:spcBef>
                <a:spcPts val="0"/>
              </a:spcBef>
              <a:buSzPct val="100000"/>
              <a:buFont typeface="Courier New" panose="02070309020205020404" pitchFamily="49" charset="0"/>
              <a:buChar char="o"/>
            </a:pPr>
            <a:r>
              <a:rPr lang="en-US" dirty="0">
                <a:latin typeface="Calibri" panose="020F0502020204030204" pitchFamily="34" charset="0"/>
                <a:cs typeface="Calibri" panose="020F0502020204030204" pitchFamily="34" charset="0"/>
              </a:rPr>
              <a:t>species specific; mediate binding to fibronectin; regulates cationic concentration at the cell membrane</a:t>
            </a:r>
            <a:endParaRPr dirty="0">
              <a:latin typeface="Calibri" panose="020F0502020204030204" pitchFamily="34" charset="0"/>
              <a:cs typeface="Calibri" panose="020F0502020204030204" pitchFamily="34" charset="0"/>
            </a:endParaRPr>
          </a:p>
          <a:p>
            <a:pPr marL="547878" lvl="1" indent="-113919">
              <a:spcBef>
                <a:spcPts val="1900"/>
              </a:spcBef>
              <a:buSzPts val="5412"/>
              <a:buNone/>
            </a:pPr>
            <a:endParaRPr sz="2200" b="1" dirty="0"/>
          </a:p>
        </p:txBody>
      </p:sp>
      <p:pic>
        <p:nvPicPr>
          <p:cNvPr id="4" name="Recorded Sound">
            <a:hlinkClick r:id="" action="ppaction://media"/>
            <a:extLst>
              <a:ext uri="{FF2B5EF4-FFF2-40B4-BE49-F238E27FC236}">
                <a16:creationId xmlns:a16="http://schemas.microsoft.com/office/drawing/2014/main" id="{B6D05D85-BD61-A54C-8101-9A08CA9B27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571201" y="12849123"/>
            <a:ext cx="406400" cy="406400"/>
          </a:xfrm>
          <a:prstGeom prst="rect">
            <a:avLst/>
          </a:prstGeom>
        </p:spPr>
      </p:pic>
    </p:spTree>
    <p:extLst>
      <p:ext uri="{BB962C8B-B14F-4D97-AF65-F5344CB8AC3E}">
        <p14:creationId xmlns:p14="http://schemas.microsoft.com/office/powerpoint/2010/main" val="321194024"/>
      </p:ext>
    </p:extLst>
  </p:cSld>
  <p:clrMapOvr>
    <a:masterClrMapping/>
  </p:clrMapOvr>
  <mc:AlternateContent xmlns:mc="http://schemas.openxmlformats.org/markup-compatibility/2006" xmlns:p14="http://schemas.microsoft.com/office/powerpoint/2010/main">
    <mc:Choice Requires="p14">
      <p:transition spd="slow" p14:dur="2000" advTm="61481"/>
    </mc:Choice>
    <mc:Fallback xmlns="">
      <p:transition spd="slow" advTm="614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603250" y="539750"/>
            <a:ext cx="10985500" cy="716582"/>
          </a:xfrm>
          <a:prstGeom prst="rect">
            <a:avLst/>
          </a:prstGeom>
          <a:noFill/>
          <a:ln>
            <a:noFill/>
          </a:ln>
        </p:spPr>
        <p:txBody>
          <a:bodyPr spcFirstLastPara="1" vert="horz" wrap="square" lIns="25400" tIns="25400" rIns="25400" bIns="25400" rtlCol="0" anchor="t" anchorCtr="0">
            <a:normAutofit/>
          </a:bodyPr>
          <a:lstStyle/>
          <a:p>
            <a:pPr algn="ctr">
              <a:buSzPts val="8500"/>
            </a:pPr>
            <a:r>
              <a:rPr lang="en-US" i="1" dirty="0">
                <a:latin typeface="Calibri" panose="020F0502020204030204" pitchFamily="34" charset="0"/>
                <a:cs typeface="Calibri" panose="020F0502020204030204" pitchFamily="34" charset="0"/>
              </a:rPr>
              <a:t>S. aureus</a:t>
            </a:r>
            <a:endParaRPr i="1" dirty="0">
              <a:latin typeface="Calibri" panose="020F0502020204030204" pitchFamily="34" charset="0"/>
              <a:cs typeface="Calibri" panose="020F0502020204030204" pitchFamily="34" charset="0"/>
            </a:endParaRPr>
          </a:p>
        </p:txBody>
      </p:sp>
      <p:sp>
        <p:nvSpPr>
          <p:cNvPr id="105" name="Google Shape;105;p5"/>
          <p:cNvSpPr txBox="1">
            <a:spLocks noGrp="1"/>
          </p:cNvSpPr>
          <p:nvPr>
            <p:ph type="body" idx="2"/>
          </p:nvPr>
        </p:nvSpPr>
        <p:spPr>
          <a:xfrm>
            <a:off x="821903" y="1354885"/>
            <a:ext cx="10297199" cy="3896114"/>
          </a:xfrm>
          <a:prstGeom prst="rect">
            <a:avLst/>
          </a:prstGeom>
          <a:noFill/>
          <a:ln>
            <a:noFill/>
          </a:ln>
        </p:spPr>
        <p:txBody>
          <a:bodyPr spcFirstLastPara="1" vert="horz" wrap="square" lIns="25400" tIns="25400" rIns="25400" bIns="25400" rtlCol="0" anchor="t" anchorCtr="0">
            <a:noAutofit/>
          </a:bodyPr>
          <a:lstStyle/>
          <a:p>
            <a:pPr marL="0" indent="0">
              <a:lnSpc>
                <a:spcPct val="100000"/>
              </a:lnSpc>
              <a:spcBef>
                <a:spcPts val="0"/>
              </a:spcBef>
              <a:buSzPts val="5412"/>
              <a:buNone/>
            </a:pPr>
            <a:r>
              <a:rPr lang="en-US" sz="3000" dirty="0">
                <a:latin typeface="Calibri" panose="020F0502020204030204" pitchFamily="34" charset="0"/>
                <a:cs typeface="Calibri" panose="020F0502020204030204" pitchFamily="34" charset="0"/>
              </a:rPr>
              <a:t>Toxins: </a:t>
            </a:r>
          </a:p>
          <a:p>
            <a:pPr marL="0" indent="0">
              <a:lnSpc>
                <a:spcPct val="100000"/>
              </a:lnSpc>
              <a:spcBef>
                <a:spcPts val="0"/>
              </a:spcBef>
              <a:buSzPts val="5412"/>
              <a:buNone/>
            </a:pPr>
            <a:endParaRPr sz="3000" dirty="0">
              <a:latin typeface="Calibri" panose="020F0502020204030204" pitchFamily="34" charset="0"/>
              <a:cs typeface="Calibri" panose="020F0502020204030204" pitchFamily="34" charset="0"/>
            </a:endParaRPr>
          </a:p>
          <a:p>
            <a:pPr marL="0" indent="0">
              <a:lnSpc>
                <a:spcPct val="100000"/>
              </a:lnSpc>
              <a:spcBef>
                <a:spcPts val="0"/>
              </a:spcBef>
              <a:buSzPts val="5412"/>
              <a:buNone/>
            </a:pPr>
            <a:r>
              <a:rPr lang="en-US" sz="3000" dirty="0">
                <a:latin typeface="Calibri" panose="020F0502020204030204" pitchFamily="34" charset="0"/>
                <a:cs typeface="Calibri" panose="020F0502020204030204" pitchFamily="34" charset="0"/>
              </a:rPr>
              <a:t>1. Cytotoxin – cytolytic  or membrane-damaging toxins</a:t>
            </a:r>
            <a:endParaRPr sz="3000" dirty="0">
              <a:latin typeface="Calibri" panose="020F0502020204030204" pitchFamily="34" charset="0"/>
              <a:cs typeface="Calibri" panose="020F0502020204030204" pitchFamily="34" charset="0"/>
            </a:endParaRPr>
          </a:p>
          <a:p>
            <a:pPr marL="228600" lvl="1" indent="0">
              <a:lnSpc>
                <a:spcPct val="100000"/>
              </a:lnSpc>
              <a:spcBef>
                <a:spcPts val="0"/>
              </a:spcBef>
              <a:buSzPts val="5412"/>
              <a:buNone/>
            </a:pPr>
            <a:r>
              <a:rPr lang="en-US" sz="3000" b="1" dirty="0">
                <a:latin typeface="Calibri" panose="020F0502020204030204" pitchFamily="34" charset="0"/>
                <a:cs typeface="Calibri" panose="020F0502020204030204" pitchFamily="34" charset="0"/>
              </a:rPr>
              <a:t>	Alpha</a:t>
            </a:r>
            <a:r>
              <a:rPr lang="en-US" sz="3000" dirty="0">
                <a:latin typeface="Calibri" panose="020F0502020204030204" pitchFamily="34" charset="0"/>
                <a:cs typeface="Calibri" panose="020F0502020204030204" pitchFamily="34" charset="0"/>
              </a:rPr>
              <a:t> – disrupts the smooth muscle in the blood vessels</a:t>
            </a:r>
          </a:p>
          <a:p>
            <a:pPr marL="228600" lvl="1" indent="0">
              <a:lnSpc>
                <a:spcPct val="100000"/>
              </a:lnSpc>
              <a:spcBef>
                <a:spcPts val="0"/>
              </a:spcBef>
              <a:buSzPts val="5412"/>
              <a:buNone/>
            </a:pPr>
            <a:r>
              <a:rPr lang="en-US" sz="3000" b="1" dirty="0">
                <a:latin typeface="Calibri" panose="020F0502020204030204" pitchFamily="34" charset="0"/>
                <a:cs typeface="Calibri" panose="020F0502020204030204" pitchFamily="34" charset="0"/>
              </a:rPr>
              <a:t>	Beta</a:t>
            </a:r>
            <a:r>
              <a:rPr lang="en-US" sz="3000" dirty="0">
                <a:latin typeface="Calibri" panose="020F0502020204030204" pitchFamily="34" charset="0"/>
                <a:cs typeface="Calibri" panose="020F0502020204030204" pitchFamily="34" charset="0"/>
              </a:rPr>
              <a:t> – cell lysis</a:t>
            </a:r>
          </a:p>
          <a:p>
            <a:pPr marL="228600" lvl="1" indent="0">
              <a:lnSpc>
                <a:spcPct val="100000"/>
              </a:lnSpc>
              <a:spcBef>
                <a:spcPts val="0"/>
              </a:spcBef>
              <a:buSzPts val="5412"/>
              <a:buNone/>
            </a:pPr>
            <a:r>
              <a:rPr lang="en-US" sz="3000" b="1" dirty="0">
                <a:latin typeface="Calibri" panose="020F0502020204030204" pitchFamily="34" charset="0"/>
                <a:cs typeface="Calibri" panose="020F0502020204030204" pitchFamily="34" charset="0"/>
              </a:rPr>
              <a:t>	Delta </a:t>
            </a:r>
            <a:r>
              <a:rPr lang="en-US" sz="3000" dirty="0">
                <a:latin typeface="Calibri" panose="020F0502020204030204" pitchFamily="34" charset="0"/>
                <a:cs typeface="Calibri" panose="020F0502020204030204" pitchFamily="34" charset="0"/>
              </a:rPr>
              <a:t>– cytolytic to erythrocytes</a:t>
            </a:r>
            <a:endParaRPr sz="3000" dirty="0">
              <a:latin typeface="Calibri" panose="020F0502020204030204" pitchFamily="34" charset="0"/>
              <a:cs typeface="Calibri" panose="020F0502020204030204" pitchFamily="34" charset="0"/>
            </a:endParaRPr>
          </a:p>
        </p:txBody>
      </p:sp>
      <p:pic>
        <p:nvPicPr>
          <p:cNvPr id="4" name="Recorded Sound">
            <a:hlinkClick r:id="" action="ppaction://media"/>
            <a:extLst>
              <a:ext uri="{FF2B5EF4-FFF2-40B4-BE49-F238E27FC236}">
                <a16:creationId xmlns:a16="http://schemas.microsoft.com/office/drawing/2014/main" id="{9CC57BFC-BB51-EF43-9E1A-6CE92BD11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99020" y="13026106"/>
            <a:ext cx="406400" cy="406400"/>
          </a:xfrm>
          <a:prstGeom prst="rect">
            <a:avLst/>
          </a:prstGeom>
        </p:spPr>
      </p:pic>
    </p:spTree>
    <p:extLst>
      <p:ext uri="{BB962C8B-B14F-4D97-AF65-F5344CB8AC3E}">
        <p14:creationId xmlns:p14="http://schemas.microsoft.com/office/powerpoint/2010/main" val="1121045087"/>
      </p:ext>
    </p:extLst>
  </p:cSld>
  <p:clrMapOvr>
    <a:masterClrMapping/>
  </p:clrMapOvr>
  <mc:AlternateContent xmlns:mc="http://schemas.openxmlformats.org/markup-compatibility/2006" xmlns:p14="http://schemas.microsoft.com/office/powerpoint/2010/main">
    <mc:Choice Requires="p14">
      <p:transition spd="slow" p14:dur="2000" advTm="42089"/>
    </mc:Choice>
    <mc:Fallback xmlns="">
      <p:transition spd="slow" advTm="420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6"/>
          <p:cNvSpPr txBox="1">
            <a:spLocks noGrp="1"/>
          </p:cNvSpPr>
          <p:nvPr>
            <p:ph type="title"/>
          </p:nvPr>
        </p:nvSpPr>
        <p:spPr>
          <a:xfrm>
            <a:off x="603250" y="539750"/>
            <a:ext cx="10985500" cy="716582"/>
          </a:xfrm>
          <a:prstGeom prst="rect">
            <a:avLst/>
          </a:prstGeom>
          <a:noFill/>
          <a:ln>
            <a:noFill/>
          </a:ln>
        </p:spPr>
        <p:txBody>
          <a:bodyPr spcFirstLastPara="1" vert="horz" wrap="square" lIns="25400" tIns="25400" rIns="25400" bIns="25400" rtlCol="0" anchor="t" anchorCtr="0">
            <a:normAutofit/>
          </a:bodyPr>
          <a:lstStyle/>
          <a:p>
            <a:pPr algn="ctr">
              <a:buSzPts val="8500"/>
            </a:pPr>
            <a:r>
              <a:rPr lang="en-US" i="1" dirty="0">
                <a:latin typeface="Calibri" panose="020F0502020204030204" pitchFamily="34" charset="0"/>
                <a:cs typeface="Calibri" panose="020F0502020204030204" pitchFamily="34" charset="0"/>
              </a:rPr>
              <a:t>S. aureus</a:t>
            </a:r>
            <a:endParaRPr i="1" dirty="0">
              <a:latin typeface="Calibri" panose="020F0502020204030204" pitchFamily="34" charset="0"/>
              <a:cs typeface="Calibri" panose="020F0502020204030204" pitchFamily="34" charset="0"/>
            </a:endParaRPr>
          </a:p>
        </p:txBody>
      </p:sp>
      <p:sp>
        <p:nvSpPr>
          <p:cNvPr id="111" name="Google Shape;111;p6"/>
          <p:cNvSpPr txBox="1">
            <a:spLocks noGrp="1"/>
          </p:cNvSpPr>
          <p:nvPr>
            <p:ph type="body" idx="2"/>
          </p:nvPr>
        </p:nvSpPr>
        <p:spPr>
          <a:xfrm>
            <a:off x="777773" y="1256332"/>
            <a:ext cx="10636455" cy="4128006"/>
          </a:xfrm>
          <a:prstGeom prst="rect">
            <a:avLst/>
          </a:prstGeom>
          <a:noFill/>
          <a:ln>
            <a:noFill/>
          </a:ln>
        </p:spPr>
        <p:txBody>
          <a:bodyPr spcFirstLastPara="1" vert="horz" wrap="square" lIns="25400" tIns="25400" rIns="25400" bIns="25400" rtlCol="0" anchor="t" anchorCtr="0">
            <a:noAutofit/>
          </a:bodyPr>
          <a:lstStyle/>
          <a:p>
            <a:pPr marL="0" indent="0">
              <a:lnSpc>
                <a:spcPct val="100000"/>
              </a:lnSpc>
              <a:spcBef>
                <a:spcPts val="0"/>
              </a:spcBef>
              <a:buSzPts val="5412"/>
              <a:buNone/>
            </a:pPr>
            <a:r>
              <a:rPr lang="en-US" sz="3000" dirty="0">
                <a:latin typeface="Calibri" panose="020F0502020204030204" pitchFamily="34" charset="0"/>
                <a:cs typeface="Calibri" panose="020F0502020204030204" pitchFamily="34" charset="0"/>
              </a:rPr>
              <a:t>2. Exotoxins: </a:t>
            </a:r>
          </a:p>
          <a:p>
            <a:pPr marL="647700" lvl="1" indent="-342900">
              <a:lnSpc>
                <a:spcPct val="100000"/>
              </a:lnSpc>
              <a:spcBef>
                <a:spcPts val="0"/>
              </a:spcBef>
              <a:buSzPct val="100000"/>
            </a:pPr>
            <a:r>
              <a:rPr lang="en-US" sz="3000" b="1" dirty="0" err="1">
                <a:latin typeface="Calibri" panose="020F0502020204030204" pitchFamily="34" charset="0"/>
                <a:cs typeface="Calibri" panose="020F0502020204030204" pitchFamily="34" charset="0"/>
              </a:rPr>
              <a:t>Leukocidins</a:t>
            </a:r>
            <a:r>
              <a:rPr lang="en-US" sz="3000" dirty="0">
                <a:latin typeface="Calibri" panose="020F0502020204030204" pitchFamily="34" charset="0"/>
                <a:cs typeface="Calibri" panose="020F0502020204030204" pitchFamily="34" charset="0"/>
              </a:rPr>
              <a:t> (e.g. Panton-Valentine </a:t>
            </a:r>
            <a:r>
              <a:rPr lang="en-US" sz="3000" dirty="0" err="1">
                <a:latin typeface="Calibri" panose="020F0502020204030204" pitchFamily="34" charset="0"/>
                <a:cs typeface="Calibri" panose="020F0502020204030204" pitchFamily="34" charset="0"/>
              </a:rPr>
              <a:t>Leukocidin</a:t>
            </a:r>
            <a:r>
              <a:rPr lang="en-US" sz="3000" dirty="0">
                <a:latin typeface="Calibri" panose="020F0502020204030204" pitchFamily="34" charset="0"/>
                <a:cs typeface="Calibri" panose="020F0502020204030204" pitchFamily="34" charset="0"/>
              </a:rPr>
              <a:t>) – </a:t>
            </a:r>
            <a:r>
              <a:rPr lang="el-GR" sz="3000" dirty="0">
                <a:latin typeface="Calibri" panose="020F0502020204030204" pitchFamily="34" charset="0"/>
                <a:cs typeface="Calibri" panose="020F0502020204030204" pitchFamily="34" charset="0"/>
              </a:rPr>
              <a:t>β-</a:t>
            </a:r>
            <a:r>
              <a:rPr lang="en-US" sz="3000" dirty="0">
                <a:latin typeface="Calibri" panose="020F0502020204030204" pitchFamily="34" charset="0"/>
                <a:cs typeface="Calibri" panose="020F0502020204030204" pitchFamily="34" charset="0"/>
              </a:rPr>
              <a:t>pore forming toxin, associated  with Community-Acquired MRSA</a:t>
            </a:r>
          </a:p>
          <a:p>
            <a:pPr marL="647700" lvl="1" indent="-342900">
              <a:lnSpc>
                <a:spcPct val="100000"/>
              </a:lnSpc>
              <a:spcBef>
                <a:spcPts val="0"/>
              </a:spcBef>
              <a:buSzPct val="100000"/>
            </a:pPr>
            <a:r>
              <a:rPr lang="en-US" sz="3000" b="1" dirty="0">
                <a:latin typeface="Calibri" panose="020F0502020204030204" pitchFamily="34" charset="0"/>
                <a:cs typeface="Calibri" panose="020F0502020204030204" pitchFamily="34" charset="0"/>
              </a:rPr>
              <a:t>Exfoliative Toxins</a:t>
            </a:r>
            <a:r>
              <a:rPr lang="en-US" sz="3000" dirty="0">
                <a:latin typeface="Calibri" panose="020F0502020204030204" pitchFamily="34" charset="0"/>
                <a:cs typeface="Calibri" panose="020F0502020204030204" pitchFamily="34" charset="0"/>
              </a:rPr>
              <a:t> – cause desquamation; production of  serine protease (able to split the intercellular bridge of the stratum granulosum for epidermolysis)</a:t>
            </a:r>
          </a:p>
          <a:p>
            <a:pPr marL="647700" lvl="1" indent="-342900">
              <a:lnSpc>
                <a:spcPct val="100000"/>
              </a:lnSpc>
              <a:spcBef>
                <a:spcPts val="0"/>
              </a:spcBef>
              <a:buSzPct val="100000"/>
            </a:pPr>
            <a:r>
              <a:rPr lang="en-US" sz="3000" b="1" dirty="0">
                <a:latin typeface="Calibri" panose="020F0502020204030204" pitchFamily="34" charset="0"/>
                <a:cs typeface="Calibri" panose="020F0502020204030204" pitchFamily="34" charset="0"/>
              </a:rPr>
              <a:t>Toxic Shock Syndrome Toxin (TSST-1)</a:t>
            </a:r>
            <a:r>
              <a:rPr lang="en-US" sz="3000" dirty="0">
                <a:latin typeface="Calibri" panose="020F0502020204030204" pitchFamily="34" charset="0"/>
                <a:cs typeface="Calibri" panose="020F0502020204030204" pitchFamily="34" charset="0"/>
              </a:rPr>
              <a:t> – pyrogenic exotoxin C; associated with tampon use or wound infection</a:t>
            </a:r>
          </a:p>
          <a:p>
            <a:pPr marL="647700" lvl="1" indent="-342900">
              <a:lnSpc>
                <a:spcPct val="100000"/>
              </a:lnSpc>
              <a:spcBef>
                <a:spcPts val="0"/>
              </a:spcBef>
              <a:buSzPct val="100000"/>
            </a:pPr>
            <a:r>
              <a:rPr lang="en-US" sz="3000" b="1" dirty="0">
                <a:latin typeface="Calibri" panose="020F0502020204030204" pitchFamily="34" charset="0"/>
                <a:cs typeface="Calibri" panose="020F0502020204030204" pitchFamily="34" charset="0"/>
              </a:rPr>
              <a:t>Enterotoxins </a:t>
            </a:r>
            <a:r>
              <a:rPr lang="en-US" sz="3000" dirty="0">
                <a:latin typeface="Calibri" panose="020F0502020204030204" pitchFamily="34" charset="0"/>
                <a:cs typeface="Calibri" panose="020F0502020204030204" pitchFamily="34" charset="0"/>
              </a:rPr>
              <a:t>– heat stable; unaffected by gastrointestinal enzymes; causes food poisoning</a:t>
            </a:r>
          </a:p>
          <a:p>
            <a:pPr marL="0" indent="0">
              <a:buSzPts val="5412"/>
              <a:buNone/>
            </a:pPr>
            <a:endParaRPr lang="en-US" sz="3000" b="1" dirty="0"/>
          </a:p>
        </p:txBody>
      </p:sp>
      <p:pic>
        <p:nvPicPr>
          <p:cNvPr id="4" name="Recorded Sound">
            <a:hlinkClick r:id="" action="ppaction://media"/>
            <a:extLst>
              <a:ext uri="{FF2B5EF4-FFF2-40B4-BE49-F238E27FC236}">
                <a16:creationId xmlns:a16="http://schemas.microsoft.com/office/drawing/2014/main" id="{DBCEA9AC-6B94-364E-80E8-3D583E9B4C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522039" y="12967110"/>
            <a:ext cx="406400" cy="406400"/>
          </a:xfrm>
          <a:prstGeom prst="rect">
            <a:avLst/>
          </a:prstGeom>
        </p:spPr>
      </p:pic>
    </p:spTree>
    <p:extLst>
      <p:ext uri="{BB962C8B-B14F-4D97-AF65-F5344CB8AC3E}">
        <p14:creationId xmlns:p14="http://schemas.microsoft.com/office/powerpoint/2010/main" val="3160194175"/>
      </p:ext>
    </p:extLst>
  </p:cSld>
  <p:clrMapOvr>
    <a:masterClrMapping/>
  </p:clrMapOvr>
  <mc:AlternateContent xmlns:mc="http://schemas.openxmlformats.org/markup-compatibility/2006" xmlns:p14="http://schemas.microsoft.com/office/powerpoint/2010/main">
    <mc:Choice Requires="p14">
      <p:transition spd="slow" p14:dur="2000" advTm="74562"/>
    </mc:Choice>
    <mc:Fallback xmlns="">
      <p:transition spd="slow" advTm="745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7"/>
          <p:cNvSpPr txBox="1">
            <a:spLocks noGrp="1"/>
          </p:cNvSpPr>
          <p:nvPr>
            <p:ph type="title"/>
          </p:nvPr>
        </p:nvSpPr>
        <p:spPr>
          <a:xfrm>
            <a:off x="603250" y="539750"/>
            <a:ext cx="10985500" cy="716582"/>
          </a:xfrm>
          <a:prstGeom prst="rect">
            <a:avLst/>
          </a:prstGeom>
          <a:noFill/>
          <a:ln>
            <a:noFill/>
          </a:ln>
        </p:spPr>
        <p:txBody>
          <a:bodyPr spcFirstLastPara="1" vert="horz" wrap="square" lIns="25400" tIns="25400" rIns="25400" bIns="25400" rtlCol="0" anchor="t" anchorCtr="0">
            <a:normAutofit/>
          </a:bodyPr>
          <a:lstStyle/>
          <a:p>
            <a:pPr algn="ctr">
              <a:buSzPts val="8500"/>
            </a:pPr>
            <a:r>
              <a:rPr lang="en-US" sz="4250" b="1" i="1" dirty="0">
                <a:solidFill>
                  <a:srgbClr val="000000"/>
                </a:solidFill>
                <a:latin typeface="Calibri" panose="020F0502020204030204" pitchFamily="34" charset="0"/>
                <a:cs typeface="Calibri" panose="020F0502020204030204" pitchFamily="34" charset="0"/>
                <a:sym typeface="Helvetica Neue"/>
              </a:rPr>
              <a:t>S. aureus</a:t>
            </a:r>
            <a:endParaRPr i="1" dirty="0">
              <a:latin typeface="Calibri" panose="020F0502020204030204" pitchFamily="34" charset="0"/>
              <a:cs typeface="Calibri" panose="020F0502020204030204" pitchFamily="34" charset="0"/>
            </a:endParaRPr>
          </a:p>
        </p:txBody>
      </p:sp>
      <p:sp>
        <p:nvSpPr>
          <p:cNvPr id="117" name="Google Shape;117;p7"/>
          <p:cNvSpPr txBox="1">
            <a:spLocks noGrp="1"/>
          </p:cNvSpPr>
          <p:nvPr>
            <p:ph type="body" idx="2"/>
          </p:nvPr>
        </p:nvSpPr>
        <p:spPr>
          <a:xfrm>
            <a:off x="603250" y="1364997"/>
            <a:ext cx="9735370" cy="5113916"/>
          </a:xfrm>
          <a:prstGeom prst="rect">
            <a:avLst/>
          </a:prstGeom>
          <a:noFill/>
          <a:ln>
            <a:noFill/>
          </a:ln>
        </p:spPr>
        <p:txBody>
          <a:bodyPr spcFirstLastPara="1" vert="horz" wrap="square" lIns="25400" tIns="25400" rIns="25400" bIns="25400" rtlCol="0" anchor="t" anchorCtr="0">
            <a:noAutofit/>
          </a:bodyPr>
          <a:lstStyle/>
          <a:p>
            <a:pPr marL="0" indent="0">
              <a:lnSpc>
                <a:spcPct val="100000"/>
              </a:lnSpc>
              <a:spcBef>
                <a:spcPts val="0"/>
              </a:spcBef>
              <a:buSzPts val="4920"/>
              <a:buNone/>
            </a:pPr>
            <a:r>
              <a:rPr lang="en-US" sz="3000" dirty="0">
                <a:latin typeface="Calibri" panose="020F0502020204030204" pitchFamily="34" charset="0"/>
                <a:ea typeface="Calibri" panose="020F0502020204030204" pitchFamily="34" charset="0"/>
                <a:cs typeface="Calibri" panose="020F0502020204030204" pitchFamily="34" charset="0"/>
              </a:rPr>
              <a:t>Enzymes: </a:t>
            </a:r>
          </a:p>
          <a:p>
            <a:pPr marL="428625" indent="-428625">
              <a:lnSpc>
                <a:spcPct val="100000"/>
              </a:lnSpc>
              <a:spcBef>
                <a:spcPts val="0"/>
              </a:spcBef>
              <a:buSzPct val="100000"/>
            </a:pPr>
            <a:r>
              <a:rPr lang="en-US" sz="3000" b="1" dirty="0">
                <a:latin typeface="Calibri" panose="020F0502020204030204" pitchFamily="34" charset="0"/>
                <a:ea typeface="Calibri" panose="020F0502020204030204" pitchFamily="34" charset="0"/>
                <a:cs typeface="Calibri" panose="020F0502020204030204" pitchFamily="34" charset="0"/>
              </a:rPr>
              <a:t>Catalase</a:t>
            </a:r>
            <a:r>
              <a:rPr lang="en-US" sz="3000" dirty="0">
                <a:latin typeface="Calibri" panose="020F0502020204030204" pitchFamily="34" charset="0"/>
                <a:ea typeface="Calibri" panose="020F0502020204030204" pitchFamily="34" charset="0"/>
                <a:cs typeface="Calibri" panose="020F0502020204030204" pitchFamily="34" charset="0"/>
              </a:rPr>
              <a:t> – Breaks down hydrogen peroxide</a:t>
            </a:r>
          </a:p>
          <a:p>
            <a:pPr marL="428625" indent="-428625">
              <a:lnSpc>
                <a:spcPct val="100000"/>
              </a:lnSpc>
              <a:spcBef>
                <a:spcPts val="0"/>
              </a:spcBef>
              <a:buSzPct val="100000"/>
            </a:pPr>
            <a:r>
              <a:rPr lang="en-US" sz="3000" b="1" dirty="0">
                <a:latin typeface="Calibri" panose="020F0502020204030204" pitchFamily="34" charset="0"/>
                <a:ea typeface="Calibri" panose="020F0502020204030204" pitchFamily="34" charset="0"/>
                <a:cs typeface="Calibri" panose="020F0502020204030204" pitchFamily="34" charset="0"/>
              </a:rPr>
              <a:t>Coagulase </a:t>
            </a:r>
            <a:r>
              <a:rPr lang="en-US" sz="3000" dirty="0">
                <a:latin typeface="Calibri" panose="020F0502020204030204" pitchFamily="34" charset="0"/>
                <a:ea typeface="Calibri" panose="020F0502020204030204" pitchFamily="34" charset="0"/>
                <a:cs typeface="Calibri" panose="020F0502020204030204" pitchFamily="34" charset="0"/>
              </a:rPr>
              <a:t>– binds to prothrombin; distinguishes S. aureus</a:t>
            </a:r>
          </a:p>
          <a:p>
            <a:pPr marL="428625" indent="-428625">
              <a:lnSpc>
                <a:spcPct val="100000"/>
              </a:lnSpc>
              <a:spcBef>
                <a:spcPts val="0"/>
              </a:spcBef>
              <a:buSzPct val="100000"/>
            </a:pPr>
            <a:r>
              <a:rPr lang="en-US" sz="3000" b="1" dirty="0">
                <a:latin typeface="Calibri" panose="020F0502020204030204" pitchFamily="34" charset="0"/>
                <a:ea typeface="Calibri" panose="020F0502020204030204" pitchFamily="34" charset="0"/>
                <a:cs typeface="Calibri" panose="020F0502020204030204" pitchFamily="34" charset="0"/>
              </a:rPr>
              <a:t>Hyaluronidase </a:t>
            </a:r>
          </a:p>
          <a:p>
            <a:pPr marL="428625" indent="-428625">
              <a:lnSpc>
                <a:spcPct val="100000"/>
              </a:lnSpc>
              <a:spcBef>
                <a:spcPts val="0"/>
              </a:spcBef>
              <a:buSzPct val="100000"/>
            </a:pPr>
            <a:r>
              <a:rPr lang="en-US" sz="3000" b="1" dirty="0">
                <a:latin typeface="Calibri" panose="020F0502020204030204" pitchFamily="34" charset="0"/>
                <a:ea typeface="Calibri" panose="020F0502020204030204" pitchFamily="34" charset="0"/>
                <a:cs typeface="Calibri" panose="020F0502020204030204" pitchFamily="34" charset="0"/>
              </a:rPr>
              <a:t>Fibrinolysin</a:t>
            </a:r>
            <a:r>
              <a:rPr lang="en-US" sz="3000" dirty="0">
                <a:latin typeface="Calibri" panose="020F0502020204030204" pitchFamily="34" charset="0"/>
                <a:ea typeface="Calibri" panose="020F0502020204030204" pitchFamily="34" charset="0"/>
                <a:cs typeface="Calibri" panose="020F0502020204030204" pitchFamily="34" charset="0"/>
              </a:rPr>
              <a:t> </a:t>
            </a:r>
          </a:p>
          <a:p>
            <a:pPr marL="428625" indent="-428625">
              <a:lnSpc>
                <a:spcPct val="100000"/>
              </a:lnSpc>
              <a:spcBef>
                <a:spcPts val="0"/>
              </a:spcBef>
              <a:buSzPct val="100000"/>
            </a:pPr>
            <a:r>
              <a:rPr lang="en-US" sz="3000" b="1" dirty="0">
                <a:latin typeface="Calibri" panose="020F0502020204030204" pitchFamily="34" charset="0"/>
                <a:ea typeface="Calibri" panose="020F0502020204030204" pitchFamily="34" charset="0"/>
                <a:cs typeface="Calibri" panose="020F0502020204030204" pitchFamily="34" charset="0"/>
              </a:rPr>
              <a:t>Lipase </a:t>
            </a:r>
            <a:endParaRPr lang="en-US" sz="3000" dirty="0">
              <a:latin typeface="Calibri" panose="020F0502020204030204" pitchFamily="34" charset="0"/>
              <a:ea typeface="Calibri" panose="020F0502020204030204" pitchFamily="34" charset="0"/>
              <a:cs typeface="Calibri" panose="020F0502020204030204" pitchFamily="34" charset="0"/>
            </a:endParaRPr>
          </a:p>
          <a:p>
            <a:pPr marL="428625" indent="-428625">
              <a:lnSpc>
                <a:spcPct val="100000"/>
              </a:lnSpc>
              <a:spcBef>
                <a:spcPts val="0"/>
              </a:spcBef>
              <a:buSzPct val="100000"/>
            </a:pPr>
            <a:r>
              <a:rPr lang="en-US" sz="3000" b="1" dirty="0">
                <a:latin typeface="Calibri" panose="020F0502020204030204" pitchFamily="34" charset="0"/>
                <a:ea typeface="Calibri" panose="020F0502020204030204" pitchFamily="34" charset="0"/>
                <a:cs typeface="Calibri" panose="020F0502020204030204" pitchFamily="34" charset="0"/>
              </a:rPr>
              <a:t>Nuclease</a:t>
            </a:r>
            <a:endParaRPr lang="en-US" sz="3000" dirty="0">
              <a:latin typeface="Calibri" panose="020F0502020204030204" pitchFamily="34" charset="0"/>
              <a:ea typeface="Calibri" panose="020F0502020204030204" pitchFamily="34" charset="0"/>
              <a:cs typeface="Calibri" panose="020F0502020204030204" pitchFamily="34" charset="0"/>
            </a:endParaRPr>
          </a:p>
          <a:p>
            <a:pPr marL="428625" indent="-428625">
              <a:lnSpc>
                <a:spcPct val="100000"/>
              </a:lnSpc>
              <a:spcBef>
                <a:spcPts val="0"/>
              </a:spcBef>
              <a:buSzPct val="100000"/>
            </a:pPr>
            <a:r>
              <a:rPr lang="en-US" sz="3000" b="1" dirty="0">
                <a:latin typeface="Calibri" panose="020F0502020204030204" pitchFamily="34" charset="0"/>
                <a:ea typeface="Calibri" panose="020F0502020204030204" pitchFamily="34" charset="0"/>
                <a:cs typeface="Calibri" panose="020F0502020204030204" pitchFamily="34" charset="0"/>
              </a:rPr>
              <a:t>Penicillinase</a:t>
            </a:r>
            <a:endParaRPr lang="en-US" sz="3000" dirty="0">
              <a:latin typeface="Calibri" panose="020F0502020204030204" pitchFamily="34" charset="0"/>
              <a:ea typeface="Calibri" panose="020F0502020204030204" pitchFamily="34" charset="0"/>
              <a:cs typeface="Calibri" panose="020F0502020204030204" pitchFamily="34" charset="0"/>
            </a:endParaRPr>
          </a:p>
        </p:txBody>
      </p:sp>
      <p:pic>
        <p:nvPicPr>
          <p:cNvPr id="4" name="Recorded Sound">
            <a:hlinkClick r:id="" action="ppaction://media"/>
            <a:extLst>
              <a:ext uri="{FF2B5EF4-FFF2-40B4-BE49-F238E27FC236}">
                <a16:creationId xmlns:a16="http://schemas.microsoft.com/office/drawing/2014/main" id="{B599B349-26E0-004C-B932-6513317787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93120" y="13213586"/>
            <a:ext cx="406400" cy="406400"/>
          </a:xfrm>
          <a:prstGeom prst="rect">
            <a:avLst/>
          </a:prstGeom>
        </p:spPr>
      </p:pic>
    </p:spTree>
    <p:extLst>
      <p:ext uri="{BB962C8B-B14F-4D97-AF65-F5344CB8AC3E}">
        <p14:creationId xmlns:p14="http://schemas.microsoft.com/office/powerpoint/2010/main" val="997265420"/>
      </p:ext>
    </p:extLst>
  </p:cSld>
  <p:clrMapOvr>
    <a:masterClrMapping/>
  </p:clrMapOvr>
  <mc:AlternateContent xmlns:mc="http://schemas.openxmlformats.org/markup-compatibility/2006" xmlns:p14="http://schemas.microsoft.com/office/powerpoint/2010/main">
    <mc:Choice Requires="p14">
      <p:transition spd="slow" p14:dur="2000" advTm="66817"/>
    </mc:Choice>
    <mc:Fallback xmlns="">
      <p:transition spd="slow" advTm="668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E3118-9209-F233-2906-BD9D805EA51E}"/>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B5E1A44-6538-1329-0DEF-971929308286}"/>
              </a:ext>
            </a:extLst>
          </p:cNvPr>
          <p:cNvGraphicFramePr>
            <a:graphicFrameLocks noGrp="1"/>
          </p:cNvGraphicFramePr>
          <p:nvPr/>
        </p:nvGraphicFramePr>
        <p:xfrm>
          <a:off x="412173" y="1111829"/>
          <a:ext cx="11367655" cy="5343496"/>
        </p:xfrm>
        <a:graphic>
          <a:graphicData uri="http://schemas.openxmlformats.org/drawingml/2006/table">
            <a:tbl>
              <a:tblPr/>
              <a:tblGrid>
                <a:gridCol w="2273531">
                  <a:extLst>
                    <a:ext uri="{9D8B030D-6E8A-4147-A177-3AD203B41FA5}">
                      <a16:colId xmlns:a16="http://schemas.microsoft.com/office/drawing/2014/main" val="2820414928"/>
                    </a:ext>
                  </a:extLst>
                </a:gridCol>
                <a:gridCol w="2530533">
                  <a:extLst>
                    <a:ext uri="{9D8B030D-6E8A-4147-A177-3AD203B41FA5}">
                      <a16:colId xmlns:a16="http://schemas.microsoft.com/office/drawing/2014/main" val="1526667759"/>
                    </a:ext>
                  </a:extLst>
                </a:gridCol>
                <a:gridCol w="2296391">
                  <a:extLst>
                    <a:ext uri="{9D8B030D-6E8A-4147-A177-3AD203B41FA5}">
                      <a16:colId xmlns:a16="http://schemas.microsoft.com/office/drawing/2014/main" val="2715045231"/>
                    </a:ext>
                  </a:extLst>
                </a:gridCol>
                <a:gridCol w="2150918">
                  <a:extLst>
                    <a:ext uri="{9D8B030D-6E8A-4147-A177-3AD203B41FA5}">
                      <a16:colId xmlns:a16="http://schemas.microsoft.com/office/drawing/2014/main" val="2575395397"/>
                    </a:ext>
                  </a:extLst>
                </a:gridCol>
                <a:gridCol w="2116282">
                  <a:extLst>
                    <a:ext uri="{9D8B030D-6E8A-4147-A177-3AD203B41FA5}">
                      <a16:colId xmlns:a16="http://schemas.microsoft.com/office/drawing/2014/main" val="3783286113"/>
                    </a:ext>
                  </a:extLst>
                </a:gridCol>
              </a:tblGrid>
              <a:tr h="650073">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CLINICAL CONDITION</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Mechanism (Pathophysiology)</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a:solidFill>
                            <a:schemeClr val="bg1"/>
                          </a:solidFill>
                          <a:latin typeface="Calibri" panose="020F0502020204030204" pitchFamily="34" charset="0"/>
                          <a:ea typeface="Calibri" panose="020F0502020204030204" pitchFamily="34" charset="0"/>
                          <a:cs typeface="Calibri" panose="020F0502020204030204" pitchFamily="34" charset="0"/>
                        </a:rPr>
                        <a:t>Clinical Features</a:t>
                      </a:r>
                      <a:endParaRPr lang="en-PH" sz="20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a:solidFill>
                            <a:schemeClr val="bg1"/>
                          </a:solidFill>
                          <a:latin typeface="Calibri" panose="020F0502020204030204" pitchFamily="34" charset="0"/>
                          <a:ea typeface="Calibri" panose="020F0502020204030204" pitchFamily="34" charset="0"/>
                          <a:cs typeface="Calibri" panose="020F0502020204030204" pitchFamily="34" charset="0"/>
                        </a:rPr>
                        <a:t>Key Diagnostic Features</a:t>
                      </a:r>
                      <a:endParaRPr lang="en-PH" sz="20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Management</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extLst>
                  <a:ext uri="{0D108BD9-81ED-4DB2-BD59-A6C34878D82A}">
                    <a16:rowId xmlns:a16="http://schemas.microsoft.com/office/drawing/2014/main" val="1502204029"/>
                  </a:ext>
                </a:extLst>
              </a:tr>
              <a:tr h="1869273">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Staphylococcal </a:t>
                      </a:r>
                    </a:p>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Food Poisoning</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PH" sz="2000" dirty="0">
                          <a:latin typeface="Calibri" panose="020F0502020204030204" pitchFamily="34" charset="0"/>
                          <a:ea typeface="Calibri" panose="020F0502020204030204" pitchFamily="34" charset="0"/>
                          <a:cs typeface="Calibri" panose="020F0502020204030204" pitchFamily="34" charset="0"/>
                        </a:rPr>
                        <a:t>Ingestion of preformed S. aureus enterotoxins (superantigens) → stimulates gut receptors → vomiting/diarrhea</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2000" dirty="0">
                          <a:latin typeface="Calibri" panose="020F0502020204030204" pitchFamily="34" charset="0"/>
                          <a:ea typeface="Calibri" panose="020F0502020204030204" pitchFamily="34" charset="0"/>
                          <a:cs typeface="Calibri" panose="020F0502020204030204" pitchFamily="34" charset="0"/>
                        </a:rPr>
                        <a:t>Rapid-onset nausea, vomiting, diarrhea (1–6 hours)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Rapid onset after contaminated food (e.g., creamy dishes)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2000">
                          <a:latin typeface="Calibri" panose="020F0502020204030204" pitchFamily="34" charset="0"/>
                          <a:ea typeface="Calibri" panose="020F0502020204030204" pitchFamily="34" charset="0"/>
                          <a:cs typeface="Calibri" panose="020F0502020204030204" pitchFamily="34" charset="0"/>
                        </a:rPr>
                        <a:t>Supportive; self-limited</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0964020"/>
                  </a:ext>
                </a:extLst>
              </a:tr>
              <a:tr h="1259673">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SSSS </a:t>
                      </a:r>
                    </a:p>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(Staphylococcal Scalded Skin Syndrome)</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PH" sz="2000" dirty="0">
                          <a:latin typeface="Calibri" panose="020F0502020204030204" pitchFamily="34" charset="0"/>
                          <a:ea typeface="Calibri" panose="020F0502020204030204" pitchFamily="34" charset="0"/>
                          <a:cs typeface="Calibri" panose="020F0502020204030204" pitchFamily="34" charset="0"/>
                        </a:rPr>
                        <a:t>Exfoliative toxins A/B cleave desmoglein-1 in epidermis → intraepidermal splitting</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2000" dirty="0">
                          <a:latin typeface="Calibri" panose="020F0502020204030204" pitchFamily="34" charset="0"/>
                          <a:ea typeface="Calibri" panose="020F0502020204030204" pitchFamily="34" charset="0"/>
                          <a:cs typeface="Calibri" panose="020F0502020204030204" pitchFamily="34" charset="0"/>
                        </a:rPr>
                        <a:t>Blistering skin, positive </a:t>
                      </a:r>
                      <a:r>
                        <a:rPr lang="en-PH" sz="2000" dirty="0" err="1">
                          <a:latin typeface="Calibri" panose="020F0502020204030204" pitchFamily="34" charset="0"/>
                          <a:ea typeface="Calibri" panose="020F0502020204030204" pitchFamily="34" charset="0"/>
                          <a:cs typeface="Calibri" panose="020F0502020204030204" pitchFamily="34" charset="0"/>
                        </a:rPr>
                        <a:t>Nikolsky</a:t>
                      </a:r>
                      <a:r>
                        <a:rPr lang="en-PH" sz="2000" dirty="0">
                          <a:latin typeface="Calibri" panose="020F0502020204030204" pitchFamily="34" charset="0"/>
                          <a:ea typeface="Calibri" panose="020F0502020204030204" pitchFamily="34" charset="0"/>
                          <a:cs typeface="Calibri" panose="020F0502020204030204" pitchFamily="34" charset="0"/>
                        </a:rPr>
                        <a:t> sign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Fragile blisters, superficial peeling, especially in infants/children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Supportive care; resolves in 4–5 days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672197"/>
                  </a:ext>
                </a:extLst>
              </a:tr>
              <a:tr h="1564473">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TSS</a:t>
                      </a:r>
                    </a:p>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(Toxic Shock Syndrome);</a:t>
                      </a:r>
                    </a:p>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Menstrual and Non-menstrual</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PH" sz="2000" dirty="0">
                          <a:latin typeface="Calibri" panose="020F0502020204030204" pitchFamily="34" charset="0"/>
                          <a:ea typeface="Calibri" panose="020F0502020204030204" pitchFamily="34" charset="0"/>
                          <a:cs typeface="Calibri" panose="020F0502020204030204" pitchFamily="34" charset="0"/>
                        </a:rPr>
                        <a:t>TSST-1 or enterotoxins act as superantigens → massive T-cell activation → cytokine storm</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2000">
                          <a:latin typeface="Calibri" panose="020F0502020204030204" pitchFamily="34" charset="0"/>
                          <a:ea typeface="Calibri" panose="020F0502020204030204" pitchFamily="34" charset="0"/>
                          <a:cs typeface="Calibri" panose="020F0502020204030204" pitchFamily="34" charset="0"/>
                        </a:rPr>
                        <a:t>Fever, rash, desquamation, hypotension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Calibri" panose="020F0502020204030204" pitchFamily="34" charset="0"/>
                          <a:ea typeface="Calibri" panose="020F0502020204030204" pitchFamily="34" charset="0"/>
                          <a:cs typeface="Calibri" panose="020F0502020204030204" pitchFamily="34" charset="0"/>
                        </a:rPr>
                        <a:t>Negative cultures (toxin-mediated); multisystem involvement</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2000" dirty="0">
                          <a:latin typeface="Calibri" panose="020F0502020204030204" pitchFamily="34" charset="0"/>
                          <a:ea typeface="Calibri" panose="020F0502020204030204" pitchFamily="34" charset="0"/>
                          <a:cs typeface="Calibri" panose="020F0502020204030204" pitchFamily="34" charset="0"/>
                        </a:rPr>
                        <a:t>Supportive, remove focus, antibiotics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549022"/>
                  </a:ext>
                </a:extLst>
              </a:tr>
            </a:tbl>
          </a:graphicData>
        </a:graphic>
      </p:graphicFrame>
      <p:sp>
        <p:nvSpPr>
          <p:cNvPr id="2" name="Google Shape;116;p7">
            <a:extLst>
              <a:ext uri="{FF2B5EF4-FFF2-40B4-BE49-F238E27FC236}">
                <a16:creationId xmlns:a16="http://schemas.microsoft.com/office/drawing/2014/main" id="{56E0E331-C439-2E69-A9CC-3AB927DF7873}"/>
              </a:ext>
            </a:extLst>
          </p:cNvPr>
          <p:cNvSpPr txBox="1">
            <a:spLocks noGrp="1"/>
          </p:cNvSpPr>
          <p:nvPr>
            <p:ph type="title"/>
          </p:nvPr>
        </p:nvSpPr>
        <p:spPr>
          <a:xfrm>
            <a:off x="603250" y="377436"/>
            <a:ext cx="10985500" cy="716582"/>
          </a:xfrm>
          <a:prstGeom prst="rect">
            <a:avLst/>
          </a:prstGeom>
          <a:noFill/>
          <a:ln>
            <a:noFill/>
          </a:ln>
        </p:spPr>
        <p:txBody>
          <a:bodyPr spcFirstLastPara="1" vert="horz" wrap="square" lIns="25400" tIns="25400" rIns="25400" bIns="25400" rtlCol="0" anchor="t" anchorCtr="0">
            <a:normAutofit/>
          </a:bodyPr>
          <a:lstStyle/>
          <a:p>
            <a:pPr algn="ctr">
              <a:buSzPts val="8500"/>
            </a:pPr>
            <a:r>
              <a:rPr lang="en-US" sz="4200" i="1" dirty="0">
                <a:latin typeface="Calibri" panose="020F0502020204030204" pitchFamily="34" charset="0"/>
                <a:cs typeface="Calibri" panose="020F0502020204030204" pitchFamily="34" charset="0"/>
              </a:rPr>
              <a:t>Clinical Conditions </a:t>
            </a:r>
            <a:endParaRPr sz="4200" i="1" dirty="0">
              <a:latin typeface="Calibri" panose="020F0502020204030204" pitchFamily="34" charset="0"/>
              <a:cs typeface="Calibri" panose="020F0502020204030204" pitchFamily="34" charset="0"/>
            </a:endParaRPr>
          </a:p>
        </p:txBody>
      </p:sp>
      <p:pic>
        <p:nvPicPr>
          <p:cNvPr id="7" name="Recorded Sound">
            <a:hlinkClick r:id="" action="ppaction://media"/>
            <a:extLst>
              <a:ext uri="{FF2B5EF4-FFF2-40B4-BE49-F238E27FC236}">
                <a16:creationId xmlns:a16="http://schemas.microsoft.com/office/drawing/2014/main" id="{BA200B9C-0D00-3579-3E21-E6A7D79187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48160" y="6455321"/>
            <a:ext cx="203200" cy="203200"/>
          </a:xfrm>
          <a:prstGeom prst="rect">
            <a:avLst/>
          </a:prstGeom>
        </p:spPr>
      </p:pic>
    </p:spTree>
    <p:extLst>
      <p:ext uri="{BB962C8B-B14F-4D97-AF65-F5344CB8AC3E}">
        <p14:creationId xmlns:p14="http://schemas.microsoft.com/office/powerpoint/2010/main" val="4050271663"/>
      </p:ext>
    </p:extLst>
  </p:cSld>
  <p:clrMapOvr>
    <a:masterClrMapping/>
  </p:clrMapOvr>
  <mc:AlternateContent xmlns:mc="http://schemas.openxmlformats.org/markup-compatibility/2006" xmlns:p14="http://schemas.microsoft.com/office/powerpoint/2010/main">
    <mc:Choice Requires="p14">
      <p:transition spd="slow" p14:dur="2000" advTm="21777"/>
    </mc:Choice>
    <mc:Fallback xmlns="">
      <p:transition spd="slow" advTm="21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8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A662EDD-2EBD-1EF3-C866-5FDE91A9B49F}"/>
              </a:ext>
            </a:extLst>
          </p:cNvPr>
          <p:cNvGraphicFramePr>
            <a:graphicFrameLocks noGrp="1"/>
          </p:cNvGraphicFramePr>
          <p:nvPr/>
        </p:nvGraphicFramePr>
        <p:xfrm>
          <a:off x="412173" y="396741"/>
          <a:ext cx="11367655" cy="6064524"/>
        </p:xfrm>
        <a:graphic>
          <a:graphicData uri="http://schemas.openxmlformats.org/drawingml/2006/table">
            <a:tbl>
              <a:tblPr/>
              <a:tblGrid>
                <a:gridCol w="2273531">
                  <a:extLst>
                    <a:ext uri="{9D8B030D-6E8A-4147-A177-3AD203B41FA5}">
                      <a16:colId xmlns:a16="http://schemas.microsoft.com/office/drawing/2014/main" val="2820414928"/>
                    </a:ext>
                  </a:extLst>
                </a:gridCol>
                <a:gridCol w="2530533">
                  <a:extLst>
                    <a:ext uri="{9D8B030D-6E8A-4147-A177-3AD203B41FA5}">
                      <a16:colId xmlns:a16="http://schemas.microsoft.com/office/drawing/2014/main" val="1526667759"/>
                    </a:ext>
                  </a:extLst>
                </a:gridCol>
                <a:gridCol w="2296391">
                  <a:extLst>
                    <a:ext uri="{9D8B030D-6E8A-4147-A177-3AD203B41FA5}">
                      <a16:colId xmlns:a16="http://schemas.microsoft.com/office/drawing/2014/main" val="2715045231"/>
                    </a:ext>
                  </a:extLst>
                </a:gridCol>
                <a:gridCol w="2150918">
                  <a:extLst>
                    <a:ext uri="{9D8B030D-6E8A-4147-A177-3AD203B41FA5}">
                      <a16:colId xmlns:a16="http://schemas.microsoft.com/office/drawing/2014/main" val="2575395397"/>
                    </a:ext>
                  </a:extLst>
                </a:gridCol>
                <a:gridCol w="2116282">
                  <a:extLst>
                    <a:ext uri="{9D8B030D-6E8A-4147-A177-3AD203B41FA5}">
                      <a16:colId xmlns:a16="http://schemas.microsoft.com/office/drawing/2014/main" val="3783286113"/>
                    </a:ext>
                  </a:extLst>
                </a:gridCol>
              </a:tblGrid>
              <a:tr h="650073">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CLINICAL CONDITION</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a:solidFill>
                            <a:schemeClr val="bg1"/>
                          </a:solidFill>
                          <a:latin typeface="Calibri" panose="020F0502020204030204" pitchFamily="34" charset="0"/>
                          <a:ea typeface="Calibri" panose="020F0502020204030204" pitchFamily="34" charset="0"/>
                          <a:cs typeface="Calibri" panose="020F0502020204030204" pitchFamily="34" charset="0"/>
                        </a:rPr>
                        <a:t>Mechanism (Pathophysiology)</a:t>
                      </a:r>
                      <a:endParaRPr lang="en-PH" sz="20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a:solidFill>
                            <a:schemeClr val="bg1"/>
                          </a:solidFill>
                          <a:latin typeface="Calibri" panose="020F0502020204030204" pitchFamily="34" charset="0"/>
                          <a:ea typeface="Calibri" panose="020F0502020204030204" pitchFamily="34" charset="0"/>
                          <a:cs typeface="Calibri" panose="020F0502020204030204" pitchFamily="34" charset="0"/>
                        </a:rPr>
                        <a:t>Clinical Features</a:t>
                      </a:r>
                      <a:endParaRPr lang="en-PH" sz="20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a:solidFill>
                            <a:schemeClr val="bg1"/>
                          </a:solidFill>
                          <a:latin typeface="Calibri" panose="020F0502020204030204" pitchFamily="34" charset="0"/>
                          <a:ea typeface="Calibri" panose="020F0502020204030204" pitchFamily="34" charset="0"/>
                          <a:cs typeface="Calibri" panose="020F0502020204030204" pitchFamily="34" charset="0"/>
                        </a:rPr>
                        <a:t>Key Diagnostic Features</a:t>
                      </a:r>
                      <a:endParaRPr lang="en-PH" sz="20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Management</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extLst>
                  <a:ext uri="{0D108BD9-81ED-4DB2-BD59-A6C34878D82A}">
                    <a16:rowId xmlns:a16="http://schemas.microsoft.com/office/drawing/2014/main" val="1502204029"/>
                  </a:ext>
                </a:extLst>
              </a:tr>
              <a:tr h="1412073">
                <a:tc>
                  <a:txBody>
                    <a:bodyPr/>
                    <a:lstStyle/>
                    <a:p>
                      <a:pPr algn="ctr"/>
                      <a:r>
                        <a:rPr lang="en-PH" sz="1800" b="1" dirty="0">
                          <a:solidFill>
                            <a:schemeClr val="bg1"/>
                          </a:solidFill>
                          <a:latin typeface="Calibri" panose="020F0502020204030204" pitchFamily="34" charset="0"/>
                          <a:ea typeface="Calibri" panose="020F0502020204030204" pitchFamily="34" charset="0"/>
                          <a:cs typeface="Calibri" panose="020F0502020204030204" pitchFamily="34" charset="0"/>
                        </a:rPr>
                        <a:t>Impetigo</a:t>
                      </a:r>
                      <a:endParaRPr lang="en-PH" sz="18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US" sz="1800">
                          <a:latin typeface="Calibri" panose="020F0502020204030204" pitchFamily="34" charset="0"/>
                          <a:ea typeface="Calibri" panose="020F0502020204030204" pitchFamily="34" charset="0"/>
                          <a:cs typeface="Calibri" panose="020F0502020204030204" pitchFamily="34" charset="0"/>
                        </a:rPr>
                        <a:t>Exfoliative toxins disrupt keratinocyte adhesion (desmoglein-1) → localized epidermal infection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a:latin typeface="Calibri" panose="020F0502020204030204" pitchFamily="34" charset="0"/>
                          <a:ea typeface="Calibri" panose="020F0502020204030204" pitchFamily="34" charset="0"/>
                          <a:cs typeface="Calibri" panose="020F0502020204030204" pitchFamily="34" charset="0"/>
                        </a:rPr>
                        <a:t>Honey-colored crusts, vesicles/pustules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a:latin typeface="Calibri" panose="020F0502020204030204" pitchFamily="34" charset="0"/>
                          <a:ea typeface="Calibri" panose="020F0502020204030204" pitchFamily="34" charset="0"/>
                          <a:cs typeface="Calibri" panose="020F0502020204030204" pitchFamily="34" charset="0"/>
                        </a:rPr>
                        <a:t>Classic appearance in children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dirty="0">
                          <a:latin typeface="Calibri" panose="020F0502020204030204" pitchFamily="34" charset="0"/>
                          <a:ea typeface="Calibri" panose="020F0502020204030204" pitchFamily="34" charset="0"/>
                          <a:cs typeface="Calibri" panose="020F0502020204030204" pitchFamily="34" charset="0"/>
                        </a:rPr>
                        <a:t>Topical antibiotics, hygiene</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0964020"/>
                  </a:ext>
                </a:extLst>
              </a:tr>
              <a:tr h="863433">
                <a:tc>
                  <a:txBody>
                    <a:bodyPr/>
                    <a:lstStyle/>
                    <a:p>
                      <a:pPr algn="ctr"/>
                      <a:r>
                        <a:rPr lang="en-PH" sz="1800" b="1" dirty="0">
                          <a:solidFill>
                            <a:schemeClr val="bg1"/>
                          </a:solidFill>
                          <a:latin typeface="Calibri" panose="020F0502020204030204" pitchFamily="34" charset="0"/>
                          <a:ea typeface="Calibri" panose="020F0502020204030204" pitchFamily="34" charset="0"/>
                          <a:cs typeface="Calibri" panose="020F0502020204030204" pitchFamily="34" charset="0"/>
                        </a:rPr>
                        <a:t>Folliculitis</a:t>
                      </a:r>
                      <a:endParaRPr lang="en-PH" sz="18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S. aureus infects hair follicles → localized inflammation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dirty="0">
                          <a:latin typeface="Calibri" panose="020F0502020204030204" pitchFamily="34" charset="0"/>
                          <a:ea typeface="Calibri" panose="020F0502020204030204" pitchFamily="34" charset="0"/>
                          <a:cs typeface="Calibri" panose="020F0502020204030204" pitchFamily="34" charset="0"/>
                        </a:rPr>
                        <a:t>Pustules at follicles, mild erythema;</a:t>
                      </a:r>
                    </a:p>
                    <a:p>
                      <a:pPr algn="ctr"/>
                      <a:r>
                        <a:rPr lang="en-PH" sz="1800" dirty="0">
                          <a:latin typeface="Calibri" panose="020F0502020204030204" pitchFamily="34" charset="0"/>
                          <a:ea typeface="Calibri" panose="020F0502020204030204" pitchFamily="34" charset="0"/>
                          <a:cs typeface="Calibri" panose="020F0502020204030204" pitchFamily="34" charset="0"/>
                        </a:rPr>
                        <a:t>Sycosis barbae</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a:latin typeface="Calibri" panose="020F0502020204030204" pitchFamily="34" charset="0"/>
                          <a:ea typeface="Calibri" panose="020F0502020204030204" pitchFamily="34" charset="0"/>
                          <a:cs typeface="Calibri" panose="020F0502020204030204" pitchFamily="34" charset="0"/>
                        </a:rPr>
                        <a:t>Superficial skin infection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a:latin typeface="Calibri" panose="020F0502020204030204" pitchFamily="34" charset="0"/>
                          <a:ea typeface="Calibri" panose="020F0502020204030204" pitchFamily="34" charset="0"/>
                          <a:cs typeface="Calibri" panose="020F0502020204030204" pitchFamily="34" charset="0"/>
                        </a:rPr>
                        <a:t>Local antiseptics, hygiene</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672197"/>
                  </a:ext>
                </a:extLst>
              </a:tr>
              <a:tr h="1137753">
                <a:tc>
                  <a:txBody>
                    <a:bodyPr/>
                    <a:lstStyle/>
                    <a:p>
                      <a:pPr algn="ctr"/>
                      <a:r>
                        <a:rPr lang="en-PH" sz="1800" b="1" dirty="0">
                          <a:solidFill>
                            <a:schemeClr val="bg1"/>
                          </a:solidFill>
                          <a:latin typeface="Calibri" panose="020F0502020204030204" pitchFamily="34" charset="0"/>
                          <a:ea typeface="Calibri" panose="020F0502020204030204" pitchFamily="34" charset="0"/>
                          <a:cs typeface="Calibri" panose="020F0502020204030204" pitchFamily="34" charset="0"/>
                        </a:rPr>
                        <a:t>Furuncles (boils); Carbuncles</a:t>
                      </a:r>
                      <a:endParaRPr lang="en-PH" sz="18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Deep follicular infection → abscess formation; carbuncles involve multiple follicles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Painful nodules with central necrosis, systemic symptoms (carbuncles)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latin typeface="Calibri" panose="020F0502020204030204" pitchFamily="34" charset="0"/>
                          <a:ea typeface="Calibri" panose="020F0502020204030204" pitchFamily="34" charset="0"/>
                          <a:cs typeface="Calibri" panose="020F0502020204030204" pitchFamily="34" charset="0"/>
                        </a:rPr>
                        <a:t>Centered necrosis, may drain pus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Drainage, systemic antibiotics if needed</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549022"/>
                  </a:ext>
                </a:extLst>
              </a:tr>
              <a:tr h="1137753">
                <a:tc>
                  <a:txBody>
                    <a:bodyPr/>
                    <a:lstStyle/>
                    <a:p>
                      <a:pPr algn="ctr"/>
                      <a:r>
                        <a:rPr lang="en-PH" sz="1800" b="1" dirty="0">
                          <a:solidFill>
                            <a:schemeClr val="bg1"/>
                          </a:solidFill>
                          <a:latin typeface="Calibri" panose="020F0502020204030204" pitchFamily="34" charset="0"/>
                          <a:ea typeface="Calibri" panose="020F0502020204030204" pitchFamily="34" charset="0"/>
                          <a:cs typeface="Calibri" panose="020F0502020204030204" pitchFamily="34" charset="0"/>
                        </a:rPr>
                        <a:t>Hidradenitis Suppurativa</a:t>
                      </a:r>
                      <a:endParaRPr lang="en-PH" sz="18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Chronic occlusion of apocrine glands → secondary bacterial infection (S. aureus)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dirty="0">
                          <a:latin typeface="Calibri" panose="020F0502020204030204" pitchFamily="34" charset="0"/>
                          <a:ea typeface="Calibri" panose="020F0502020204030204" pitchFamily="34" charset="0"/>
                          <a:cs typeface="Calibri" panose="020F0502020204030204" pitchFamily="34" charset="0"/>
                        </a:rPr>
                        <a:t>Recurrent furuncles in axillae/groin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dirty="0">
                          <a:latin typeface="Calibri" panose="020F0502020204030204" pitchFamily="34" charset="0"/>
                          <a:ea typeface="Calibri" panose="020F0502020204030204" pitchFamily="34" charset="0"/>
                          <a:cs typeface="Calibri" panose="020F0502020204030204" pitchFamily="34" charset="0"/>
                        </a:rPr>
                        <a:t>Hypertrophic scarring post-drainage</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dirty="0">
                          <a:latin typeface="Calibri" panose="020F0502020204030204" pitchFamily="34" charset="0"/>
                          <a:ea typeface="Calibri" panose="020F0502020204030204" pitchFamily="34" charset="0"/>
                          <a:cs typeface="Calibri" panose="020F0502020204030204" pitchFamily="34" charset="0"/>
                        </a:rPr>
                        <a:t>Local care, hygiene</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685679"/>
                  </a:ext>
                </a:extLst>
              </a:tr>
              <a:tr h="863433">
                <a:tc>
                  <a:txBody>
                    <a:bodyPr/>
                    <a:lstStyle/>
                    <a:p>
                      <a:pPr algn="ctr"/>
                      <a:r>
                        <a:rPr lang="en-PH" sz="1800" b="1" dirty="0">
                          <a:solidFill>
                            <a:schemeClr val="bg1"/>
                          </a:solidFill>
                          <a:latin typeface="Calibri" panose="020F0502020204030204" pitchFamily="34" charset="0"/>
                          <a:ea typeface="Calibri" panose="020F0502020204030204" pitchFamily="34" charset="0"/>
                          <a:cs typeface="Calibri" panose="020F0502020204030204" pitchFamily="34" charset="0"/>
                        </a:rPr>
                        <a:t>Mastitis</a:t>
                      </a:r>
                      <a:endParaRPr lang="en-PH" sz="18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US" sz="1800">
                          <a:latin typeface="Calibri" panose="020F0502020204030204" pitchFamily="34" charset="0"/>
                          <a:ea typeface="Calibri" panose="020F0502020204030204" pitchFamily="34" charset="0"/>
                          <a:cs typeface="Calibri" panose="020F0502020204030204" pitchFamily="34" charset="0"/>
                        </a:rPr>
                        <a:t>Milk stasis and ductal blockage → secondary S. aureus infection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a:latin typeface="Calibri" panose="020F0502020204030204" pitchFamily="34" charset="0"/>
                          <a:ea typeface="Calibri" panose="020F0502020204030204" pitchFamily="34" charset="0"/>
                          <a:cs typeface="Calibri" panose="020F0502020204030204" pitchFamily="34" charset="0"/>
                        </a:rPr>
                        <a:t>Breast tenderness, fever, malaise (puerperium)</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dirty="0">
                          <a:latin typeface="Calibri" panose="020F0502020204030204" pitchFamily="34" charset="0"/>
                          <a:ea typeface="Calibri" panose="020F0502020204030204" pitchFamily="34" charset="0"/>
                          <a:cs typeface="Calibri" panose="020F0502020204030204" pitchFamily="34" charset="0"/>
                        </a:rPr>
                        <a:t>Clinical; during lactation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Analgesics, continued breastfeeding, antibiotics if needed</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67865"/>
                  </a:ext>
                </a:extLst>
              </a:tr>
            </a:tbl>
          </a:graphicData>
        </a:graphic>
      </p:graphicFrame>
      <p:pic>
        <p:nvPicPr>
          <p:cNvPr id="3" name="Recorded Sound">
            <a:hlinkClick r:id="" action="ppaction://media"/>
            <a:extLst>
              <a:ext uri="{FF2B5EF4-FFF2-40B4-BE49-F238E27FC236}">
                <a16:creationId xmlns:a16="http://schemas.microsoft.com/office/drawing/2014/main" id="{07761729-E649-FA41-97E9-E4DF009C3F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590135" y="13013958"/>
            <a:ext cx="406400" cy="406400"/>
          </a:xfrm>
          <a:prstGeom prst="rect">
            <a:avLst/>
          </a:prstGeom>
        </p:spPr>
      </p:pic>
    </p:spTree>
    <p:extLst>
      <p:ext uri="{BB962C8B-B14F-4D97-AF65-F5344CB8AC3E}">
        <p14:creationId xmlns:p14="http://schemas.microsoft.com/office/powerpoint/2010/main" val="175017561"/>
      </p:ext>
    </p:extLst>
  </p:cSld>
  <p:clrMapOvr>
    <a:masterClrMapping/>
  </p:clrMapOvr>
  <mc:AlternateContent xmlns:mc="http://schemas.openxmlformats.org/markup-compatibility/2006" xmlns:p14="http://schemas.microsoft.com/office/powerpoint/2010/main">
    <mc:Choice Requires="p14">
      <p:transition spd="slow" p14:dur="2000" advTm="25385"/>
    </mc:Choice>
    <mc:Fallback xmlns="">
      <p:transition spd="slow" advTm="253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4240F-A49D-44CF-96A2-76783DA00A1C}"/>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18AB81C-D251-D92E-753A-2608F513AB3E}"/>
              </a:ext>
            </a:extLst>
          </p:cNvPr>
          <p:cNvGraphicFramePr>
            <a:graphicFrameLocks noGrp="1"/>
          </p:cNvGraphicFramePr>
          <p:nvPr/>
        </p:nvGraphicFramePr>
        <p:xfrm>
          <a:off x="412173" y="396741"/>
          <a:ext cx="11367655" cy="5993570"/>
        </p:xfrm>
        <a:graphic>
          <a:graphicData uri="http://schemas.openxmlformats.org/drawingml/2006/table">
            <a:tbl>
              <a:tblPr/>
              <a:tblGrid>
                <a:gridCol w="2273531">
                  <a:extLst>
                    <a:ext uri="{9D8B030D-6E8A-4147-A177-3AD203B41FA5}">
                      <a16:colId xmlns:a16="http://schemas.microsoft.com/office/drawing/2014/main" val="2820414928"/>
                    </a:ext>
                  </a:extLst>
                </a:gridCol>
                <a:gridCol w="2530533">
                  <a:extLst>
                    <a:ext uri="{9D8B030D-6E8A-4147-A177-3AD203B41FA5}">
                      <a16:colId xmlns:a16="http://schemas.microsoft.com/office/drawing/2014/main" val="1526667759"/>
                    </a:ext>
                  </a:extLst>
                </a:gridCol>
                <a:gridCol w="2296391">
                  <a:extLst>
                    <a:ext uri="{9D8B030D-6E8A-4147-A177-3AD203B41FA5}">
                      <a16:colId xmlns:a16="http://schemas.microsoft.com/office/drawing/2014/main" val="2715045231"/>
                    </a:ext>
                  </a:extLst>
                </a:gridCol>
                <a:gridCol w="2150918">
                  <a:extLst>
                    <a:ext uri="{9D8B030D-6E8A-4147-A177-3AD203B41FA5}">
                      <a16:colId xmlns:a16="http://schemas.microsoft.com/office/drawing/2014/main" val="2575395397"/>
                    </a:ext>
                  </a:extLst>
                </a:gridCol>
                <a:gridCol w="2116282">
                  <a:extLst>
                    <a:ext uri="{9D8B030D-6E8A-4147-A177-3AD203B41FA5}">
                      <a16:colId xmlns:a16="http://schemas.microsoft.com/office/drawing/2014/main" val="3783286113"/>
                    </a:ext>
                  </a:extLst>
                </a:gridCol>
              </a:tblGrid>
              <a:tr h="650073">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CLINICAL CONDITION</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Mechanism (Pathophysiology)</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a:solidFill>
                            <a:schemeClr val="bg1"/>
                          </a:solidFill>
                          <a:latin typeface="Calibri" panose="020F0502020204030204" pitchFamily="34" charset="0"/>
                          <a:ea typeface="Calibri" panose="020F0502020204030204" pitchFamily="34" charset="0"/>
                          <a:cs typeface="Calibri" panose="020F0502020204030204" pitchFamily="34" charset="0"/>
                        </a:rPr>
                        <a:t>Clinical Features</a:t>
                      </a:r>
                      <a:endParaRPr lang="en-PH" sz="20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a:solidFill>
                            <a:schemeClr val="bg1"/>
                          </a:solidFill>
                          <a:latin typeface="Calibri" panose="020F0502020204030204" pitchFamily="34" charset="0"/>
                          <a:ea typeface="Calibri" panose="020F0502020204030204" pitchFamily="34" charset="0"/>
                          <a:cs typeface="Calibri" panose="020F0502020204030204" pitchFamily="34" charset="0"/>
                        </a:rPr>
                        <a:t>Key Diagnostic Features</a:t>
                      </a:r>
                      <a:endParaRPr lang="en-PH" sz="20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Management</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extLst>
                  <a:ext uri="{0D108BD9-81ED-4DB2-BD59-A6C34878D82A}">
                    <a16:rowId xmlns:a16="http://schemas.microsoft.com/office/drawing/2014/main" val="1502204029"/>
                  </a:ext>
                </a:extLst>
              </a:tr>
              <a:tr h="954873">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Erysipelas</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PH" sz="2000" dirty="0">
                          <a:latin typeface="Calibri" panose="020F0502020204030204" pitchFamily="34" charset="0"/>
                          <a:ea typeface="Calibri" panose="020F0502020204030204" pitchFamily="34" charset="0"/>
                          <a:cs typeface="Calibri" panose="020F0502020204030204" pitchFamily="34" charset="0"/>
                        </a:rPr>
                        <a:t>S. aureus invade upper dermis/lymphatics → acute inflammation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Calibri" panose="020F0502020204030204" pitchFamily="34" charset="0"/>
                          <a:ea typeface="Calibri" panose="020F0502020204030204" pitchFamily="34" charset="0"/>
                          <a:cs typeface="Calibri" panose="020F0502020204030204" pitchFamily="34" charset="0"/>
                        </a:rPr>
                        <a:t>Tender, bright red, sharply demarcated plaque</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Calibri" panose="020F0502020204030204" pitchFamily="34" charset="0"/>
                          <a:ea typeface="Calibri" panose="020F0502020204030204" pitchFamily="34" charset="0"/>
                          <a:cs typeface="Calibri" panose="020F0502020204030204" pitchFamily="34" charset="0"/>
                        </a:rPr>
                        <a:t>Localized infection with systemic symptoms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2000" dirty="0">
                          <a:latin typeface="Calibri" panose="020F0502020204030204" pitchFamily="34" charset="0"/>
                          <a:ea typeface="Calibri" panose="020F0502020204030204" pitchFamily="34" charset="0"/>
                          <a:cs typeface="Calibri" panose="020F0502020204030204" pitchFamily="34" charset="0"/>
                        </a:rPr>
                        <a:t>Oral/IV antibiotics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672197"/>
                  </a:ext>
                </a:extLst>
              </a:tr>
              <a:tr h="1259673">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Cellulitis</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US" sz="2000">
                          <a:latin typeface="Calibri" panose="020F0502020204030204" pitchFamily="34" charset="0"/>
                          <a:ea typeface="Calibri" panose="020F0502020204030204" pitchFamily="34" charset="0"/>
                          <a:cs typeface="Calibri" panose="020F0502020204030204" pitchFamily="34" charset="0"/>
                        </a:rPr>
                        <a:t>Bacterial invasion of deep dermis/subcutis → spreading inflammation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Red, warm, tender swelling; may progress to necrosis or bullae</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Calibri" panose="020F0502020204030204" pitchFamily="34" charset="0"/>
                          <a:ea typeface="Calibri" panose="020F0502020204030204" pitchFamily="34" charset="0"/>
                          <a:cs typeface="Calibri" panose="020F0502020204030204" pitchFamily="34" charset="0"/>
                        </a:rPr>
                        <a:t>Severe cases show violaceous discoloration, anesthesia</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Calibri" panose="020F0502020204030204" pitchFamily="34" charset="0"/>
                          <a:ea typeface="Calibri" panose="020F0502020204030204" pitchFamily="34" charset="0"/>
                          <a:cs typeface="Calibri" panose="020F0502020204030204" pitchFamily="34" charset="0"/>
                        </a:rPr>
                        <a:t>Empiric antibiotics; blood cultures if systemic</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549022"/>
                  </a:ext>
                </a:extLst>
              </a:tr>
              <a:tr h="1564473">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Necrotizing Fasciitis</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Rapid spread of bacteria (often S. aureus, anaerobes) in fascial planes → ischemia, necrosis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Severe pain, crepitus, bullae, systemic toxicity</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2000" dirty="0">
                          <a:latin typeface="Calibri" panose="020F0502020204030204" pitchFamily="34" charset="0"/>
                          <a:ea typeface="Calibri" panose="020F0502020204030204" pitchFamily="34" charset="0"/>
                          <a:cs typeface="Calibri" panose="020F0502020204030204" pitchFamily="34" charset="0"/>
                        </a:rPr>
                        <a:t>Wooden-hard tissue, rapid progression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2000" dirty="0">
                          <a:latin typeface="Calibri" panose="020F0502020204030204" pitchFamily="34" charset="0"/>
                          <a:ea typeface="Calibri" panose="020F0502020204030204" pitchFamily="34" charset="0"/>
                          <a:cs typeface="Calibri" panose="020F0502020204030204" pitchFamily="34" charset="0"/>
                        </a:rPr>
                        <a:t>Emergency debridement, IV antibiotics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685679"/>
                  </a:ext>
                </a:extLst>
              </a:tr>
              <a:tr h="1564473">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SSI</a:t>
                      </a:r>
                      <a:b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(Surgical Site Infection)</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PH" sz="2000" dirty="0">
                          <a:latin typeface="Calibri" panose="020F0502020204030204" pitchFamily="34" charset="0"/>
                          <a:ea typeface="Calibri" panose="020F0502020204030204" pitchFamily="34" charset="0"/>
                          <a:cs typeface="Calibri" panose="020F0502020204030204" pitchFamily="34" charset="0"/>
                        </a:rPr>
                        <a:t>Bacterial contamination (often endogenous S. aureus) at incision site → local inflammation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2000" dirty="0">
                          <a:latin typeface="Calibri" panose="020F0502020204030204" pitchFamily="34" charset="0"/>
                          <a:ea typeface="Calibri" panose="020F0502020204030204" pitchFamily="34" charset="0"/>
                          <a:cs typeface="Calibri" panose="020F0502020204030204" pitchFamily="34" charset="0"/>
                        </a:rPr>
                        <a:t>Erythema, edema, fever at surgical site</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Timing (≤30 days; ≤90 if implant); nasal carriage risk</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Drainage if superficial; IV antibiotics for deep infections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8572687"/>
                  </a:ext>
                </a:extLst>
              </a:tr>
            </a:tbl>
          </a:graphicData>
        </a:graphic>
      </p:graphicFrame>
      <p:pic>
        <p:nvPicPr>
          <p:cNvPr id="3" name="Recorded Sound">
            <a:hlinkClick r:id="" action="ppaction://media"/>
            <a:extLst>
              <a:ext uri="{FF2B5EF4-FFF2-40B4-BE49-F238E27FC236}">
                <a16:creationId xmlns:a16="http://schemas.microsoft.com/office/drawing/2014/main" id="{1B19FC37-B7CE-BE4F-BCE1-3CD88EF7B6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96320" y="13078460"/>
            <a:ext cx="406400" cy="406400"/>
          </a:xfrm>
          <a:prstGeom prst="rect">
            <a:avLst/>
          </a:prstGeom>
        </p:spPr>
      </p:pic>
    </p:spTree>
    <p:extLst>
      <p:ext uri="{BB962C8B-B14F-4D97-AF65-F5344CB8AC3E}">
        <p14:creationId xmlns:p14="http://schemas.microsoft.com/office/powerpoint/2010/main" val="61664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08A6B-8F3B-4E31-5CD3-AE042FB48A10}"/>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228642A-1092-ED7B-9C3D-4F48EC86004E}"/>
              </a:ext>
            </a:extLst>
          </p:cNvPr>
          <p:cNvGraphicFramePr>
            <a:graphicFrameLocks noGrp="1"/>
          </p:cNvGraphicFramePr>
          <p:nvPr/>
        </p:nvGraphicFramePr>
        <p:xfrm>
          <a:off x="412173" y="396741"/>
          <a:ext cx="11367655" cy="5973084"/>
        </p:xfrm>
        <a:graphic>
          <a:graphicData uri="http://schemas.openxmlformats.org/drawingml/2006/table">
            <a:tbl>
              <a:tblPr/>
              <a:tblGrid>
                <a:gridCol w="2273531">
                  <a:extLst>
                    <a:ext uri="{9D8B030D-6E8A-4147-A177-3AD203B41FA5}">
                      <a16:colId xmlns:a16="http://schemas.microsoft.com/office/drawing/2014/main" val="2820414928"/>
                    </a:ext>
                  </a:extLst>
                </a:gridCol>
                <a:gridCol w="2530533">
                  <a:extLst>
                    <a:ext uri="{9D8B030D-6E8A-4147-A177-3AD203B41FA5}">
                      <a16:colId xmlns:a16="http://schemas.microsoft.com/office/drawing/2014/main" val="1526667759"/>
                    </a:ext>
                  </a:extLst>
                </a:gridCol>
                <a:gridCol w="2296391">
                  <a:extLst>
                    <a:ext uri="{9D8B030D-6E8A-4147-A177-3AD203B41FA5}">
                      <a16:colId xmlns:a16="http://schemas.microsoft.com/office/drawing/2014/main" val="2715045231"/>
                    </a:ext>
                  </a:extLst>
                </a:gridCol>
                <a:gridCol w="2150918">
                  <a:extLst>
                    <a:ext uri="{9D8B030D-6E8A-4147-A177-3AD203B41FA5}">
                      <a16:colId xmlns:a16="http://schemas.microsoft.com/office/drawing/2014/main" val="2575395397"/>
                    </a:ext>
                  </a:extLst>
                </a:gridCol>
                <a:gridCol w="2116282">
                  <a:extLst>
                    <a:ext uri="{9D8B030D-6E8A-4147-A177-3AD203B41FA5}">
                      <a16:colId xmlns:a16="http://schemas.microsoft.com/office/drawing/2014/main" val="3783286113"/>
                    </a:ext>
                  </a:extLst>
                </a:gridCol>
              </a:tblGrid>
              <a:tr h="650073">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CLINICAL CONDITION</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a:solidFill>
                            <a:schemeClr val="bg1"/>
                          </a:solidFill>
                          <a:latin typeface="Calibri" panose="020F0502020204030204" pitchFamily="34" charset="0"/>
                          <a:ea typeface="Calibri" panose="020F0502020204030204" pitchFamily="34" charset="0"/>
                          <a:cs typeface="Calibri" panose="020F0502020204030204" pitchFamily="34" charset="0"/>
                        </a:rPr>
                        <a:t>Mechanism (Pathophysiology)</a:t>
                      </a:r>
                      <a:endParaRPr lang="en-PH" sz="20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a:solidFill>
                            <a:schemeClr val="bg1"/>
                          </a:solidFill>
                          <a:latin typeface="Calibri" panose="020F0502020204030204" pitchFamily="34" charset="0"/>
                          <a:ea typeface="Calibri" panose="020F0502020204030204" pitchFamily="34" charset="0"/>
                          <a:cs typeface="Calibri" panose="020F0502020204030204" pitchFamily="34" charset="0"/>
                        </a:rPr>
                        <a:t>Clinical Features</a:t>
                      </a:r>
                      <a:endParaRPr lang="en-PH" sz="20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a:solidFill>
                            <a:schemeClr val="bg1"/>
                          </a:solidFill>
                          <a:latin typeface="Calibri" panose="020F0502020204030204" pitchFamily="34" charset="0"/>
                          <a:ea typeface="Calibri" panose="020F0502020204030204" pitchFamily="34" charset="0"/>
                          <a:cs typeface="Calibri" panose="020F0502020204030204" pitchFamily="34" charset="0"/>
                        </a:rPr>
                        <a:t>Key Diagnostic Features</a:t>
                      </a:r>
                      <a:endParaRPr lang="en-PH" sz="20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algn="ctr"/>
                      <a:r>
                        <a:rPr lang="en-PH" sz="2000" b="1" dirty="0">
                          <a:solidFill>
                            <a:schemeClr val="bg1"/>
                          </a:solidFill>
                          <a:latin typeface="Calibri" panose="020F0502020204030204" pitchFamily="34" charset="0"/>
                          <a:ea typeface="Calibri" panose="020F0502020204030204" pitchFamily="34" charset="0"/>
                          <a:cs typeface="Calibri" panose="020F0502020204030204" pitchFamily="34" charset="0"/>
                        </a:rPr>
                        <a:t>Management</a:t>
                      </a:r>
                      <a:endParaRPr lang="en-PH"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a:noFill/>
                    </a:lnL>
                    <a:lnR>
                      <a:noFill/>
                    </a:lnR>
                    <a:lnT>
                      <a:noFill/>
                    </a:lnT>
                    <a:lnB w="12700" cap="flat" cmpd="sng" algn="ctr">
                      <a:solidFill>
                        <a:schemeClr val="tx1"/>
                      </a:solidFill>
                      <a:prstDash val="solid"/>
                      <a:round/>
                      <a:headEnd type="none" w="med" len="med"/>
                      <a:tailEnd type="none" w="med" len="med"/>
                    </a:lnB>
                    <a:solidFill>
                      <a:schemeClr val="tx2">
                        <a:lumMod val="10000"/>
                      </a:schemeClr>
                    </a:solidFill>
                  </a:tcPr>
                </a:tc>
                <a:extLst>
                  <a:ext uri="{0D108BD9-81ED-4DB2-BD59-A6C34878D82A}">
                    <a16:rowId xmlns:a16="http://schemas.microsoft.com/office/drawing/2014/main" val="1502204029"/>
                  </a:ext>
                </a:extLst>
              </a:tr>
              <a:tr h="1015833">
                <a:tc>
                  <a:txBody>
                    <a:bodyPr/>
                    <a:lstStyle/>
                    <a:p>
                      <a:pPr algn="ctr"/>
                      <a:r>
                        <a:rPr lang="en-PH" sz="1600" b="1" dirty="0">
                          <a:solidFill>
                            <a:schemeClr val="bg1"/>
                          </a:solidFill>
                          <a:latin typeface="Calibri" panose="020F0502020204030204" pitchFamily="34" charset="0"/>
                          <a:ea typeface="Calibri" panose="020F0502020204030204" pitchFamily="34" charset="0"/>
                          <a:cs typeface="Calibri" panose="020F0502020204030204" pitchFamily="34" charset="0"/>
                        </a:rPr>
                        <a:t>Bloodstream Infections (BSIs)</a:t>
                      </a:r>
                      <a:endParaRPr lang="en-PH"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Direct entry of bacteria (S. aureus) into blood → bacteremia, possible seeding of distant sites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Fever, chills, hypotension; from catheters, wounds, etc.</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Positive blood cultures; nosocomial vs. community onset</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600" dirty="0">
                          <a:latin typeface="Calibri" panose="020F0502020204030204" pitchFamily="34" charset="0"/>
                          <a:ea typeface="Calibri" panose="020F0502020204030204" pitchFamily="34" charset="0"/>
                          <a:cs typeface="Calibri" panose="020F0502020204030204" pitchFamily="34" charset="0"/>
                        </a:rPr>
                        <a:t>Remove source, targeted antibiotics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0964020"/>
                  </a:ext>
                </a:extLst>
              </a:tr>
              <a:tr h="1015833">
                <a:tc>
                  <a:txBody>
                    <a:bodyPr/>
                    <a:lstStyle/>
                    <a:p>
                      <a:pPr algn="ctr"/>
                      <a:r>
                        <a:rPr lang="en-PH" sz="1600" b="1" dirty="0">
                          <a:solidFill>
                            <a:schemeClr val="bg1"/>
                          </a:solidFill>
                          <a:latin typeface="Calibri" panose="020F0502020204030204" pitchFamily="34" charset="0"/>
                          <a:ea typeface="Calibri" panose="020F0502020204030204" pitchFamily="34" charset="0"/>
                          <a:cs typeface="Calibri" panose="020F0502020204030204" pitchFamily="34" charset="0"/>
                        </a:rPr>
                        <a:t>Infective Endocarditis (IE)</a:t>
                      </a:r>
                      <a:endParaRPr lang="en-PH"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PH" sz="1600">
                          <a:latin typeface="Calibri" panose="020F0502020204030204" pitchFamily="34" charset="0"/>
                          <a:ea typeface="Calibri" panose="020F0502020204030204" pitchFamily="34" charset="0"/>
                          <a:cs typeface="Calibri" panose="020F0502020204030204" pitchFamily="34" charset="0"/>
                        </a:rPr>
                        <a:t>Bacteremia → colonization of valves/prostheses → vegetation formation (fibrin, platelets, bacteria)</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Fever, murmur, embolic signs (Janeway lesions, CNS)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latin typeface="Calibri" panose="020F0502020204030204" pitchFamily="34" charset="0"/>
                          <a:ea typeface="Calibri" panose="020F0502020204030204" pitchFamily="34" charset="0"/>
                          <a:cs typeface="Calibri" panose="020F0502020204030204" pitchFamily="34" charset="0"/>
                        </a:rPr>
                        <a:t>TEE; new murmur; blood cultures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latin typeface="Calibri" panose="020F0502020204030204" pitchFamily="34" charset="0"/>
                          <a:ea typeface="Calibri" panose="020F0502020204030204" pitchFamily="34" charset="0"/>
                          <a:cs typeface="Calibri" panose="020F0502020204030204" pitchFamily="34" charset="0"/>
                        </a:rPr>
                        <a:t>IV antibiotics; surgery if needed</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672197"/>
                  </a:ext>
                </a:extLst>
              </a:tr>
              <a:tr h="1259673">
                <a:tc>
                  <a:txBody>
                    <a:bodyPr/>
                    <a:lstStyle/>
                    <a:p>
                      <a:pPr algn="ctr"/>
                      <a:r>
                        <a:rPr lang="en-PH" sz="1600" b="1" dirty="0">
                          <a:solidFill>
                            <a:schemeClr val="bg1"/>
                          </a:solidFill>
                          <a:latin typeface="Calibri" panose="020F0502020204030204" pitchFamily="34" charset="0"/>
                          <a:ea typeface="Calibri" panose="020F0502020204030204" pitchFamily="34" charset="0"/>
                          <a:cs typeface="Calibri" panose="020F0502020204030204" pitchFamily="34" charset="0"/>
                        </a:rPr>
                        <a:t>Pneumonia (S. aureus)</a:t>
                      </a:r>
                      <a:endParaRPr lang="en-PH"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US" sz="1600">
                          <a:latin typeface="Calibri" panose="020F0502020204030204" pitchFamily="34" charset="0"/>
                          <a:ea typeface="Calibri" panose="020F0502020204030204" pitchFamily="34" charset="0"/>
                          <a:cs typeface="Calibri" panose="020F0502020204030204" pitchFamily="34" charset="0"/>
                        </a:rPr>
                        <a:t>Airborne/aspiration or hematogenous seeding → necrotizing pneumonia (tissue destruction, cavitation)</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latin typeface="Calibri" panose="020F0502020204030204" pitchFamily="34" charset="0"/>
                          <a:ea typeface="Calibri" panose="020F0502020204030204" pitchFamily="34" charset="0"/>
                          <a:cs typeface="Calibri" panose="020F0502020204030204" pitchFamily="34" charset="0"/>
                        </a:rPr>
                        <a:t>Rapid-onset pneumonia, hemoptysis, high CRP, leukopenia</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600">
                          <a:latin typeface="Calibri" panose="020F0502020204030204" pitchFamily="34" charset="0"/>
                          <a:ea typeface="Calibri" panose="020F0502020204030204" pitchFamily="34" charset="0"/>
                          <a:cs typeface="Calibri" panose="020F0502020204030204" pitchFamily="34" charset="0"/>
                        </a:rPr>
                        <a:t>Multilobar cavitating infiltrates; preceding flu-like illness</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latin typeface="Calibri" panose="020F0502020204030204" pitchFamily="34" charset="0"/>
                          <a:ea typeface="Calibri" panose="020F0502020204030204" pitchFamily="34" charset="0"/>
                          <a:cs typeface="Calibri" panose="020F0502020204030204" pitchFamily="34" charset="0"/>
                        </a:rPr>
                        <a:t>Vancomycin/Linezolid; adjust duration per severity</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549022"/>
                  </a:ext>
                </a:extLst>
              </a:tr>
              <a:tr h="1015833">
                <a:tc>
                  <a:txBody>
                    <a:bodyPr/>
                    <a:lstStyle/>
                    <a:p>
                      <a:pPr algn="ctr"/>
                      <a:r>
                        <a:rPr lang="en-PH" sz="1600" b="1" dirty="0">
                          <a:solidFill>
                            <a:schemeClr val="bg1"/>
                          </a:solidFill>
                          <a:latin typeface="Calibri" panose="020F0502020204030204" pitchFamily="34" charset="0"/>
                          <a:ea typeface="Calibri" panose="020F0502020204030204" pitchFamily="34" charset="0"/>
                          <a:cs typeface="Calibri" panose="020F0502020204030204" pitchFamily="34" charset="0"/>
                        </a:rPr>
                        <a:t>Acute Osteomyelitis</a:t>
                      </a:r>
                      <a:endParaRPr lang="en-PH"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Hematogenous spread of bacteria to bone → acute infection with inflammatory response</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High fever, localized bone pain/swelling</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600" dirty="0">
                          <a:latin typeface="Calibri" panose="020F0502020204030204" pitchFamily="34" charset="0"/>
                          <a:ea typeface="Calibri" panose="020F0502020204030204" pitchFamily="34" charset="0"/>
                          <a:cs typeface="Calibri" panose="020F0502020204030204" pitchFamily="34" charset="0"/>
                        </a:rPr>
                        <a:t>Bone probe, imaging, biopsy</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IV antibiotics (4–6 </a:t>
                      </a:r>
                      <a:r>
                        <a:rPr lang="en-US" sz="1600" dirty="0" err="1">
                          <a:latin typeface="Calibri" panose="020F0502020204030204" pitchFamily="34" charset="0"/>
                          <a:ea typeface="Calibri" panose="020F0502020204030204" pitchFamily="34" charset="0"/>
                          <a:cs typeface="Calibri" panose="020F0502020204030204" pitchFamily="34" charset="0"/>
                        </a:rPr>
                        <a:t>wks</a:t>
                      </a:r>
                      <a:r>
                        <a:rPr lang="en-US" sz="1600" dirty="0">
                          <a:latin typeface="Calibri" panose="020F0502020204030204" pitchFamily="34" charset="0"/>
                          <a:ea typeface="Calibri" panose="020F0502020204030204" pitchFamily="34" charset="0"/>
                          <a:cs typeface="Calibri" panose="020F0502020204030204" pitchFamily="34" charset="0"/>
                        </a:rPr>
                        <a:t>); cultures to guide</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685679"/>
                  </a:ext>
                </a:extLst>
              </a:tr>
              <a:tr h="1015833">
                <a:tc>
                  <a:txBody>
                    <a:bodyPr/>
                    <a:lstStyle/>
                    <a:p>
                      <a:pPr algn="ctr"/>
                      <a:r>
                        <a:rPr lang="en-PH" sz="1600" b="1" dirty="0">
                          <a:solidFill>
                            <a:schemeClr val="bg1"/>
                          </a:solidFill>
                          <a:latin typeface="Calibri" panose="020F0502020204030204" pitchFamily="34" charset="0"/>
                          <a:ea typeface="Calibri" panose="020F0502020204030204" pitchFamily="34" charset="0"/>
                          <a:cs typeface="Calibri" panose="020F0502020204030204" pitchFamily="34" charset="0"/>
                        </a:rPr>
                        <a:t>Chronic Osteomyelitis</a:t>
                      </a:r>
                      <a:endParaRPr lang="en-PH"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scheme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Chronic infection with necrosis, </a:t>
                      </a:r>
                      <a:r>
                        <a:rPr lang="en-US" sz="1600" dirty="0" err="1">
                          <a:latin typeface="Calibri" panose="020F0502020204030204" pitchFamily="34" charset="0"/>
                          <a:ea typeface="Calibri" panose="020F0502020204030204" pitchFamily="34" charset="0"/>
                          <a:cs typeface="Calibri" panose="020F0502020204030204" pitchFamily="34" charset="0"/>
                        </a:rPr>
                        <a:t>sequestra</a:t>
                      </a:r>
                      <a:r>
                        <a:rPr lang="en-US" sz="1600" dirty="0">
                          <a:latin typeface="Calibri" panose="020F0502020204030204" pitchFamily="34" charset="0"/>
                          <a:ea typeface="Calibri" panose="020F0502020204030204" pitchFamily="34" charset="0"/>
                          <a:cs typeface="Calibri" panose="020F0502020204030204" pitchFamily="34" charset="0"/>
                        </a:rPr>
                        <a:t>, fistulas (often post-acute or contiguous spread)</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600" dirty="0">
                          <a:latin typeface="Calibri" panose="020F0502020204030204" pitchFamily="34" charset="0"/>
                          <a:ea typeface="Calibri" panose="020F0502020204030204" pitchFamily="34" charset="0"/>
                          <a:cs typeface="Calibri" panose="020F0502020204030204" pitchFamily="34" charset="0"/>
                        </a:rPr>
                        <a:t>Low-grade inflammation, recurrent drainage</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600" dirty="0">
                          <a:latin typeface="Calibri" panose="020F0502020204030204" pitchFamily="34" charset="0"/>
                          <a:ea typeface="Calibri" panose="020F0502020204030204" pitchFamily="34" charset="0"/>
                          <a:cs typeface="Calibri" panose="020F0502020204030204" pitchFamily="34" charset="0"/>
                        </a:rPr>
                        <a:t>Deep tissue cultures, imaging</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Long-term antibiotics; surgery if needed</a:t>
                      </a:r>
                    </a:p>
                  </a:txBody>
                  <a:tcPr marL="40474" marR="40474" marT="20237" marB="20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67865"/>
                  </a:ext>
                </a:extLst>
              </a:tr>
            </a:tbl>
          </a:graphicData>
        </a:graphic>
      </p:graphicFrame>
      <p:pic>
        <p:nvPicPr>
          <p:cNvPr id="3" name="Recorded Sound">
            <a:hlinkClick r:id="" action="ppaction://media"/>
            <a:extLst>
              <a:ext uri="{FF2B5EF4-FFF2-40B4-BE49-F238E27FC236}">
                <a16:creationId xmlns:a16="http://schemas.microsoft.com/office/drawing/2014/main" id="{BB95C4FC-A6FE-DB4D-B12C-1584427EDD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784560" y="12876798"/>
            <a:ext cx="406400" cy="406400"/>
          </a:xfrm>
          <a:prstGeom prst="rect">
            <a:avLst/>
          </a:prstGeom>
        </p:spPr>
      </p:pic>
    </p:spTree>
    <p:extLst>
      <p:ext uri="{BB962C8B-B14F-4D97-AF65-F5344CB8AC3E}">
        <p14:creationId xmlns:p14="http://schemas.microsoft.com/office/powerpoint/2010/main" val="348468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120B-EAE0-5341-B250-CA17EC9E8F2D}"/>
              </a:ext>
            </a:extLst>
          </p:cNvPr>
          <p:cNvSpPr>
            <a:spLocks noGrp="1"/>
          </p:cNvSpPr>
          <p:nvPr>
            <p:ph type="title"/>
          </p:nvPr>
        </p:nvSpPr>
        <p:spPr/>
        <p:txBody>
          <a:bodyPr/>
          <a:lstStyle/>
          <a:p>
            <a:pPr algn="ctr"/>
            <a:r>
              <a:rPr lang="en-US" b="1" i="1" dirty="0"/>
              <a:t>Staphylococcus epidermidis</a:t>
            </a:r>
          </a:p>
        </p:txBody>
      </p:sp>
      <p:sp>
        <p:nvSpPr>
          <p:cNvPr id="8" name="Content Placeholder 7">
            <a:extLst>
              <a:ext uri="{FF2B5EF4-FFF2-40B4-BE49-F238E27FC236}">
                <a16:creationId xmlns:a16="http://schemas.microsoft.com/office/drawing/2014/main" id="{C458E6D5-F5A3-174A-BDE3-71592F798F90}"/>
              </a:ext>
            </a:extLst>
          </p:cNvPr>
          <p:cNvSpPr>
            <a:spLocks noGrp="1"/>
          </p:cNvSpPr>
          <p:nvPr>
            <p:ph idx="1"/>
          </p:nvPr>
        </p:nvSpPr>
        <p:spPr>
          <a:xfrm>
            <a:off x="433251" y="1851751"/>
            <a:ext cx="6712132" cy="4351338"/>
          </a:xfrm>
        </p:spPr>
        <p:txBody>
          <a:bodyPr>
            <a:normAutofit fontScale="92500" lnSpcReduction="20000"/>
          </a:bodyPr>
          <a:lstStyle/>
          <a:p>
            <a:r>
              <a:rPr lang="en-PH" dirty="0"/>
              <a:t>Coagulase-negative, gram-positive cocci</a:t>
            </a:r>
          </a:p>
          <a:p>
            <a:r>
              <a:rPr lang="en-PH" dirty="0"/>
              <a:t>Catalase-positive and facultative anaerobe</a:t>
            </a:r>
          </a:p>
          <a:p>
            <a:r>
              <a:rPr lang="en-PH" dirty="0"/>
              <a:t>Colonies:</a:t>
            </a:r>
          </a:p>
          <a:p>
            <a:pPr lvl="1"/>
            <a:r>
              <a:rPr lang="en-PH" dirty="0"/>
              <a:t>Blood Agar: Gray to white colonies</a:t>
            </a:r>
          </a:p>
          <a:p>
            <a:pPr lvl="1"/>
            <a:r>
              <a:rPr lang="en-PH" dirty="0"/>
              <a:t>Mannitol Sugar Agar: red or pink</a:t>
            </a:r>
          </a:p>
          <a:p>
            <a:pPr lvl="1"/>
            <a:r>
              <a:rPr lang="en-PH" dirty="0"/>
              <a:t>Columbia CNA Agar: White or off white</a:t>
            </a:r>
          </a:p>
          <a:p>
            <a:r>
              <a:rPr lang="en-PH" dirty="0" err="1"/>
              <a:t>Pyrrolidonyl</a:t>
            </a:r>
            <a:r>
              <a:rPr lang="en-PH" dirty="0"/>
              <a:t> Aminopeptidase positive</a:t>
            </a:r>
          </a:p>
          <a:p>
            <a:r>
              <a:rPr lang="en-PH" dirty="0"/>
              <a:t>Novobiocin susceptible </a:t>
            </a:r>
          </a:p>
          <a:p>
            <a:r>
              <a:rPr lang="en-PH" dirty="0"/>
              <a:t>Alkaline phosphatase negative</a:t>
            </a:r>
          </a:p>
          <a:p>
            <a:r>
              <a:rPr lang="en-PH" dirty="0"/>
              <a:t>Most common CONS species live on human skin</a:t>
            </a:r>
            <a:endParaRPr lang="en-US" dirty="0"/>
          </a:p>
        </p:txBody>
      </p:sp>
      <p:pic>
        <p:nvPicPr>
          <p:cNvPr id="9" name="Content Placeholder 3">
            <a:extLst>
              <a:ext uri="{FF2B5EF4-FFF2-40B4-BE49-F238E27FC236}">
                <a16:creationId xmlns:a16="http://schemas.microsoft.com/office/drawing/2014/main" id="{D667081F-D634-CD4C-9B73-3AE436087F10}"/>
              </a:ext>
            </a:extLst>
          </p:cNvPr>
          <p:cNvPicPr>
            <a:picLocks noChangeAspect="1"/>
          </p:cNvPicPr>
          <p:nvPr/>
        </p:nvPicPr>
        <p:blipFill>
          <a:blip r:embed="rId5"/>
          <a:stretch>
            <a:fillRect/>
          </a:stretch>
        </p:blipFill>
        <p:spPr>
          <a:xfrm>
            <a:off x="8283665" y="4080511"/>
            <a:ext cx="3187700" cy="2552700"/>
          </a:xfrm>
          <a:prstGeom prst="rect">
            <a:avLst/>
          </a:prstGeom>
        </p:spPr>
      </p:pic>
      <p:pic>
        <p:nvPicPr>
          <p:cNvPr id="10" name="Picture 9">
            <a:extLst>
              <a:ext uri="{FF2B5EF4-FFF2-40B4-BE49-F238E27FC236}">
                <a16:creationId xmlns:a16="http://schemas.microsoft.com/office/drawing/2014/main" id="{9849E5DC-3786-984B-80CA-B33A45B5E463}"/>
              </a:ext>
            </a:extLst>
          </p:cNvPr>
          <p:cNvPicPr>
            <a:picLocks noChangeAspect="1"/>
          </p:cNvPicPr>
          <p:nvPr/>
        </p:nvPicPr>
        <p:blipFill>
          <a:blip r:embed="rId6"/>
          <a:stretch>
            <a:fillRect/>
          </a:stretch>
        </p:blipFill>
        <p:spPr>
          <a:xfrm>
            <a:off x="7972515" y="1690688"/>
            <a:ext cx="3810000" cy="2133600"/>
          </a:xfrm>
          <a:prstGeom prst="rect">
            <a:avLst/>
          </a:prstGeom>
        </p:spPr>
      </p:pic>
      <p:pic>
        <p:nvPicPr>
          <p:cNvPr id="5" name="Recorded Sound">
            <a:hlinkClick r:id="" action="ppaction://media"/>
            <a:extLst>
              <a:ext uri="{FF2B5EF4-FFF2-40B4-BE49-F238E27FC236}">
                <a16:creationId xmlns:a16="http://schemas.microsoft.com/office/drawing/2014/main" id="{E08A2F0E-14EB-714F-A380-47B0DDB28F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1800" y="6045200"/>
            <a:ext cx="812800" cy="812800"/>
          </a:xfrm>
          <a:prstGeom prst="rect">
            <a:avLst/>
          </a:prstGeom>
        </p:spPr>
      </p:pic>
    </p:spTree>
    <p:extLst>
      <p:ext uri="{BB962C8B-B14F-4D97-AF65-F5344CB8AC3E}">
        <p14:creationId xmlns:p14="http://schemas.microsoft.com/office/powerpoint/2010/main" val="8631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title"/>
          </p:nvPr>
        </p:nvSpPr>
        <p:spPr>
          <a:xfrm>
            <a:off x="603250" y="539750"/>
            <a:ext cx="10985500" cy="716582"/>
          </a:xfrm>
          <a:prstGeom prst="rect">
            <a:avLst/>
          </a:prstGeom>
          <a:noFill/>
          <a:ln>
            <a:noFill/>
          </a:ln>
        </p:spPr>
        <p:txBody>
          <a:bodyPr spcFirstLastPara="1" vert="horz" wrap="square" lIns="25400" tIns="25400" rIns="25400" bIns="25400" rtlCol="0" anchor="t" anchorCtr="0">
            <a:normAutofit/>
          </a:bodyPr>
          <a:lstStyle/>
          <a:p>
            <a:pPr algn="ctr">
              <a:buSzPts val="8500"/>
            </a:pPr>
            <a:r>
              <a:rPr lang="en-US" dirty="0">
                <a:latin typeface="Calibri" panose="020F0502020204030204" pitchFamily="34" charset="0"/>
                <a:cs typeface="Calibri" panose="020F0502020204030204" pitchFamily="34" charset="0"/>
              </a:rPr>
              <a:t>Staphylococci</a:t>
            </a:r>
            <a:endParaRPr dirty="0">
              <a:latin typeface="Calibri" panose="020F0502020204030204" pitchFamily="34" charset="0"/>
              <a:cs typeface="Calibri" panose="020F0502020204030204" pitchFamily="34" charset="0"/>
            </a:endParaRPr>
          </a:p>
        </p:txBody>
      </p:sp>
      <p:sp>
        <p:nvSpPr>
          <p:cNvPr id="84" name="Google Shape;84;p2"/>
          <p:cNvSpPr txBox="1">
            <a:spLocks noGrp="1"/>
          </p:cNvSpPr>
          <p:nvPr>
            <p:ph type="body" idx="2"/>
          </p:nvPr>
        </p:nvSpPr>
        <p:spPr>
          <a:xfrm>
            <a:off x="603250" y="1857876"/>
            <a:ext cx="5541991" cy="4000914"/>
          </a:xfrm>
          <a:prstGeom prst="rect">
            <a:avLst/>
          </a:prstGeom>
          <a:noFill/>
          <a:ln>
            <a:noFill/>
          </a:ln>
        </p:spPr>
        <p:txBody>
          <a:bodyPr spcFirstLastPara="1" vert="horz" wrap="square" lIns="25400" tIns="25400" rIns="25400" bIns="25400" rtlCol="0" anchor="t" anchorCtr="0">
            <a:normAutofit/>
          </a:bodyPr>
          <a:lstStyle/>
          <a:p>
            <a:pPr marL="0" indent="0">
              <a:lnSpc>
                <a:spcPct val="100000"/>
              </a:lnSpc>
              <a:spcBef>
                <a:spcPts val="0"/>
              </a:spcBef>
              <a:buSzPts val="5904"/>
              <a:buNone/>
            </a:pPr>
            <a:r>
              <a:rPr lang="en-US" sz="3000" b="1" dirty="0">
                <a:latin typeface="Calibri" panose="020F0502020204030204" pitchFamily="34" charset="0"/>
                <a:cs typeface="Calibri" panose="020F0502020204030204" pitchFamily="34" charset="0"/>
              </a:rPr>
              <a:t>GENERAL CHARACTERISTICS</a:t>
            </a:r>
          </a:p>
          <a:p>
            <a:pPr marL="342900" indent="-342900">
              <a:lnSpc>
                <a:spcPct val="100000"/>
              </a:lnSpc>
              <a:spcBef>
                <a:spcPts val="0"/>
              </a:spcBef>
              <a:buSzPct val="100000"/>
            </a:pPr>
            <a:r>
              <a:rPr lang="en-US" sz="3000" dirty="0">
                <a:latin typeface="Calibri" panose="020F0502020204030204" pitchFamily="34" charset="0"/>
                <a:cs typeface="Calibri" panose="020F0502020204030204" pitchFamily="34" charset="0"/>
              </a:rPr>
              <a:t>Gram positive</a:t>
            </a:r>
            <a:endParaRPr sz="3000" dirty="0">
              <a:latin typeface="Calibri" panose="020F0502020204030204" pitchFamily="34" charset="0"/>
              <a:cs typeface="Calibri" panose="020F0502020204030204" pitchFamily="34" charset="0"/>
            </a:endParaRPr>
          </a:p>
          <a:p>
            <a:pPr marL="342900" indent="-342900">
              <a:lnSpc>
                <a:spcPct val="100000"/>
              </a:lnSpc>
              <a:spcBef>
                <a:spcPts val="0"/>
              </a:spcBef>
              <a:buSzPct val="100000"/>
            </a:pPr>
            <a:r>
              <a:rPr lang="en-US" sz="3000" dirty="0">
                <a:latin typeface="Calibri" panose="020F0502020204030204" pitchFamily="34" charset="0"/>
                <a:cs typeface="Calibri" panose="020F0502020204030204" pitchFamily="34" charset="0"/>
              </a:rPr>
              <a:t>Grapelike or cocci in clusters</a:t>
            </a:r>
            <a:endParaRPr sz="3000" dirty="0">
              <a:latin typeface="Calibri" panose="020F0502020204030204" pitchFamily="34" charset="0"/>
              <a:cs typeface="Calibri" panose="020F0502020204030204" pitchFamily="34" charset="0"/>
            </a:endParaRPr>
          </a:p>
          <a:p>
            <a:pPr marL="342900" indent="-342900">
              <a:lnSpc>
                <a:spcPct val="100000"/>
              </a:lnSpc>
              <a:spcBef>
                <a:spcPts val="0"/>
              </a:spcBef>
              <a:buSzPct val="100000"/>
            </a:pPr>
            <a:r>
              <a:rPr lang="en-US" sz="3000" dirty="0">
                <a:latin typeface="Calibri" panose="020F0502020204030204" pitchFamily="34" charset="0"/>
                <a:cs typeface="Calibri" panose="020F0502020204030204" pitchFamily="34" charset="0"/>
              </a:rPr>
              <a:t>Non-motile</a:t>
            </a:r>
            <a:endParaRPr sz="3000" dirty="0">
              <a:latin typeface="Calibri" panose="020F0502020204030204" pitchFamily="34" charset="0"/>
              <a:cs typeface="Calibri" panose="020F0502020204030204" pitchFamily="34" charset="0"/>
            </a:endParaRPr>
          </a:p>
          <a:p>
            <a:pPr marL="342900" indent="-342900">
              <a:lnSpc>
                <a:spcPct val="100000"/>
              </a:lnSpc>
              <a:spcBef>
                <a:spcPts val="0"/>
              </a:spcBef>
              <a:buSzPct val="100000"/>
            </a:pPr>
            <a:r>
              <a:rPr lang="en-US" sz="3000" dirty="0">
                <a:latin typeface="Calibri" panose="020F0502020204030204" pitchFamily="34" charset="0"/>
                <a:cs typeface="Calibri" panose="020F0502020204030204" pitchFamily="34" charset="0"/>
              </a:rPr>
              <a:t>Aerobic or facultative anaerobic</a:t>
            </a:r>
            <a:endParaRPr sz="3000" dirty="0">
              <a:latin typeface="Calibri" panose="020F0502020204030204" pitchFamily="34" charset="0"/>
              <a:cs typeface="Calibri" panose="020F0502020204030204" pitchFamily="34" charset="0"/>
            </a:endParaRPr>
          </a:p>
          <a:p>
            <a:pPr marL="342900" indent="-342900">
              <a:lnSpc>
                <a:spcPct val="100000"/>
              </a:lnSpc>
              <a:spcBef>
                <a:spcPts val="0"/>
              </a:spcBef>
              <a:buSzPct val="100000"/>
            </a:pPr>
            <a:r>
              <a:rPr lang="en-US" sz="3000" dirty="0">
                <a:latin typeface="Calibri" panose="020F0502020204030204" pitchFamily="34" charset="0"/>
                <a:cs typeface="Calibri" panose="020F0502020204030204" pitchFamily="34" charset="0"/>
              </a:rPr>
              <a:t>Resistant to heat, drying or high salt concentration</a:t>
            </a:r>
            <a:endParaRPr sz="3000" dirty="0">
              <a:latin typeface="Calibri" panose="020F0502020204030204" pitchFamily="34" charset="0"/>
              <a:cs typeface="Calibri" panose="020F0502020204030204" pitchFamily="34" charset="0"/>
            </a:endParaRPr>
          </a:p>
          <a:p>
            <a:pPr marL="342900" indent="-342900">
              <a:lnSpc>
                <a:spcPct val="100000"/>
              </a:lnSpc>
              <a:spcBef>
                <a:spcPts val="0"/>
              </a:spcBef>
              <a:buSzPct val="100000"/>
            </a:pPr>
            <a:r>
              <a:rPr lang="en-US" sz="3000" dirty="0">
                <a:latin typeface="Calibri" panose="020F0502020204030204" pitchFamily="34" charset="0"/>
                <a:cs typeface="Calibri" panose="020F0502020204030204" pitchFamily="34" charset="0"/>
              </a:rPr>
              <a:t>Catalase positive</a:t>
            </a:r>
            <a:endParaRPr sz="3000" dirty="0">
              <a:latin typeface="Calibri" panose="020F0502020204030204" pitchFamily="34" charset="0"/>
              <a:cs typeface="Calibri" panose="020F0502020204030204" pitchFamily="34" charset="0"/>
            </a:endParaRPr>
          </a:p>
        </p:txBody>
      </p:sp>
      <p:pic>
        <p:nvPicPr>
          <p:cNvPr id="85" name="Google Shape;85;p2" descr="Image"/>
          <p:cNvPicPr preferRelativeResize="0"/>
          <p:nvPr/>
        </p:nvPicPr>
        <p:blipFill rotWithShape="1">
          <a:blip r:embed="rId5">
            <a:alphaModFix/>
          </a:blip>
          <a:srcRect/>
          <a:stretch/>
        </p:blipFill>
        <p:spPr>
          <a:xfrm>
            <a:off x="7255252" y="1818861"/>
            <a:ext cx="4403348" cy="4000914"/>
          </a:xfrm>
          <a:prstGeom prst="rect">
            <a:avLst/>
          </a:prstGeom>
          <a:noFill/>
          <a:ln>
            <a:noFill/>
          </a:ln>
        </p:spPr>
      </p:pic>
      <p:pic>
        <p:nvPicPr>
          <p:cNvPr id="5" name="Recorded Sound">
            <a:hlinkClick r:id="" action="ppaction://media"/>
            <a:extLst>
              <a:ext uri="{FF2B5EF4-FFF2-40B4-BE49-F238E27FC236}">
                <a16:creationId xmlns:a16="http://schemas.microsoft.com/office/drawing/2014/main" id="{F8BF0599-DE07-CF4E-A9EF-C43F4531C1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598909" y="12944764"/>
            <a:ext cx="406400" cy="406400"/>
          </a:xfrm>
          <a:prstGeom prst="rect">
            <a:avLst/>
          </a:prstGeom>
        </p:spPr>
      </p:pic>
    </p:spTree>
    <p:extLst>
      <p:ext uri="{BB962C8B-B14F-4D97-AF65-F5344CB8AC3E}">
        <p14:creationId xmlns:p14="http://schemas.microsoft.com/office/powerpoint/2010/main" val="301774059"/>
      </p:ext>
    </p:extLst>
  </p:cSld>
  <p:clrMapOvr>
    <a:masterClrMapping/>
  </p:clrMapOvr>
  <mc:AlternateContent xmlns:mc="http://schemas.openxmlformats.org/markup-compatibility/2006" xmlns:p14="http://schemas.microsoft.com/office/powerpoint/2010/main">
    <mc:Choice Requires="p14">
      <p:transition spd="slow" p14:dur="2000" advTm="18849"/>
    </mc:Choice>
    <mc:Fallback xmlns="">
      <p:transition spd="slow" advTm="1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AA476-E1EB-A749-AE33-4AB85CE3258D}"/>
              </a:ext>
            </a:extLst>
          </p:cNvPr>
          <p:cNvSpPr>
            <a:spLocks noGrp="1"/>
          </p:cNvSpPr>
          <p:nvPr>
            <p:ph type="title"/>
          </p:nvPr>
        </p:nvSpPr>
        <p:spPr>
          <a:xfrm>
            <a:off x="838200" y="365125"/>
            <a:ext cx="10515600" cy="849721"/>
          </a:xfrm>
        </p:spPr>
        <p:txBody>
          <a:bodyPr/>
          <a:lstStyle/>
          <a:p>
            <a:r>
              <a:rPr lang="en-US" b="1" dirty="0"/>
              <a:t>Virulence</a:t>
            </a:r>
          </a:p>
        </p:txBody>
      </p:sp>
      <p:pic>
        <p:nvPicPr>
          <p:cNvPr id="9" name="Picture 8">
            <a:extLst>
              <a:ext uri="{FF2B5EF4-FFF2-40B4-BE49-F238E27FC236}">
                <a16:creationId xmlns:a16="http://schemas.microsoft.com/office/drawing/2014/main" id="{F68036FD-E9AC-964C-B51D-BD57B432D09F}"/>
              </a:ext>
            </a:extLst>
          </p:cNvPr>
          <p:cNvPicPr>
            <a:picLocks noChangeAspect="1"/>
          </p:cNvPicPr>
          <p:nvPr/>
        </p:nvPicPr>
        <p:blipFill>
          <a:blip r:embed="rId5"/>
          <a:stretch>
            <a:fillRect/>
          </a:stretch>
        </p:blipFill>
        <p:spPr>
          <a:xfrm>
            <a:off x="0" y="1412240"/>
            <a:ext cx="12192000" cy="5039360"/>
          </a:xfrm>
          <a:prstGeom prst="rect">
            <a:avLst/>
          </a:prstGeom>
        </p:spPr>
      </p:pic>
      <p:pic>
        <p:nvPicPr>
          <p:cNvPr id="10" name="Recorded Sound">
            <a:hlinkClick r:id="" action="ppaction://media"/>
            <a:extLst>
              <a:ext uri="{FF2B5EF4-FFF2-40B4-BE49-F238E27FC236}">
                <a16:creationId xmlns:a16="http://schemas.microsoft.com/office/drawing/2014/main" id="{CF93C7E2-01C9-A94A-BB8E-F5C098B3DB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0749" y="6045200"/>
            <a:ext cx="812800" cy="812800"/>
          </a:xfrm>
          <a:prstGeom prst="rect">
            <a:avLst/>
          </a:prstGeom>
        </p:spPr>
      </p:pic>
    </p:spTree>
    <p:extLst>
      <p:ext uri="{BB962C8B-B14F-4D97-AF65-F5344CB8AC3E}">
        <p14:creationId xmlns:p14="http://schemas.microsoft.com/office/powerpoint/2010/main" val="216820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51CE-29BC-F94B-8EFA-4DF44F883F50}"/>
              </a:ext>
            </a:extLst>
          </p:cNvPr>
          <p:cNvSpPr>
            <a:spLocks noGrp="1"/>
          </p:cNvSpPr>
          <p:nvPr>
            <p:ph type="title"/>
          </p:nvPr>
        </p:nvSpPr>
        <p:spPr/>
        <p:txBody>
          <a:bodyPr/>
          <a:lstStyle/>
          <a:p>
            <a:r>
              <a:rPr lang="en-US" b="1" i="1" dirty="0"/>
              <a:t>Staphylococcus </a:t>
            </a:r>
            <a:r>
              <a:rPr lang="en-US" b="1" i="1" dirty="0" err="1"/>
              <a:t>haemolyticus</a:t>
            </a:r>
            <a:endParaRPr lang="en-US" b="1" i="1" dirty="0"/>
          </a:p>
        </p:txBody>
      </p:sp>
      <p:sp>
        <p:nvSpPr>
          <p:cNvPr id="3" name="Content Placeholder 2">
            <a:extLst>
              <a:ext uri="{FF2B5EF4-FFF2-40B4-BE49-F238E27FC236}">
                <a16:creationId xmlns:a16="http://schemas.microsoft.com/office/drawing/2014/main" id="{D7D961E3-5F61-B849-9F58-3150BDEFA708}"/>
              </a:ext>
            </a:extLst>
          </p:cNvPr>
          <p:cNvSpPr>
            <a:spLocks noGrp="1"/>
          </p:cNvSpPr>
          <p:nvPr>
            <p:ph idx="1"/>
          </p:nvPr>
        </p:nvSpPr>
        <p:spPr>
          <a:xfrm>
            <a:off x="838200" y="1825625"/>
            <a:ext cx="5249449" cy="4351338"/>
          </a:xfrm>
        </p:spPr>
        <p:txBody>
          <a:bodyPr>
            <a:normAutofit lnSpcReduction="10000"/>
          </a:bodyPr>
          <a:lstStyle/>
          <a:p>
            <a:r>
              <a:rPr lang="en-PH" dirty="0"/>
              <a:t>Gram-positive, coccus-shaped bacterium</a:t>
            </a:r>
          </a:p>
          <a:p>
            <a:r>
              <a:rPr lang="en-PH" dirty="0"/>
              <a:t>non-motile, non-sporulating, and facultatively anaerobic</a:t>
            </a:r>
          </a:p>
          <a:p>
            <a:r>
              <a:rPr lang="en-PH" dirty="0"/>
              <a:t>Colonies: white, circular, convex and opaque, non hemolytic</a:t>
            </a:r>
          </a:p>
          <a:p>
            <a:r>
              <a:rPr lang="en-PH" dirty="0"/>
              <a:t>part of the human skin flora</a:t>
            </a:r>
          </a:p>
          <a:p>
            <a:r>
              <a:rPr lang="en-PH" dirty="0"/>
              <a:t>Opportunistic Pathogen</a:t>
            </a:r>
          </a:p>
          <a:p>
            <a:r>
              <a:rPr lang="en-PH" dirty="0"/>
              <a:t>Antibiotic Resistance</a:t>
            </a:r>
          </a:p>
          <a:p>
            <a:r>
              <a:rPr lang="en-PH" dirty="0"/>
              <a:t>Ability to form Biofilm</a:t>
            </a:r>
          </a:p>
          <a:p>
            <a:endParaRPr lang="en-US" dirty="0"/>
          </a:p>
        </p:txBody>
      </p:sp>
      <p:pic>
        <p:nvPicPr>
          <p:cNvPr id="5" name="Picture 4">
            <a:extLst>
              <a:ext uri="{FF2B5EF4-FFF2-40B4-BE49-F238E27FC236}">
                <a16:creationId xmlns:a16="http://schemas.microsoft.com/office/drawing/2014/main" id="{C16E4FA5-1769-EE48-99C9-2C22FFD44A7E}"/>
              </a:ext>
            </a:extLst>
          </p:cNvPr>
          <p:cNvPicPr>
            <a:picLocks noChangeAspect="1"/>
          </p:cNvPicPr>
          <p:nvPr/>
        </p:nvPicPr>
        <p:blipFill>
          <a:blip r:embed="rId5"/>
          <a:stretch>
            <a:fillRect/>
          </a:stretch>
        </p:blipFill>
        <p:spPr>
          <a:xfrm>
            <a:off x="7530665" y="1430925"/>
            <a:ext cx="3594100" cy="2260600"/>
          </a:xfrm>
          <a:prstGeom prst="rect">
            <a:avLst/>
          </a:prstGeom>
        </p:spPr>
      </p:pic>
      <p:pic>
        <p:nvPicPr>
          <p:cNvPr id="6" name="Picture 5">
            <a:extLst>
              <a:ext uri="{FF2B5EF4-FFF2-40B4-BE49-F238E27FC236}">
                <a16:creationId xmlns:a16="http://schemas.microsoft.com/office/drawing/2014/main" id="{E38494E9-D3B4-1347-8556-10B4E7B97790}"/>
              </a:ext>
            </a:extLst>
          </p:cNvPr>
          <p:cNvPicPr>
            <a:picLocks noChangeAspect="1"/>
          </p:cNvPicPr>
          <p:nvPr/>
        </p:nvPicPr>
        <p:blipFill>
          <a:blip r:embed="rId6"/>
          <a:stretch>
            <a:fillRect/>
          </a:stretch>
        </p:blipFill>
        <p:spPr>
          <a:xfrm>
            <a:off x="7955420" y="3741629"/>
            <a:ext cx="2844800" cy="2857500"/>
          </a:xfrm>
          <a:prstGeom prst="rect">
            <a:avLst/>
          </a:prstGeom>
        </p:spPr>
      </p:pic>
      <p:pic>
        <p:nvPicPr>
          <p:cNvPr id="4" name="Recorded Sound">
            <a:hlinkClick r:id="" action="ppaction://media"/>
            <a:extLst>
              <a:ext uri="{FF2B5EF4-FFF2-40B4-BE49-F238E27FC236}">
                <a16:creationId xmlns:a16="http://schemas.microsoft.com/office/drawing/2014/main" id="{717CAAB0-93F9-8245-AF62-BB53604F3C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400" y="6045200"/>
            <a:ext cx="812800" cy="812800"/>
          </a:xfrm>
          <a:prstGeom prst="rect">
            <a:avLst/>
          </a:prstGeom>
        </p:spPr>
      </p:pic>
    </p:spTree>
    <p:extLst>
      <p:ext uri="{BB962C8B-B14F-4D97-AF65-F5344CB8AC3E}">
        <p14:creationId xmlns:p14="http://schemas.microsoft.com/office/powerpoint/2010/main" val="35410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6B2E-A26E-5E4F-A43D-9A41EFFB88DF}"/>
              </a:ext>
            </a:extLst>
          </p:cNvPr>
          <p:cNvSpPr>
            <a:spLocks noGrp="1"/>
          </p:cNvSpPr>
          <p:nvPr>
            <p:ph type="title"/>
          </p:nvPr>
        </p:nvSpPr>
        <p:spPr/>
        <p:txBody>
          <a:bodyPr/>
          <a:lstStyle/>
          <a:p>
            <a:r>
              <a:rPr lang="en-US" b="1" i="1" dirty="0"/>
              <a:t>Staphylococcus saprophyticus</a:t>
            </a:r>
          </a:p>
        </p:txBody>
      </p:sp>
      <p:sp>
        <p:nvSpPr>
          <p:cNvPr id="3" name="Content Placeholder 2">
            <a:extLst>
              <a:ext uri="{FF2B5EF4-FFF2-40B4-BE49-F238E27FC236}">
                <a16:creationId xmlns:a16="http://schemas.microsoft.com/office/drawing/2014/main" id="{5F886681-36A8-1E48-9080-D4F2A1ABCBED}"/>
              </a:ext>
            </a:extLst>
          </p:cNvPr>
          <p:cNvSpPr>
            <a:spLocks noGrp="1"/>
          </p:cNvSpPr>
          <p:nvPr>
            <p:ph idx="1"/>
          </p:nvPr>
        </p:nvSpPr>
        <p:spPr>
          <a:xfrm>
            <a:off x="838200" y="1825625"/>
            <a:ext cx="4991100" cy="4351338"/>
          </a:xfrm>
        </p:spPr>
        <p:txBody>
          <a:bodyPr>
            <a:normAutofit lnSpcReduction="10000"/>
          </a:bodyPr>
          <a:lstStyle/>
          <a:p>
            <a:r>
              <a:rPr lang="en-PH" dirty="0"/>
              <a:t>Round, gram-positive, non-motile cocci</a:t>
            </a:r>
          </a:p>
          <a:p>
            <a:pPr fontAlgn="ctr"/>
            <a:r>
              <a:rPr lang="en-PH" dirty="0"/>
              <a:t>round, convex, smooth, and shiny opaque colonies, lacking surrounding hemolysis. </a:t>
            </a:r>
          </a:p>
          <a:p>
            <a:r>
              <a:rPr lang="en-PH" dirty="0"/>
              <a:t>Catalase-positive, coagulase-negative</a:t>
            </a:r>
          </a:p>
          <a:p>
            <a:r>
              <a:rPr lang="en-PH" dirty="0"/>
              <a:t>Novobiocin-resistant</a:t>
            </a:r>
          </a:p>
          <a:p>
            <a:r>
              <a:rPr lang="en-PH" dirty="0"/>
              <a:t>Facultative anaerobe</a:t>
            </a:r>
          </a:p>
          <a:p>
            <a:r>
              <a:rPr lang="en-PH" dirty="0"/>
              <a:t>Urease-positive</a:t>
            </a:r>
            <a:endParaRPr lang="en-US" dirty="0"/>
          </a:p>
        </p:txBody>
      </p:sp>
      <p:pic>
        <p:nvPicPr>
          <p:cNvPr id="4" name="Picture 3">
            <a:extLst>
              <a:ext uri="{FF2B5EF4-FFF2-40B4-BE49-F238E27FC236}">
                <a16:creationId xmlns:a16="http://schemas.microsoft.com/office/drawing/2014/main" id="{F41638E3-1C60-5D4A-9FDD-B86BE24DCF7B}"/>
              </a:ext>
            </a:extLst>
          </p:cNvPr>
          <p:cNvPicPr>
            <a:picLocks noChangeAspect="1"/>
          </p:cNvPicPr>
          <p:nvPr/>
        </p:nvPicPr>
        <p:blipFill>
          <a:blip r:embed="rId5"/>
          <a:stretch>
            <a:fillRect/>
          </a:stretch>
        </p:blipFill>
        <p:spPr>
          <a:xfrm>
            <a:off x="7446010" y="1468914"/>
            <a:ext cx="3289300" cy="2463800"/>
          </a:xfrm>
          <a:prstGeom prst="rect">
            <a:avLst/>
          </a:prstGeom>
        </p:spPr>
      </p:pic>
      <p:pic>
        <p:nvPicPr>
          <p:cNvPr id="5" name="Picture 4">
            <a:extLst>
              <a:ext uri="{FF2B5EF4-FFF2-40B4-BE49-F238E27FC236}">
                <a16:creationId xmlns:a16="http://schemas.microsoft.com/office/drawing/2014/main" id="{42B9B602-60FF-B843-BCBB-7222055EB147}"/>
              </a:ext>
            </a:extLst>
          </p:cNvPr>
          <p:cNvPicPr>
            <a:picLocks noChangeAspect="1"/>
          </p:cNvPicPr>
          <p:nvPr/>
        </p:nvPicPr>
        <p:blipFill>
          <a:blip r:embed="rId6"/>
          <a:stretch>
            <a:fillRect/>
          </a:stretch>
        </p:blipFill>
        <p:spPr>
          <a:xfrm>
            <a:off x="5925820" y="4015264"/>
            <a:ext cx="2857500" cy="2806699"/>
          </a:xfrm>
          <a:prstGeom prst="rect">
            <a:avLst/>
          </a:prstGeom>
        </p:spPr>
      </p:pic>
      <p:pic>
        <p:nvPicPr>
          <p:cNvPr id="6" name="Picture 5">
            <a:extLst>
              <a:ext uri="{FF2B5EF4-FFF2-40B4-BE49-F238E27FC236}">
                <a16:creationId xmlns:a16="http://schemas.microsoft.com/office/drawing/2014/main" id="{6F8E0739-29AC-FE4B-BCB9-D8338B99D31C}"/>
              </a:ext>
            </a:extLst>
          </p:cNvPr>
          <p:cNvPicPr>
            <a:picLocks noChangeAspect="1"/>
          </p:cNvPicPr>
          <p:nvPr/>
        </p:nvPicPr>
        <p:blipFill>
          <a:blip r:embed="rId7"/>
          <a:stretch>
            <a:fillRect/>
          </a:stretch>
        </p:blipFill>
        <p:spPr>
          <a:xfrm>
            <a:off x="8851900" y="4001293"/>
            <a:ext cx="3317240" cy="2797809"/>
          </a:xfrm>
          <a:prstGeom prst="rect">
            <a:avLst/>
          </a:prstGeom>
        </p:spPr>
      </p:pic>
      <p:pic>
        <p:nvPicPr>
          <p:cNvPr id="7" name="Recorded Sound">
            <a:hlinkClick r:id="" action="ppaction://media"/>
            <a:extLst>
              <a:ext uri="{FF2B5EF4-FFF2-40B4-BE49-F238E27FC236}">
                <a16:creationId xmlns:a16="http://schemas.microsoft.com/office/drawing/2014/main" id="{5F632597-37CA-3D40-96A6-8744702C49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703" y="6009163"/>
            <a:ext cx="812800" cy="812800"/>
          </a:xfrm>
          <a:prstGeom prst="rect">
            <a:avLst/>
          </a:prstGeom>
        </p:spPr>
      </p:pic>
    </p:spTree>
    <p:extLst>
      <p:ext uri="{BB962C8B-B14F-4D97-AF65-F5344CB8AC3E}">
        <p14:creationId xmlns:p14="http://schemas.microsoft.com/office/powerpoint/2010/main" val="41187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DEBB0-AB21-AF4B-ABD8-ABAD218D659B}"/>
              </a:ext>
            </a:extLst>
          </p:cNvPr>
          <p:cNvSpPr>
            <a:spLocks noGrp="1"/>
          </p:cNvSpPr>
          <p:nvPr>
            <p:ph type="title"/>
          </p:nvPr>
        </p:nvSpPr>
        <p:spPr/>
        <p:txBody>
          <a:bodyPr/>
          <a:lstStyle/>
          <a:p>
            <a:r>
              <a:rPr lang="en-US" b="1" i="1" dirty="0"/>
              <a:t>Staphylococcus saprophyticus</a:t>
            </a:r>
            <a:endParaRPr lang="en-US" dirty="0"/>
          </a:p>
        </p:txBody>
      </p:sp>
      <p:sp>
        <p:nvSpPr>
          <p:cNvPr id="3" name="Content Placeholder 2">
            <a:extLst>
              <a:ext uri="{FF2B5EF4-FFF2-40B4-BE49-F238E27FC236}">
                <a16:creationId xmlns:a16="http://schemas.microsoft.com/office/drawing/2014/main" id="{2FCBFD85-9BE0-104D-AD6B-2B9D6C6615A4}"/>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Colonizes the rectum and urogenital tracts (5 to 10% of women)</a:t>
            </a:r>
          </a:p>
          <a:p>
            <a:r>
              <a:rPr lang="en-US" dirty="0">
                <a:latin typeface="Calibri" panose="020F0502020204030204" pitchFamily="34" charset="0"/>
                <a:cs typeface="Calibri" panose="020F0502020204030204" pitchFamily="34" charset="0"/>
              </a:rPr>
              <a:t>Uncomplicated UTI in young, sexually active women</a:t>
            </a:r>
          </a:p>
          <a:p>
            <a:pPr lvl="1"/>
            <a:r>
              <a:rPr lang="en-US" dirty="0">
                <a:latin typeface="Calibri" panose="020F0502020204030204" pitchFamily="34" charset="0"/>
                <a:cs typeface="Calibri" panose="020F0502020204030204" pitchFamily="34" charset="0"/>
              </a:rPr>
              <a:t>Dysuria, Frequency, urgency, pyuria, hematuria</a:t>
            </a:r>
          </a:p>
          <a:p>
            <a:r>
              <a:rPr lang="en-US" dirty="0">
                <a:latin typeface="Calibri" panose="020F0502020204030204" pitchFamily="34" charset="0"/>
                <a:cs typeface="Calibri" panose="020F0502020204030204" pitchFamily="34" charset="0"/>
              </a:rPr>
              <a:t>Adhesion protein (</a:t>
            </a:r>
            <a:r>
              <a:rPr lang="en-US" dirty="0" err="1">
                <a:latin typeface="Calibri" panose="020F0502020204030204" pitchFamily="34" charset="0"/>
                <a:cs typeface="Calibri" panose="020F0502020204030204" pitchFamily="34" charset="0"/>
              </a:rPr>
              <a:t>UafA</a:t>
            </a:r>
            <a:r>
              <a:rPr lang="en-US" dirty="0">
                <a:latin typeface="Calibri" panose="020F0502020204030204" pitchFamily="34" charset="0"/>
                <a:cs typeface="Calibri" panose="020F0502020204030204" pitchFamily="34" charset="0"/>
              </a:rPr>
              <a:t>)</a:t>
            </a:r>
          </a:p>
          <a:p>
            <a:pPr lvl="1"/>
            <a:r>
              <a:rPr lang="en-US" dirty="0">
                <a:latin typeface="Calibri" panose="020F0502020204030204" pitchFamily="34" charset="0"/>
                <a:cs typeface="Calibri" panose="020F0502020204030204" pitchFamily="34" charset="0"/>
              </a:rPr>
              <a:t>Adhere to human uroepithelial cells and mediates hemagglutination</a:t>
            </a:r>
          </a:p>
          <a:p>
            <a:r>
              <a:rPr lang="en-US" dirty="0">
                <a:latin typeface="Calibri" panose="020F0502020204030204" pitchFamily="34" charset="0"/>
                <a:cs typeface="Calibri" panose="020F0502020204030204" pitchFamily="34" charset="0"/>
              </a:rPr>
              <a:t>Urease – promotes proliferation in the urine</a:t>
            </a:r>
          </a:p>
          <a:p>
            <a:endParaRPr lang="en-US" dirty="0"/>
          </a:p>
        </p:txBody>
      </p:sp>
      <p:pic>
        <p:nvPicPr>
          <p:cNvPr id="4" name="Recorded Sound">
            <a:hlinkClick r:id="" action="ppaction://media"/>
            <a:extLst>
              <a:ext uri="{FF2B5EF4-FFF2-40B4-BE49-F238E27FC236}">
                <a16:creationId xmlns:a16="http://schemas.microsoft.com/office/drawing/2014/main" id="{E7873CFC-5479-1C49-9A02-5FD7C9CAFA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6504" y="5905500"/>
            <a:ext cx="812800" cy="812800"/>
          </a:xfrm>
          <a:prstGeom prst="rect">
            <a:avLst/>
          </a:prstGeom>
        </p:spPr>
      </p:pic>
    </p:spTree>
    <p:extLst>
      <p:ext uri="{BB962C8B-B14F-4D97-AF65-F5344CB8AC3E}">
        <p14:creationId xmlns:p14="http://schemas.microsoft.com/office/powerpoint/2010/main" val="70569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D5F153F-0347-4E4F-A42A-119D1C800569}"/>
              </a:ext>
            </a:extLst>
          </p:cNvPr>
          <p:cNvGraphicFramePr>
            <a:graphicFrameLocks noGrp="1"/>
          </p:cNvGraphicFramePr>
          <p:nvPr>
            <p:extLst>
              <p:ext uri="{D42A27DB-BD31-4B8C-83A1-F6EECF244321}">
                <p14:modId xmlns:p14="http://schemas.microsoft.com/office/powerpoint/2010/main" val="1491268063"/>
              </p:ext>
            </p:extLst>
          </p:nvPr>
        </p:nvGraphicFramePr>
        <p:xfrm>
          <a:off x="124691" y="1079884"/>
          <a:ext cx="11928764" cy="5608320"/>
        </p:xfrm>
        <a:graphic>
          <a:graphicData uri="http://schemas.openxmlformats.org/drawingml/2006/table">
            <a:tbl>
              <a:tblPr firstRow="1" bandRow="1">
                <a:tableStyleId>{5C22544A-7EE6-4342-B048-85BDC9FD1C3A}</a:tableStyleId>
              </a:tblPr>
              <a:tblGrid>
                <a:gridCol w="3167441">
                  <a:extLst>
                    <a:ext uri="{9D8B030D-6E8A-4147-A177-3AD203B41FA5}">
                      <a16:colId xmlns:a16="http://schemas.microsoft.com/office/drawing/2014/main" val="547717305"/>
                    </a:ext>
                  </a:extLst>
                </a:gridCol>
                <a:gridCol w="3530682">
                  <a:extLst>
                    <a:ext uri="{9D8B030D-6E8A-4147-A177-3AD203B41FA5}">
                      <a16:colId xmlns:a16="http://schemas.microsoft.com/office/drawing/2014/main" val="2011319541"/>
                    </a:ext>
                  </a:extLst>
                </a:gridCol>
                <a:gridCol w="5230641">
                  <a:extLst>
                    <a:ext uri="{9D8B030D-6E8A-4147-A177-3AD203B41FA5}">
                      <a16:colId xmlns:a16="http://schemas.microsoft.com/office/drawing/2014/main" val="277206145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PH" sz="2800" b="1" kern="1200" dirty="0">
                          <a:solidFill>
                            <a:schemeClr val="lt1"/>
                          </a:solidFill>
                          <a:effectLst/>
                          <a:latin typeface="+mn-lt"/>
                          <a:ea typeface="+mn-ea"/>
                          <a:cs typeface="+mn-cs"/>
                        </a:rPr>
                        <a:t>Organism </a:t>
                      </a:r>
                      <a:endParaRPr lang="en-PH" sz="2800" dirty="0"/>
                    </a:p>
                    <a:p>
                      <a:pPr algn="ctr"/>
                      <a:endParaRPr lang="en-US"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PH" sz="2800" b="1" kern="1200" dirty="0">
                          <a:solidFill>
                            <a:schemeClr val="lt1"/>
                          </a:solidFill>
                          <a:effectLst/>
                          <a:latin typeface="+mn-lt"/>
                          <a:ea typeface="+mn-ea"/>
                          <a:cs typeface="+mn-cs"/>
                        </a:rPr>
                        <a:t>Virulence Factors </a:t>
                      </a:r>
                      <a:endParaRPr lang="en-PH" sz="2800" dirty="0"/>
                    </a:p>
                    <a:p>
                      <a:pPr algn="ctr"/>
                      <a:endParaRPr lang="en-US"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PH" sz="2800" b="1" kern="1200" dirty="0">
                          <a:solidFill>
                            <a:schemeClr val="lt1"/>
                          </a:solidFill>
                          <a:effectLst/>
                          <a:latin typeface="+mn-lt"/>
                          <a:ea typeface="+mn-ea"/>
                          <a:cs typeface="+mn-cs"/>
                        </a:rPr>
                        <a:t>Spectrum of Diseases and Infections </a:t>
                      </a:r>
                      <a:endParaRPr lang="en-PH" sz="2800" dirty="0"/>
                    </a:p>
                  </a:txBody>
                  <a:tcPr/>
                </a:tc>
                <a:extLst>
                  <a:ext uri="{0D108BD9-81ED-4DB2-BD59-A6C34878D82A}">
                    <a16:rowId xmlns:a16="http://schemas.microsoft.com/office/drawing/2014/main" val="6746716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1" i="1" kern="1200" dirty="0">
                          <a:solidFill>
                            <a:schemeClr val="dk1"/>
                          </a:solidFill>
                          <a:effectLst/>
                          <a:latin typeface="+mn-lt"/>
                          <a:ea typeface="+mn-ea"/>
                          <a:cs typeface="+mn-cs"/>
                        </a:rPr>
                        <a:t>Staphylococcus epidermidis </a:t>
                      </a:r>
                      <a:endParaRPr lang="en-PH" b="1" dirty="0"/>
                    </a:p>
                    <a:p>
                      <a:endParaRPr lang="en-US" dirty="0"/>
                    </a:p>
                  </a:txBody>
                  <a:tcPr/>
                </a:tc>
                <a:tc>
                  <a:txBody>
                    <a:bodyPr/>
                    <a:lstStyle/>
                    <a:p>
                      <a:r>
                        <a:rPr lang="en-PH" sz="1800" kern="1200" dirty="0">
                          <a:solidFill>
                            <a:schemeClr val="dk1"/>
                          </a:solidFill>
                          <a:effectLst/>
                          <a:latin typeface="+mn-lt"/>
                          <a:ea typeface="+mn-ea"/>
                          <a:cs typeface="+mn-cs"/>
                        </a:rPr>
                        <a:t>Exopolysaccharide “slime” or biofilm; antiphagocytic </a:t>
                      </a:r>
                      <a:endParaRPr lang="en-PH" dirty="0"/>
                    </a:p>
                    <a:p>
                      <a:r>
                        <a:rPr lang="en-PH" sz="1800" kern="1200" dirty="0">
                          <a:solidFill>
                            <a:schemeClr val="dk1"/>
                          </a:solidFill>
                          <a:effectLst/>
                          <a:latin typeface="+mn-lt"/>
                          <a:ea typeface="+mn-ea"/>
                          <a:cs typeface="+mn-cs"/>
                        </a:rPr>
                        <a:t>Exotoxins: delta toxin </a:t>
                      </a:r>
                      <a:endParaRPr lang="en-PH" dirty="0"/>
                    </a:p>
                    <a:p>
                      <a:endParaRPr lang="en-US"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PH" sz="1800" kern="1200" dirty="0">
                          <a:solidFill>
                            <a:schemeClr val="dk1"/>
                          </a:solidFill>
                          <a:effectLst/>
                          <a:latin typeface="+mn-lt"/>
                          <a:ea typeface="+mn-ea"/>
                          <a:cs typeface="+mn-cs"/>
                        </a:rPr>
                        <a:t>Normal flora; nosocomial infections: bacteremia associated with indwelling vascular catheters; endocarditis involving prosthetic cardiac valves (rarely involves native valves); infection at intravascular catheter sites, commonly leading to bacteremia; and other infections associated with CSF shunts, prosthetic joints, vascular grafts, postsurgical ocular infections, and bacteremia in neonates under intensive care </a:t>
                      </a:r>
                      <a:endParaRPr lang="en-PH" dirty="0"/>
                    </a:p>
                  </a:txBody>
                  <a:tcPr/>
                </a:tc>
                <a:extLst>
                  <a:ext uri="{0D108BD9-81ED-4DB2-BD59-A6C34878D82A}">
                    <a16:rowId xmlns:a16="http://schemas.microsoft.com/office/drawing/2014/main" val="3164753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1" i="1" kern="1200" dirty="0">
                          <a:solidFill>
                            <a:schemeClr val="dk1"/>
                          </a:solidFill>
                          <a:effectLst/>
                          <a:latin typeface="+mn-lt"/>
                          <a:ea typeface="+mn-ea"/>
                          <a:cs typeface="+mn-cs"/>
                        </a:rPr>
                        <a:t>Staphylococcus </a:t>
                      </a:r>
                      <a:r>
                        <a:rPr lang="en-PH" sz="1800" b="1" i="1" kern="1200" dirty="0" err="1">
                          <a:solidFill>
                            <a:schemeClr val="dk1"/>
                          </a:solidFill>
                          <a:effectLst/>
                          <a:latin typeface="+mn-lt"/>
                          <a:ea typeface="+mn-ea"/>
                          <a:cs typeface="+mn-cs"/>
                        </a:rPr>
                        <a:t>haemolyticus</a:t>
                      </a:r>
                      <a:r>
                        <a:rPr lang="en-PH" sz="1800" b="1" i="1" kern="1200" dirty="0">
                          <a:solidFill>
                            <a:schemeClr val="dk1"/>
                          </a:solidFill>
                          <a:effectLst/>
                          <a:latin typeface="+mn-lt"/>
                          <a:ea typeface="+mn-ea"/>
                          <a:cs typeface="+mn-cs"/>
                        </a:rPr>
                        <a:t> </a:t>
                      </a:r>
                      <a:endParaRPr lang="en-PH" b="1"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kern="1200" dirty="0">
                          <a:solidFill>
                            <a:schemeClr val="dk1"/>
                          </a:solidFill>
                          <a:effectLst/>
                          <a:latin typeface="+mn-lt"/>
                          <a:ea typeface="+mn-ea"/>
                          <a:cs typeface="+mn-cs"/>
                        </a:rPr>
                        <a:t>Uncertain; probably similar to those described for </a:t>
                      </a:r>
                      <a:r>
                        <a:rPr lang="en-PH" sz="1800" i="1" kern="1200" dirty="0">
                          <a:solidFill>
                            <a:schemeClr val="dk1"/>
                          </a:solidFill>
                          <a:effectLst/>
                          <a:latin typeface="+mn-lt"/>
                          <a:ea typeface="+mn-ea"/>
                          <a:cs typeface="+mn-cs"/>
                        </a:rPr>
                        <a:t>S. epidermidis </a:t>
                      </a:r>
                      <a:endParaRPr lang="en-PH" dirty="0"/>
                    </a:p>
                    <a:p>
                      <a:endParaRPr lang="en-US" dirty="0"/>
                    </a:p>
                  </a:txBody>
                  <a:tcPr/>
                </a:tc>
                <a:tc>
                  <a:txBody>
                    <a:bodyPr/>
                    <a:lstStyle/>
                    <a:p>
                      <a:r>
                        <a:rPr lang="en-PH" sz="1800" kern="1200" dirty="0">
                          <a:solidFill>
                            <a:schemeClr val="dk1"/>
                          </a:solidFill>
                          <a:effectLst/>
                          <a:latin typeface="+mn-lt"/>
                          <a:ea typeface="+mn-ea"/>
                          <a:cs typeface="+mn-cs"/>
                        </a:rPr>
                        <a:t>Endocarditis, Bacteremia, Peritonitis, Urinary tract</a:t>
                      </a:r>
                      <a:br>
                        <a:rPr lang="en-PH" sz="1800" kern="1200" dirty="0">
                          <a:solidFill>
                            <a:schemeClr val="dk1"/>
                          </a:solidFill>
                          <a:effectLst/>
                          <a:latin typeface="+mn-lt"/>
                          <a:ea typeface="+mn-ea"/>
                          <a:cs typeface="+mn-cs"/>
                        </a:rPr>
                      </a:br>
                      <a:r>
                        <a:rPr lang="en-PH" sz="1800" kern="1200" dirty="0">
                          <a:solidFill>
                            <a:schemeClr val="dk1"/>
                          </a:solidFill>
                          <a:effectLst/>
                          <a:latin typeface="+mn-lt"/>
                          <a:ea typeface="+mn-ea"/>
                          <a:cs typeface="+mn-cs"/>
                        </a:rPr>
                        <a:t>Wound, bone, and joint infections </a:t>
                      </a:r>
                      <a:endParaRPr lang="en-PH" dirty="0"/>
                    </a:p>
                    <a:p>
                      <a:endParaRPr lang="en-US" dirty="0"/>
                    </a:p>
                  </a:txBody>
                  <a:tcPr/>
                </a:tc>
                <a:extLst>
                  <a:ext uri="{0D108BD9-81ED-4DB2-BD59-A6C34878D82A}">
                    <a16:rowId xmlns:a16="http://schemas.microsoft.com/office/drawing/2014/main" val="35060119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1" i="1" kern="1200" dirty="0">
                          <a:solidFill>
                            <a:schemeClr val="dk1"/>
                          </a:solidFill>
                          <a:effectLst/>
                          <a:latin typeface="+mn-lt"/>
                          <a:ea typeface="+mn-ea"/>
                          <a:cs typeface="+mn-cs"/>
                        </a:rPr>
                        <a:t>Staphylococcus saprophyticus </a:t>
                      </a:r>
                      <a:endParaRPr lang="en-PH" b="1"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kern="1200" dirty="0">
                          <a:solidFill>
                            <a:schemeClr val="dk1"/>
                          </a:solidFill>
                          <a:effectLst/>
                          <a:latin typeface="+mn-lt"/>
                          <a:ea typeface="+mn-ea"/>
                          <a:cs typeface="+mn-cs"/>
                        </a:rPr>
                        <a:t>Uncertain </a:t>
                      </a:r>
                      <a:endParaRPr lang="en-PH"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kern="1200" dirty="0">
                          <a:solidFill>
                            <a:schemeClr val="dk1"/>
                          </a:solidFill>
                          <a:effectLst/>
                          <a:latin typeface="+mn-lt"/>
                          <a:ea typeface="+mn-ea"/>
                          <a:cs typeface="+mn-cs"/>
                        </a:rPr>
                        <a:t>Urinary tract infections in sexually active, young women; infections in sites outside urinary tract are not common </a:t>
                      </a:r>
                      <a:endParaRPr lang="en-PH" dirty="0"/>
                    </a:p>
                    <a:p>
                      <a:endParaRPr lang="en-US" dirty="0"/>
                    </a:p>
                  </a:txBody>
                  <a:tcPr/>
                </a:tc>
                <a:extLst>
                  <a:ext uri="{0D108BD9-81ED-4DB2-BD59-A6C34878D82A}">
                    <a16:rowId xmlns:a16="http://schemas.microsoft.com/office/drawing/2014/main" val="1717357004"/>
                  </a:ext>
                </a:extLst>
              </a:tr>
            </a:tbl>
          </a:graphicData>
        </a:graphic>
      </p:graphicFrame>
      <p:sp>
        <p:nvSpPr>
          <p:cNvPr id="3" name="Title 1">
            <a:extLst>
              <a:ext uri="{FF2B5EF4-FFF2-40B4-BE49-F238E27FC236}">
                <a16:creationId xmlns:a16="http://schemas.microsoft.com/office/drawing/2014/main" id="{44D8DBDA-B444-FB47-8920-823C9D0B6DDD}"/>
              </a:ext>
            </a:extLst>
          </p:cNvPr>
          <p:cNvSpPr txBox="1">
            <a:spLocks/>
          </p:cNvSpPr>
          <p:nvPr/>
        </p:nvSpPr>
        <p:spPr>
          <a:xfrm>
            <a:off x="831273" y="101889"/>
            <a:ext cx="10515600" cy="812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Pathogenesis and Spectrum of Disease</a:t>
            </a:r>
            <a:endParaRPr lang="en-US" dirty="0"/>
          </a:p>
        </p:txBody>
      </p:sp>
      <p:pic>
        <p:nvPicPr>
          <p:cNvPr id="4" name="Recorded Sound">
            <a:hlinkClick r:id="" action="ppaction://media"/>
            <a:extLst>
              <a:ext uri="{FF2B5EF4-FFF2-40B4-BE49-F238E27FC236}">
                <a16:creationId xmlns:a16="http://schemas.microsoft.com/office/drawing/2014/main" id="{EF48BC84-4EC6-F94E-891D-1C86D969FA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0655" y="6045200"/>
            <a:ext cx="812800" cy="812800"/>
          </a:xfrm>
          <a:prstGeom prst="rect">
            <a:avLst/>
          </a:prstGeom>
        </p:spPr>
      </p:pic>
    </p:spTree>
    <p:extLst>
      <p:ext uri="{BB962C8B-B14F-4D97-AF65-F5344CB8AC3E}">
        <p14:creationId xmlns:p14="http://schemas.microsoft.com/office/powerpoint/2010/main" val="336871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BA42-70C6-4A8A-AF79-4936DDD4FCC8}"/>
              </a:ext>
            </a:extLst>
          </p:cNvPr>
          <p:cNvSpPr>
            <a:spLocks noGrp="1"/>
          </p:cNvSpPr>
          <p:nvPr>
            <p:ph type="title"/>
          </p:nvPr>
        </p:nvSpPr>
        <p:spPr>
          <a:xfrm>
            <a:off x="-648929" y="0"/>
            <a:ext cx="13489858" cy="1325563"/>
          </a:xfrm>
        </p:spPr>
        <p:txBody>
          <a:bodyPr>
            <a:normAutofit/>
          </a:bodyPr>
          <a:lstStyle/>
          <a:p>
            <a:pPr algn="ctr"/>
            <a:r>
              <a:rPr lang="en-US" sz="4000" b="1" dirty="0"/>
              <a:t>Appearance and Characteristics in 5% Sheep Blood Agar </a:t>
            </a:r>
          </a:p>
        </p:txBody>
      </p:sp>
      <p:graphicFrame>
        <p:nvGraphicFramePr>
          <p:cNvPr id="4" name="Content Placeholder 3">
            <a:extLst>
              <a:ext uri="{FF2B5EF4-FFF2-40B4-BE49-F238E27FC236}">
                <a16:creationId xmlns:a16="http://schemas.microsoft.com/office/drawing/2014/main" id="{CDD469E3-5FD5-48CD-B8FB-C6CC6B0CE1B1}"/>
              </a:ext>
            </a:extLst>
          </p:cNvPr>
          <p:cNvGraphicFramePr>
            <a:graphicFrameLocks noGrp="1"/>
          </p:cNvGraphicFramePr>
          <p:nvPr>
            <p:ph idx="1"/>
            <p:extLst>
              <p:ext uri="{D42A27DB-BD31-4B8C-83A1-F6EECF244321}">
                <p14:modId xmlns:p14="http://schemas.microsoft.com/office/powerpoint/2010/main" val="1541226201"/>
              </p:ext>
            </p:extLst>
          </p:nvPr>
        </p:nvGraphicFramePr>
        <p:xfrm>
          <a:off x="335280" y="1061068"/>
          <a:ext cx="11521440" cy="5669280"/>
        </p:xfrm>
        <a:graphic>
          <a:graphicData uri="http://schemas.openxmlformats.org/drawingml/2006/table">
            <a:tbl>
              <a:tblPr firstRow="1" bandRow="1">
                <a:tableStyleId>{5C22544A-7EE6-4342-B048-85BDC9FD1C3A}</a:tableStyleId>
              </a:tblPr>
              <a:tblGrid>
                <a:gridCol w="2883877">
                  <a:extLst>
                    <a:ext uri="{9D8B030D-6E8A-4147-A177-3AD203B41FA5}">
                      <a16:colId xmlns:a16="http://schemas.microsoft.com/office/drawing/2014/main" val="2096070639"/>
                    </a:ext>
                  </a:extLst>
                </a:gridCol>
                <a:gridCol w="8637563">
                  <a:extLst>
                    <a:ext uri="{9D8B030D-6E8A-4147-A177-3AD203B41FA5}">
                      <a16:colId xmlns:a16="http://schemas.microsoft.com/office/drawing/2014/main" val="283301835"/>
                    </a:ext>
                  </a:extLst>
                </a:gridCol>
              </a:tblGrid>
              <a:tr h="426720">
                <a:tc>
                  <a:txBody>
                    <a:bodyPr/>
                    <a:lstStyle/>
                    <a:p>
                      <a:pPr algn="ct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ORGANISM</a:t>
                      </a:r>
                    </a:p>
                  </a:txBody>
                  <a:tcPr/>
                </a:tc>
                <a:tc>
                  <a:txBody>
                    <a:bodyPr/>
                    <a:lstStyle/>
                    <a:p>
                      <a:pPr algn="ct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APPEARANCE</a:t>
                      </a:r>
                    </a:p>
                  </a:txBody>
                  <a:tcPr/>
                </a:tc>
                <a:extLst>
                  <a:ext uri="{0D108BD9-81ED-4DB2-BD59-A6C34878D82A}">
                    <a16:rowId xmlns:a16="http://schemas.microsoft.com/office/drawing/2014/main" val="1809323804"/>
                  </a:ext>
                </a:extLst>
              </a:tr>
              <a:tr h="762000">
                <a:tc>
                  <a:txBody>
                    <a:bodyPr/>
                    <a:lstStyle/>
                    <a:p>
                      <a:pPr algn="ct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S. </a:t>
                      </a:r>
                      <a:r>
                        <a:rPr lang="en-US" sz="2200" i="1" dirty="0">
                          <a:solidFill>
                            <a:srgbClr val="000000"/>
                          </a:solidFill>
                          <a:latin typeface="Calibri" panose="020F0502020204030204" pitchFamily="34" charset="0"/>
                          <a:ea typeface="Calibri" panose="020F0502020204030204" pitchFamily="34" charset="0"/>
                          <a:cs typeface="Calibri" panose="020F0502020204030204" pitchFamily="34" charset="0"/>
                        </a:rPr>
                        <a:t>aureus</a:t>
                      </a:r>
                    </a:p>
                  </a:txBody>
                  <a:tcPr anchor="ctr"/>
                </a:tc>
                <a:tc>
                  <a:txBody>
                    <a:bodyPr/>
                    <a:lstStyle/>
                    <a:p>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Medium to large (0.5-1.5</a:t>
                      </a:r>
                      <a:r>
                        <a:rPr lang="lt-LT" sz="2200" dirty="0">
                          <a:solidFill>
                            <a:srgbClr val="000000"/>
                          </a:solidFill>
                          <a:latin typeface="Calibri" panose="020F0502020204030204" pitchFamily="34" charset="0"/>
                          <a:ea typeface="Calibri" panose="020F0502020204030204" pitchFamily="34" charset="0"/>
                          <a:cs typeface="Calibri" panose="020F0502020204030204" pitchFamily="34" charset="0"/>
                        </a:rPr>
                        <a:t>ų</a:t>
                      </a: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m); smooth, entire; slightly raised; low convex; opaque; most colonies pigmented creamy yellow; most colonies Beta Hemolytic</a:t>
                      </a:r>
                    </a:p>
                  </a:txBody>
                  <a:tcPr anchor="ctr"/>
                </a:tc>
                <a:extLst>
                  <a:ext uri="{0D108BD9-81ED-4DB2-BD59-A6C34878D82A}">
                    <a16:rowId xmlns:a16="http://schemas.microsoft.com/office/drawing/2014/main" val="4166195302"/>
                  </a:ext>
                </a:extLst>
              </a:tr>
              <a:tr h="1097280">
                <a:tc>
                  <a:txBody>
                    <a:bodyPr/>
                    <a:lstStyle/>
                    <a:p>
                      <a:pPr algn="ct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S. </a:t>
                      </a:r>
                      <a:r>
                        <a:rPr lang="en-US" sz="2200" i="1" dirty="0">
                          <a:solidFill>
                            <a:srgbClr val="000000"/>
                          </a:solidFill>
                          <a:latin typeface="Calibri" panose="020F0502020204030204" pitchFamily="34" charset="0"/>
                          <a:ea typeface="Calibri" panose="020F0502020204030204" pitchFamily="34" charset="0"/>
                          <a:cs typeface="Calibri" panose="020F0502020204030204" pitchFamily="34" charset="0"/>
                        </a:rPr>
                        <a:t>epidermidis</a:t>
                      </a:r>
                    </a:p>
                  </a:txBody>
                  <a:tcPr anchor="ctr"/>
                </a:tc>
                <a:tc>
                  <a:txBody>
                    <a:bodyPr/>
                    <a:lstStyle/>
                    <a:p>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Small to medium; opaque; gray-white colonies; most colonies non-hemolytic; slime- producing strains are extremely sticky and adhere to the agar surface.</a:t>
                      </a:r>
                    </a:p>
                  </a:txBody>
                  <a:tcPr anchor="ctr"/>
                </a:tc>
                <a:extLst>
                  <a:ext uri="{0D108BD9-81ED-4DB2-BD59-A6C34878D82A}">
                    <a16:rowId xmlns:a16="http://schemas.microsoft.com/office/drawing/2014/main" val="3233011949"/>
                  </a:ext>
                </a:extLst>
              </a:tr>
              <a:tr h="762000">
                <a:tc>
                  <a:txBody>
                    <a:bodyPr/>
                    <a:lstStyle/>
                    <a:p>
                      <a:pPr algn="ct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S. </a:t>
                      </a:r>
                      <a:r>
                        <a:rPr lang="en-US" sz="2200" i="1" dirty="0">
                          <a:solidFill>
                            <a:srgbClr val="000000"/>
                          </a:solidFill>
                          <a:latin typeface="Calibri" panose="020F0502020204030204" pitchFamily="34" charset="0"/>
                          <a:ea typeface="Calibri" panose="020F0502020204030204" pitchFamily="34" charset="0"/>
                          <a:cs typeface="Calibri" panose="020F0502020204030204" pitchFamily="34" charset="0"/>
                        </a:rPr>
                        <a:t>saprophyticus</a:t>
                      </a:r>
                    </a:p>
                  </a:txBody>
                  <a:tcPr anchor="ctr"/>
                </a:tc>
                <a:tc>
                  <a:txBody>
                    <a:bodyPr/>
                    <a:lstStyle/>
                    <a:p>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Large, entire, very glossy, smooth, opaque, </a:t>
                      </a:r>
                      <a:r>
                        <a:rPr lang="en-US" sz="2200" dirty="0" err="1">
                          <a:solidFill>
                            <a:srgbClr val="000000"/>
                          </a:solidFill>
                          <a:latin typeface="Calibri" panose="020F0502020204030204" pitchFamily="34" charset="0"/>
                          <a:ea typeface="Calibri" panose="020F0502020204030204" pitchFamily="34" charset="0"/>
                          <a:cs typeface="Calibri" panose="020F0502020204030204" pitchFamily="34" charset="0"/>
                        </a:rPr>
                        <a:t>butyrous</a:t>
                      </a: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 convex, usually white but colonies can be yellow to orange.</a:t>
                      </a:r>
                    </a:p>
                  </a:txBody>
                  <a:tcPr anchor="ctr"/>
                </a:tc>
                <a:extLst>
                  <a:ext uri="{0D108BD9-81ED-4DB2-BD59-A6C34878D82A}">
                    <a16:rowId xmlns:a16="http://schemas.microsoft.com/office/drawing/2014/main" val="3689245226"/>
                  </a:ext>
                </a:extLst>
              </a:tr>
              <a:tr h="76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PH" sz="2200" i="1" kern="1200" dirty="0">
                          <a:solidFill>
                            <a:schemeClr val="dk1"/>
                          </a:solidFill>
                          <a:effectLst/>
                          <a:latin typeface="+mn-lt"/>
                          <a:ea typeface="+mn-ea"/>
                          <a:cs typeface="+mn-cs"/>
                        </a:rPr>
                        <a:t>Staphylococcus </a:t>
                      </a:r>
                      <a:r>
                        <a:rPr lang="en-PH" sz="2200" i="1" kern="1200" dirty="0" err="1">
                          <a:solidFill>
                            <a:schemeClr val="dk1"/>
                          </a:solidFill>
                          <a:effectLst/>
                          <a:latin typeface="+mn-lt"/>
                          <a:ea typeface="+mn-ea"/>
                          <a:cs typeface="+mn-cs"/>
                        </a:rPr>
                        <a:t>haemolyticus</a:t>
                      </a:r>
                      <a:r>
                        <a:rPr lang="en-PH" sz="2200" i="1" kern="1200" dirty="0">
                          <a:solidFill>
                            <a:schemeClr val="dk1"/>
                          </a:solidFill>
                          <a:effectLst/>
                          <a:latin typeface="+mn-lt"/>
                          <a:ea typeface="+mn-ea"/>
                          <a:cs typeface="+mn-cs"/>
                        </a:rPr>
                        <a:t> </a:t>
                      </a:r>
                      <a:endParaRPr lang="en-PH" sz="2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2200" kern="1200" dirty="0">
                          <a:solidFill>
                            <a:schemeClr val="dk1"/>
                          </a:solidFill>
                          <a:effectLst/>
                          <a:latin typeface="+mn-lt"/>
                          <a:ea typeface="+mn-ea"/>
                          <a:cs typeface="+mn-cs"/>
                        </a:rPr>
                        <a:t>Medium; smooth, </a:t>
                      </a:r>
                      <a:r>
                        <a:rPr lang="en-PH" sz="2200" kern="1200" dirty="0" err="1">
                          <a:solidFill>
                            <a:schemeClr val="dk1"/>
                          </a:solidFill>
                          <a:effectLst/>
                          <a:latin typeface="+mn-lt"/>
                          <a:ea typeface="+mn-ea"/>
                          <a:cs typeface="+mn-cs"/>
                        </a:rPr>
                        <a:t>butyrous</a:t>
                      </a:r>
                      <a:r>
                        <a:rPr lang="en-PH" sz="2200" kern="1200" dirty="0">
                          <a:solidFill>
                            <a:schemeClr val="dk1"/>
                          </a:solidFill>
                          <a:effectLst/>
                          <a:latin typeface="+mn-lt"/>
                          <a:ea typeface="+mn-ea"/>
                          <a:cs typeface="+mn-cs"/>
                        </a:rPr>
                        <a:t>, and opaque; beta-hemolytic </a:t>
                      </a:r>
                      <a:endParaRPr lang="en-PH" sz="2200" dirty="0"/>
                    </a:p>
                  </a:txBody>
                  <a:tcPr anchor="ctr"/>
                </a:tc>
                <a:extLst>
                  <a:ext uri="{0D108BD9-81ED-4DB2-BD59-A6C34878D82A}">
                    <a16:rowId xmlns:a16="http://schemas.microsoft.com/office/drawing/2014/main" val="2081240398"/>
                  </a:ext>
                </a:extLst>
              </a:tr>
              <a:tr h="762000">
                <a:tc>
                  <a:txBody>
                    <a:bodyPr/>
                    <a:lstStyle/>
                    <a:p>
                      <a:pPr algn="ct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S. </a:t>
                      </a:r>
                      <a:r>
                        <a:rPr lang="en-US" sz="2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lugdunensis</a:t>
                      </a:r>
                      <a:endParaRPr lang="en-US" sz="2200" i="1"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Medium to large; smooth; glossy; entire edge with slightly domed center; unpigmented or cream to yellow-orange, may be Beta Hemolytic</a:t>
                      </a:r>
                    </a:p>
                  </a:txBody>
                  <a:tcPr anchor="ctr"/>
                </a:tc>
                <a:extLst>
                  <a:ext uri="{0D108BD9-81ED-4DB2-BD59-A6C34878D82A}">
                    <a16:rowId xmlns:a16="http://schemas.microsoft.com/office/drawing/2014/main" val="4239081901"/>
                  </a:ext>
                </a:extLst>
              </a:tr>
              <a:tr h="762000">
                <a:tc>
                  <a:txBody>
                    <a:bodyPr/>
                    <a:lstStyle/>
                    <a:p>
                      <a:pPr algn="ct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S. </a:t>
                      </a:r>
                      <a:r>
                        <a:rPr lang="en-US" sz="2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schleiferi</a:t>
                      </a:r>
                      <a:endParaRPr lang="en-US" sz="2200" i="1"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Medium to large, smooth, glossy, slightly convex with entire edges, unpigmented</a:t>
                      </a:r>
                    </a:p>
                  </a:txBody>
                  <a:tcPr anchor="ctr"/>
                </a:tc>
                <a:extLst>
                  <a:ext uri="{0D108BD9-81ED-4DB2-BD59-A6C34878D82A}">
                    <a16:rowId xmlns:a16="http://schemas.microsoft.com/office/drawing/2014/main" val="1054646307"/>
                  </a:ext>
                </a:extLst>
              </a:tr>
            </a:tbl>
          </a:graphicData>
        </a:graphic>
      </p:graphicFrame>
      <p:pic>
        <p:nvPicPr>
          <p:cNvPr id="3" name="Recorded Sound">
            <a:hlinkClick r:id="" action="ppaction://ole?verb=0"/>
            <a:extLst>
              <a:ext uri="{FF2B5EF4-FFF2-40B4-BE49-F238E27FC236}">
                <a16:creationId xmlns:a16="http://schemas.microsoft.com/office/drawing/2014/main" id="{E7FA0DAF-0F21-7044-9DFC-386495949F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68158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A7FF-9AD3-8B43-B1E9-C9460D573F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301F5F-6664-A644-832C-9435E6F9EC93}"/>
              </a:ext>
            </a:extLst>
          </p:cNvPr>
          <p:cNvSpPr>
            <a:spLocks noGrp="1"/>
          </p:cNvSpPr>
          <p:nvPr>
            <p:ph idx="1"/>
          </p:nvPr>
        </p:nvSpPr>
        <p:spPr/>
        <p:txBody>
          <a:bodyPr/>
          <a:lstStyle/>
          <a:p>
            <a:endParaRPr lang="en-US"/>
          </a:p>
        </p:txBody>
      </p:sp>
      <p:pic>
        <p:nvPicPr>
          <p:cNvPr id="4" name="Google Shape;442;p56" descr="Image">
            <a:extLst>
              <a:ext uri="{FF2B5EF4-FFF2-40B4-BE49-F238E27FC236}">
                <a16:creationId xmlns:a16="http://schemas.microsoft.com/office/drawing/2014/main" id="{B012D9B2-0297-5D41-A684-BC1D38D47146}"/>
              </a:ext>
            </a:extLst>
          </p:cNvPr>
          <p:cNvPicPr preferRelativeResize="0"/>
          <p:nvPr/>
        </p:nvPicPr>
        <p:blipFill rotWithShape="1">
          <a:blip r:embed="rId5">
            <a:alphaModFix/>
          </a:blip>
          <a:srcRect/>
          <a:stretch/>
        </p:blipFill>
        <p:spPr>
          <a:xfrm>
            <a:off x="383458" y="365125"/>
            <a:ext cx="11518490" cy="6256901"/>
          </a:xfrm>
          <a:prstGeom prst="rect">
            <a:avLst/>
          </a:prstGeom>
          <a:noFill/>
          <a:ln>
            <a:noFill/>
          </a:ln>
        </p:spPr>
      </p:pic>
      <p:pic>
        <p:nvPicPr>
          <p:cNvPr id="5" name="Recorded Sound">
            <a:hlinkClick r:id="" action="ppaction://media"/>
            <a:extLst>
              <a:ext uri="{FF2B5EF4-FFF2-40B4-BE49-F238E27FC236}">
                <a16:creationId xmlns:a16="http://schemas.microsoft.com/office/drawing/2014/main" id="{9D79AB48-85FD-7445-9E82-62551F1646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176963"/>
            <a:ext cx="812800" cy="812800"/>
          </a:xfrm>
          <a:prstGeom prst="rect">
            <a:avLst/>
          </a:prstGeom>
        </p:spPr>
      </p:pic>
    </p:spTree>
    <p:extLst>
      <p:ext uri="{BB962C8B-B14F-4D97-AF65-F5344CB8AC3E}">
        <p14:creationId xmlns:p14="http://schemas.microsoft.com/office/powerpoint/2010/main" val="238884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47;p57" descr="Image">
            <a:extLst>
              <a:ext uri="{FF2B5EF4-FFF2-40B4-BE49-F238E27FC236}">
                <a16:creationId xmlns:a16="http://schemas.microsoft.com/office/drawing/2014/main" id="{477C40A7-208D-114F-8CE8-F9D50936C242}"/>
              </a:ext>
            </a:extLst>
          </p:cNvPr>
          <p:cNvPicPr preferRelativeResize="0"/>
          <p:nvPr/>
        </p:nvPicPr>
        <p:blipFill rotWithShape="1">
          <a:blip r:embed="rId5">
            <a:alphaModFix/>
          </a:blip>
          <a:srcRect/>
          <a:stretch/>
        </p:blipFill>
        <p:spPr>
          <a:xfrm>
            <a:off x="387927" y="304801"/>
            <a:ext cx="11471564" cy="6234544"/>
          </a:xfrm>
          <a:prstGeom prst="rect">
            <a:avLst/>
          </a:prstGeom>
          <a:noFill/>
          <a:ln>
            <a:noFill/>
          </a:ln>
        </p:spPr>
      </p:pic>
      <p:pic>
        <p:nvPicPr>
          <p:cNvPr id="4" name="Recorded Sound">
            <a:hlinkClick r:id="" action="ppaction://media"/>
            <a:extLst>
              <a:ext uri="{FF2B5EF4-FFF2-40B4-BE49-F238E27FC236}">
                <a16:creationId xmlns:a16="http://schemas.microsoft.com/office/drawing/2014/main" id="{6675ADCD-1350-3246-A728-B82FD42D1E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4490" y="6045200"/>
            <a:ext cx="812800" cy="812800"/>
          </a:xfrm>
          <a:prstGeom prst="rect">
            <a:avLst/>
          </a:prstGeom>
        </p:spPr>
      </p:pic>
    </p:spTree>
    <p:extLst>
      <p:ext uri="{BB962C8B-B14F-4D97-AF65-F5344CB8AC3E}">
        <p14:creationId xmlns:p14="http://schemas.microsoft.com/office/powerpoint/2010/main" val="414563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9"/>
          <p:cNvSpPr txBox="1">
            <a:spLocks noGrp="1"/>
          </p:cNvSpPr>
          <p:nvPr>
            <p:ph type="title"/>
          </p:nvPr>
        </p:nvSpPr>
        <p:spPr>
          <a:xfrm>
            <a:off x="603250" y="539750"/>
            <a:ext cx="10985500" cy="716583"/>
          </a:xfrm>
          <a:prstGeom prst="rect">
            <a:avLst/>
          </a:prstGeom>
          <a:noFill/>
          <a:ln>
            <a:noFill/>
          </a:ln>
        </p:spPr>
        <p:txBody>
          <a:bodyPr spcFirstLastPara="1" vert="horz" wrap="square" lIns="25400" tIns="25400" rIns="25400" bIns="25400" rtlCol="0" anchor="t" anchorCtr="0">
            <a:normAutofit/>
          </a:bodyPr>
          <a:lstStyle/>
          <a:p>
            <a:pPr>
              <a:buSzPts val="8500"/>
            </a:pPr>
            <a:r>
              <a:rPr lang="en-US" dirty="0">
                <a:latin typeface="Calibri" panose="020F0502020204030204" pitchFamily="34" charset="0"/>
                <a:cs typeface="Calibri" panose="020F0502020204030204" pitchFamily="34" charset="0"/>
              </a:rPr>
              <a:t>References</a:t>
            </a:r>
            <a:endParaRPr dirty="0">
              <a:latin typeface="Calibri" panose="020F0502020204030204" pitchFamily="34" charset="0"/>
              <a:cs typeface="Calibri" panose="020F0502020204030204" pitchFamily="34" charset="0"/>
            </a:endParaRPr>
          </a:p>
        </p:txBody>
      </p:sp>
      <p:sp>
        <p:nvSpPr>
          <p:cNvPr id="458" name="Google Shape;458;p59"/>
          <p:cNvSpPr txBox="1">
            <a:spLocks noGrp="1"/>
          </p:cNvSpPr>
          <p:nvPr>
            <p:ph type="body" idx="2"/>
          </p:nvPr>
        </p:nvSpPr>
        <p:spPr>
          <a:xfrm>
            <a:off x="603250" y="2124252"/>
            <a:ext cx="10985500" cy="4128007"/>
          </a:xfrm>
          <a:prstGeom prst="rect">
            <a:avLst/>
          </a:prstGeom>
          <a:noFill/>
          <a:ln>
            <a:noFill/>
          </a:ln>
        </p:spPr>
        <p:txBody>
          <a:bodyPr spcFirstLastPara="1" vert="horz" wrap="square" lIns="25400" tIns="25400" rIns="25400" bIns="25400" rtlCol="0" anchor="t" anchorCtr="0">
            <a:normAutofit/>
          </a:bodyPr>
          <a:lstStyle/>
          <a:p>
            <a:pPr marL="457200" indent="-457200">
              <a:spcBef>
                <a:spcPts val="0"/>
              </a:spcBef>
              <a:buSzPct val="100000"/>
              <a:buFont typeface="Wingdings" pitchFamily="2" charset="2"/>
              <a:buChar char="§"/>
            </a:pPr>
            <a:r>
              <a:rPr lang="en-US" dirty="0">
                <a:latin typeface="Calibri" panose="020F0502020204030204" pitchFamily="34" charset="0"/>
                <a:cs typeface="Calibri" panose="020F0502020204030204" pitchFamily="34" charset="0"/>
              </a:rPr>
              <a:t>Mandell, Douglas &amp; Bennet’s Principles and Practice of Infectious Diseases 9th Edition</a:t>
            </a:r>
            <a:endParaRPr dirty="0">
              <a:latin typeface="Calibri" panose="020F0502020204030204" pitchFamily="34" charset="0"/>
              <a:cs typeface="Calibri" panose="020F0502020204030204" pitchFamily="34" charset="0"/>
            </a:endParaRPr>
          </a:p>
          <a:p>
            <a:pPr marL="457200" indent="-457200">
              <a:buSzPct val="100000"/>
              <a:buFont typeface="Wingdings" pitchFamily="2" charset="2"/>
              <a:buChar char="§"/>
            </a:pPr>
            <a:r>
              <a:rPr lang="en-US" dirty="0" err="1">
                <a:latin typeface="Calibri" panose="020F0502020204030204" pitchFamily="34" charset="0"/>
                <a:cs typeface="Calibri" panose="020F0502020204030204" pitchFamily="34" charset="0"/>
              </a:rPr>
              <a:t>Koneman’s</a:t>
            </a:r>
            <a:r>
              <a:rPr lang="en-US" dirty="0">
                <a:latin typeface="Calibri" panose="020F0502020204030204" pitchFamily="34" charset="0"/>
                <a:cs typeface="Calibri" panose="020F0502020204030204" pitchFamily="34" charset="0"/>
              </a:rPr>
              <a:t> Color Atlas and Textbook of Diagnostic Microbiology 7th Edition</a:t>
            </a:r>
            <a:endParaRPr dirty="0">
              <a:latin typeface="Calibri" panose="020F0502020204030204" pitchFamily="34" charset="0"/>
              <a:cs typeface="Calibri" panose="020F0502020204030204" pitchFamily="34" charset="0"/>
            </a:endParaRPr>
          </a:p>
          <a:p>
            <a:pPr marL="457200" indent="-457200">
              <a:buSzPct val="100000"/>
              <a:buFont typeface="Wingdings" pitchFamily="2" charset="2"/>
              <a:buChar char="§"/>
            </a:pPr>
            <a:r>
              <a:rPr lang="en-US" dirty="0" err="1">
                <a:latin typeface="Calibri" panose="020F0502020204030204" pitchFamily="34" charset="0"/>
                <a:cs typeface="Calibri" panose="020F0502020204030204" pitchFamily="34" charset="0"/>
              </a:rPr>
              <a:t>Jawetz</a:t>
            </a:r>
            <a:r>
              <a:rPr lang="en-US" dirty="0">
                <a:latin typeface="Calibri" panose="020F0502020204030204" pitchFamily="34" charset="0"/>
                <a:cs typeface="Calibri" panose="020F0502020204030204" pitchFamily="34" charset="0"/>
              </a:rPr>
              <a:t>, Melnick &amp; </a:t>
            </a:r>
            <a:r>
              <a:rPr lang="en-US" dirty="0" err="1">
                <a:latin typeface="Calibri" panose="020F0502020204030204" pitchFamily="34" charset="0"/>
                <a:cs typeface="Calibri" panose="020F0502020204030204" pitchFamily="34" charset="0"/>
              </a:rPr>
              <a:t>Adelberg’s</a:t>
            </a:r>
            <a:r>
              <a:rPr lang="en-US" dirty="0">
                <a:latin typeface="Calibri" panose="020F0502020204030204" pitchFamily="34" charset="0"/>
                <a:cs typeface="Calibri" panose="020F0502020204030204" pitchFamily="34" charset="0"/>
              </a:rPr>
              <a:t> Medical Microbiology 28th Edition</a:t>
            </a:r>
            <a:endParaRPr dirty="0">
              <a:latin typeface="Calibri" panose="020F0502020204030204" pitchFamily="34" charset="0"/>
              <a:cs typeface="Calibri" panose="020F0502020204030204" pitchFamily="34" charset="0"/>
            </a:endParaRPr>
          </a:p>
          <a:p>
            <a:pPr marL="457200" indent="-457200">
              <a:buSzPct val="100000"/>
              <a:buFont typeface="Wingdings" pitchFamily="2" charset="2"/>
              <a:buChar char="§"/>
            </a:pPr>
            <a:r>
              <a:rPr lang="en-US" dirty="0">
                <a:latin typeface="Calibri" panose="020F0502020204030204" pitchFamily="34" charset="0"/>
                <a:cs typeface="Calibri" panose="020F0502020204030204" pitchFamily="34" charset="0"/>
              </a:rPr>
              <a:t>Bailey &amp; Scott’s Diagnostic Microbiology 13th Edition</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2118524"/>
      </p:ext>
    </p:extLst>
  </p:cSld>
  <p:clrMapOvr>
    <a:masterClrMapping/>
  </p:clrMapOvr>
  <mc:AlternateContent xmlns:mc="http://schemas.openxmlformats.org/markup-compatibility/2006" xmlns:p14="http://schemas.microsoft.com/office/powerpoint/2010/main">
    <mc:Choice Requires="p14">
      <p:transition spd="slow" p14:dur="2000" advTm="6173"/>
    </mc:Choice>
    <mc:Fallback xmlns="">
      <p:transition spd="slow" advTm="617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B124-2AE4-4627-8DF5-5DC60EAF9DFF}"/>
              </a:ext>
            </a:extLst>
          </p:cNvPr>
          <p:cNvSpPr>
            <a:spLocks noGrp="1"/>
          </p:cNvSpPr>
          <p:nvPr>
            <p:ph type="title"/>
          </p:nvPr>
        </p:nvSpPr>
        <p:spPr/>
        <p:txBody>
          <a:bodyPr/>
          <a:lstStyle/>
          <a:p>
            <a:r>
              <a:rPr lang="en-US" dirty="0"/>
              <a:t>Staphylococcus spp. Identification</a:t>
            </a:r>
          </a:p>
        </p:txBody>
      </p:sp>
      <p:sp>
        <p:nvSpPr>
          <p:cNvPr id="3" name="Content Placeholder 2">
            <a:extLst>
              <a:ext uri="{FF2B5EF4-FFF2-40B4-BE49-F238E27FC236}">
                <a16:creationId xmlns:a16="http://schemas.microsoft.com/office/drawing/2014/main" id="{2E30878C-4DCA-4D7A-B5E2-CD5695B39018}"/>
              </a:ext>
            </a:extLst>
          </p:cNvPr>
          <p:cNvSpPr>
            <a:spLocks noGrp="1"/>
          </p:cNvSpPr>
          <p:nvPr>
            <p:ph idx="1"/>
          </p:nvPr>
        </p:nvSpPr>
        <p:spPr>
          <a:xfrm>
            <a:off x="603250" y="1392382"/>
            <a:ext cx="6763905" cy="4859876"/>
          </a:xfrm>
        </p:spPr>
        <p:txBody>
          <a:bodyPr>
            <a:normAutofit/>
          </a:bodyPr>
          <a:lstStyle/>
          <a:p>
            <a:pPr marL="514350" indent="-514350">
              <a:lnSpc>
                <a:spcPct val="100000"/>
              </a:lnSpc>
              <a:spcBef>
                <a:spcPts val="0"/>
              </a:spcBef>
              <a:buFont typeface="+mj-lt"/>
              <a:buAutoNum type="romanUcPeriod"/>
            </a:pPr>
            <a:r>
              <a:rPr lang="en-US" sz="3000" b="1" dirty="0">
                <a:latin typeface="Calibri" panose="020F0502020204030204" pitchFamily="34" charset="0"/>
                <a:ea typeface="Calibri" panose="020F0502020204030204" pitchFamily="34" charset="0"/>
                <a:cs typeface="Calibri" panose="020F0502020204030204" pitchFamily="34" charset="0"/>
              </a:rPr>
              <a:t>Microscopy</a:t>
            </a:r>
          </a:p>
          <a:p>
            <a:pPr marL="989838" lvl="2" indent="-514350">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Appear as gram (+) cocci</a:t>
            </a:r>
          </a:p>
          <a:p>
            <a:pPr marL="989838" lvl="2" indent="-514350">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Cells divide along multiple axes, which results in a cluster of cells</a:t>
            </a:r>
          </a:p>
          <a:p>
            <a:pPr marL="989838" lvl="2" indent="-514350">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GS should be performed on young cultures</a:t>
            </a:r>
          </a:p>
          <a:p>
            <a:pPr marL="1355598" lvl="4" indent="-514350">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Very old cells may lose their ability to retain crystal violet and may appear gram-variable or gram-negative</a:t>
            </a:r>
          </a:p>
        </p:txBody>
      </p:sp>
      <p:pic>
        <p:nvPicPr>
          <p:cNvPr id="6" name="Picture 5">
            <a:extLst>
              <a:ext uri="{FF2B5EF4-FFF2-40B4-BE49-F238E27FC236}">
                <a16:creationId xmlns:a16="http://schemas.microsoft.com/office/drawing/2014/main" id="{0A58C8CA-A98A-E60C-F84F-8ED7B8BCBC84}"/>
              </a:ext>
            </a:extLst>
          </p:cNvPr>
          <p:cNvPicPr>
            <a:picLocks noChangeAspect="1"/>
          </p:cNvPicPr>
          <p:nvPr/>
        </p:nvPicPr>
        <p:blipFill>
          <a:blip r:embed="rId5"/>
          <a:srcRect l="49032"/>
          <a:stretch/>
        </p:blipFill>
        <p:spPr>
          <a:xfrm>
            <a:off x="7794042" y="1256332"/>
            <a:ext cx="3623991" cy="4874305"/>
          </a:xfrm>
          <a:prstGeom prst="rect">
            <a:avLst/>
          </a:prstGeom>
        </p:spPr>
      </p:pic>
      <p:pic>
        <p:nvPicPr>
          <p:cNvPr id="5" name="Recorded Sound">
            <a:hlinkClick r:id="" action="ppaction://media"/>
            <a:extLst>
              <a:ext uri="{FF2B5EF4-FFF2-40B4-BE49-F238E27FC236}">
                <a16:creationId xmlns:a16="http://schemas.microsoft.com/office/drawing/2014/main" id="{62AEC592-422B-5442-AB13-85092FB97E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432654" y="13083309"/>
            <a:ext cx="406400" cy="406400"/>
          </a:xfrm>
          <a:prstGeom prst="rect">
            <a:avLst/>
          </a:prstGeom>
        </p:spPr>
      </p:pic>
    </p:spTree>
    <p:extLst>
      <p:ext uri="{BB962C8B-B14F-4D97-AF65-F5344CB8AC3E}">
        <p14:creationId xmlns:p14="http://schemas.microsoft.com/office/powerpoint/2010/main" val="209442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B124-2AE4-4627-8DF5-5DC60EAF9DFF}"/>
              </a:ext>
            </a:extLst>
          </p:cNvPr>
          <p:cNvSpPr>
            <a:spLocks noGrp="1"/>
          </p:cNvSpPr>
          <p:nvPr>
            <p:ph type="title"/>
          </p:nvPr>
        </p:nvSpPr>
        <p:spPr/>
        <p:txBody>
          <a:bodyPr/>
          <a:lstStyle/>
          <a:p>
            <a:r>
              <a:rPr lang="en-US" dirty="0"/>
              <a:t>Staphylococcus spp. Identification</a:t>
            </a:r>
          </a:p>
        </p:txBody>
      </p:sp>
      <p:sp>
        <p:nvSpPr>
          <p:cNvPr id="3" name="Content Placeholder 2">
            <a:extLst>
              <a:ext uri="{FF2B5EF4-FFF2-40B4-BE49-F238E27FC236}">
                <a16:creationId xmlns:a16="http://schemas.microsoft.com/office/drawing/2014/main" id="{2E30878C-4DCA-4D7A-B5E2-CD5695B39018}"/>
              </a:ext>
            </a:extLst>
          </p:cNvPr>
          <p:cNvSpPr>
            <a:spLocks noGrp="1"/>
          </p:cNvSpPr>
          <p:nvPr>
            <p:ph idx="1"/>
          </p:nvPr>
        </p:nvSpPr>
        <p:spPr>
          <a:xfrm>
            <a:off x="603250" y="1256332"/>
            <a:ext cx="11107305" cy="4995927"/>
          </a:xfrm>
        </p:spPr>
        <p:txBody>
          <a:bodyPr>
            <a:noAutofit/>
          </a:bodyPr>
          <a:lstStyle/>
          <a:p>
            <a:pPr marL="857250" indent="-857250">
              <a:lnSpc>
                <a:spcPct val="100000"/>
              </a:lnSpc>
              <a:spcBef>
                <a:spcPts val="0"/>
              </a:spcBef>
              <a:buFont typeface="+mj-lt"/>
              <a:buAutoNum type="romanUcPeriod" startAt="2"/>
            </a:pPr>
            <a:r>
              <a:rPr lang="en-US" sz="3000" b="1" dirty="0">
                <a:latin typeface="Calibri" panose="020F0502020204030204" pitchFamily="34" charset="0"/>
                <a:ea typeface="Calibri" panose="020F0502020204030204" pitchFamily="34" charset="0"/>
                <a:cs typeface="Calibri" panose="020F0502020204030204" pitchFamily="34" charset="0"/>
              </a:rPr>
              <a:t>Cultivation</a:t>
            </a:r>
          </a:p>
          <a:p>
            <a:pPr marL="989838" lvl="2" indent="-514350">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Grow well on 5% SBA and CAP</a:t>
            </a:r>
          </a:p>
          <a:p>
            <a:pPr marL="989838" lvl="2" indent="-514350">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Broth-blood culture systems</a:t>
            </a:r>
          </a:p>
          <a:p>
            <a:pPr marL="989838" lvl="2" indent="-514350">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Nutrient broth (</a:t>
            </a:r>
            <a:r>
              <a:rPr lang="en-US" sz="3000" dirty="0" err="1">
                <a:latin typeface="Calibri" panose="020F0502020204030204" pitchFamily="34" charset="0"/>
                <a:ea typeface="Calibri" panose="020F0502020204030204" pitchFamily="34" charset="0"/>
                <a:cs typeface="Calibri" panose="020F0502020204030204" pitchFamily="34" charset="0"/>
              </a:rPr>
              <a:t>thioglycollate</a:t>
            </a:r>
            <a:r>
              <a:rPr lang="en-US" sz="3000" dirty="0">
                <a:latin typeface="Calibri" panose="020F0502020204030204" pitchFamily="34" charset="0"/>
                <a:ea typeface="Calibri" panose="020F0502020204030204" pitchFamily="34" charset="0"/>
                <a:cs typeface="Calibri" panose="020F0502020204030204" pitchFamily="34" charset="0"/>
              </a:rPr>
              <a:t>, Dextrose, BHI)</a:t>
            </a:r>
          </a:p>
          <a:p>
            <a:pPr marL="989838" lvl="2" indent="-514350">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PEA (Phenyl ethyl Alcohol Agar) </a:t>
            </a:r>
          </a:p>
          <a:p>
            <a:pPr marL="989838" lvl="2" indent="-514350">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CNA (Columbia Colistin-Nalidixic Acid)</a:t>
            </a:r>
          </a:p>
        </p:txBody>
      </p:sp>
      <p:pic>
        <p:nvPicPr>
          <p:cNvPr id="4" name="Recorded Sound">
            <a:hlinkClick r:id="" action="ppaction://media"/>
            <a:extLst>
              <a:ext uri="{FF2B5EF4-FFF2-40B4-BE49-F238E27FC236}">
                <a16:creationId xmlns:a16="http://schemas.microsoft.com/office/drawing/2014/main" id="{2B300C8C-CB6A-0F48-AC31-586C981F55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737457" y="12804695"/>
            <a:ext cx="406400" cy="406400"/>
          </a:xfrm>
          <a:prstGeom prst="rect">
            <a:avLst/>
          </a:prstGeom>
        </p:spPr>
      </p:pic>
    </p:spTree>
    <p:extLst>
      <p:ext uri="{BB962C8B-B14F-4D97-AF65-F5344CB8AC3E}">
        <p14:creationId xmlns:p14="http://schemas.microsoft.com/office/powerpoint/2010/main" val="420528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5B607-BE0A-AF83-C43E-16012B4F6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79C7F-7C4B-19EE-BC59-642454143E86}"/>
              </a:ext>
            </a:extLst>
          </p:cNvPr>
          <p:cNvSpPr>
            <a:spLocks noGrp="1"/>
          </p:cNvSpPr>
          <p:nvPr>
            <p:ph type="title"/>
          </p:nvPr>
        </p:nvSpPr>
        <p:spPr/>
        <p:txBody>
          <a:bodyPr/>
          <a:lstStyle/>
          <a:p>
            <a:r>
              <a:rPr lang="en-US" dirty="0"/>
              <a:t>Staphylococcus spp. Identification</a:t>
            </a:r>
          </a:p>
        </p:txBody>
      </p:sp>
      <p:sp>
        <p:nvSpPr>
          <p:cNvPr id="3" name="Content Placeholder 2">
            <a:extLst>
              <a:ext uri="{FF2B5EF4-FFF2-40B4-BE49-F238E27FC236}">
                <a16:creationId xmlns:a16="http://schemas.microsoft.com/office/drawing/2014/main" id="{B3C506FF-DF29-6F06-5BFC-2FEF1F1A1931}"/>
              </a:ext>
            </a:extLst>
          </p:cNvPr>
          <p:cNvSpPr>
            <a:spLocks noGrp="1"/>
          </p:cNvSpPr>
          <p:nvPr>
            <p:ph idx="1"/>
          </p:nvPr>
        </p:nvSpPr>
        <p:spPr>
          <a:xfrm>
            <a:off x="603251" y="1256332"/>
            <a:ext cx="6940550" cy="4995927"/>
          </a:xfrm>
        </p:spPr>
        <p:txBody>
          <a:bodyPr>
            <a:noAutofit/>
          </a:bodyPr>
          <a:lstStyle/>
          <a:p>
            <a:pPr marL="857250" indent="-857250">
              <a:lnSpc>
                <a:spcPct val="100000"/>
              </a:lnSpc>
              <a:spcBef>
                <a:spcPts val="0"/>
              </a:spcBef>
              <a:buFont typeface="+mj-lt"/>
              <a:buAutoNum type="romanUcPeriod" startAt="2"/>
            </a:pPr>
            <a:r>
              <a:rPr lang="en-US" sz="3000" b="1" dirty="0">
                <a:latin typeface="Calibri" panose="020F0502020204030204" pitchFamily="34" charset="0"/>
                <a:ea typeface="Calibri" panose="020F0502020204030204" pitchFamily="34" charset="0"/>
                <a:cs typeface="Calibri" panose="020F0502020204030204" pitchFamily="34" charset="0"/>
              </a:rPr>
              <a:t>Cultivation</a:t>
            </a:r>
          </a:p>
          <a:p>
            <a:pPr marL="989838" lvl="2" indent="-514350">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MSA – (10% salt)</a:t>
            </a:r>
          </a:p>
          <a:p>
            <a:pPr marL="1218438" lvl="3" indent="-514350">
              <a:lnSpc>
                <a:spcPct val="100000"/>
              </a:lnSpc>
              <a:spcBef>
                <a:spcPts val="0"/>
              </a:spcBef>
            </a:pPr>
            <a:r>
              <a:rPr lang="en-US" sz="3000" dirty="0">
                <a:latin typeface="AGaramondPro-Regular"/>
              </a:rPr>
              <a:t>high concentration of salt (10%)</a:t>
            </a:r>
          </a:p>
          <a:p>
            <a:pPr marL="1218438" lvl="3" indent="-514350">
              <a:lnSpc>
                <a:spcPct val="100000"/>
              </a:lnSpc>
              <a:spcBef>
                <a:spcPts val="0"/>
              </a:spcBef>
            </a:pPr>
            <a:r>
              <a:rPr lang="en-US" sz="3000" dirty="0">
                <a:latin typeface="AGaramondPro-Regular"/>
              </a:rPr>
              <a:t>mannitol</a:t>
            </a:r>
          </a:p>
          <a:p>
            <a:pPr marL="1218438" lvl="3" indent="-514350">
              <a:lnSpc>
                <a:spcPct val="100000"/>
              </a:lnSpc>
              <a:spcBef>
                <a:spcPts val="0"/>
              </a:spcBef>
            </a:pPr>
            <a:r>
              <a:rPr lang="en-US" sz="3000" dirty="0">
                <a:latin typeface="AGaramondPro-Regular"/>
              </a:rPr>
              <a:t>phenol red - pH indicator</a:t>
            </a:r>
          </a:p>
          <a:p>
            <a:pPr marL="1218438" lvl="3" indent="-514350">
              <a:lnSpc>
                <a:spcPct val="100000"/>
              </a:lnSpc>
              <a:spcBef>
                <a:spcPts val="0"/>
              </a:spcBef>
            </a:pPr>
            <a:endParaRPr lang="en-US" sz="3000" dirty="0">
              <a:latin typeface="AGaramondPro-Regular"/>
            </a:endParaRPr>
          </a:p>
          <a:p>
            <a:pPr marL="1218438" lvl="3" indent="-514350">
              <a:lnSpc>
                <a:spcPct val="100000"/>
              </a:lnSpc>
              <a:spcBef>
                <a:spcPts val="0"/>
              </a:spcBef>
            </a:pPr>
            <a:r>
              <a:rPr lang="en-US" sz="3000" i="1" dirty="0">
                <a:latin typeface="AGaramondPro-Italic"/>
              </a:rPr>
              <a:t>S. aureus </a:t>
            </a:r>
            <a:r>
              <a:rPr lang="en-US" sz="3000" dirty="0">
                <a:latin typeface="AGaramondPro-Regular"/>
              </a:rPr>
              <a:t>ferments mannitol and produces a yellow halo on this media</a:t>
            </a:r>
            <a:endParaRPr lang="en-US" sz="30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Mannitol Salt Agar: Principle, Uses, and Results • Microbe Online">
            <a:extLst>
              <a:ext uri="{FF2B5EF4-FFF2-40B4-BE49-F238E27FC236}">
                <a16:creationId xmlns:a16="http://schemas.microsoft.com/office/drawing/2014/main" id="{55BD2B03-D502-0B79-F5FA-237A75C871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94" t="2438" r="6225" b="5457"/>
          <a:stretch/>
        </p:blipFill>
        <p:spPr bwMode="auto">
          <a:xfrm>
            <a:off x="7543801" y="1798596"/>
            <a:ext cx="4086514" cy="3803073"/>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B7AB22F4-7CEE-9C44-B900-F7BF749E83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626618" y="12944764"/>
            <a:ext cx="406400" cy="406400"/>
          </a:xfrm>
          <a:prstGeom prst="rect">
            <a:avLst/>
          </a:prstGeom>
        </p:spPr>
      </p:pic>
    </p:spTree>
    <p:extLst>
      <p:ext uri="{BB962C8B-B14F-4D97-AF65-F5344CB8AC3E}">
        <p14:creationId xmlns:p14="http://schemas.microsoft.com/office/powerpoint/2010/main" val="215254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ED1FC-6C30-65B7-4AB9-E71250AF7A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C37236-44E8-5E68-2553-36BD70369F23}"/>
              </a:ext>
            </a:extLst>
          </p:cNvPr>
          <p:cNvSpPr>
            <a:spLocks noGrp="1"/>
          </p:cNvSpPr>
          <p:nvPr>
            <p:ph type="title"/>
          </p:nvPr>
        </p:nvSpPr>
        <p:spPr/>
        <p:txBody>
          <a:bodyPr/>
          <a:lstStyle/>
          <a:p>
            <a:r>
              <a:rPr lang="en-US" dirty="0"/>
              <a:t>Staphylococcus spp. Identification</a:t>
            </a:r>
          </a:p>
        </p:txBody>
      </p:sp>
      <p:sp>
        <p:nvSpPr>
          <p:cNvPr id="3" name="Content Placeholder 2">
            <a:extLst>
              <a:ext uri="{FF2B5EF4-FFF2-40B4-BE49-F238E27FC236}">
                <a16:creationId xmlns:a16="http://schemas.microsoft.com/office/drawing/2014/main" id="{24FB0403-52A6-250C-25A9-7888661C747B}"/>
              </a:ext>
            </a:extLst>
          </p:cNvPr>
          <p:cNvSpPr>
            <a:spLocks noGrp="1"/>
          </p:cNvSpPr>
          <p:nvPr>
            <p:ph idx="1"/>
          </p:nvPr>
        </p:nvSpPr>
        <p:spPr>
          <a:xfrm>
            <a:off x="603251" y="1256332"/>
            <a:ext cx="6015759" cy="4995927"/>
          </a:xfrm>
        </p:spPr>
        <p:txBody>
          <a:bodyPr>
            <a:noAutofit/>
          </a:bodyPr>
          <a:lstStyle/>
          <a:p>
            <a:pPr marL="857250" indent="-857250">
              <a:lnSpc>
                <a:spcPct val="100000"/>
              </a:lnSpc>
              <a:spcBef>
                <a:spcPts val="0"/>
              </a:spcBef>
              <a:buFont typeface="+mj-lt"/>
              <a:buAutoNum type="romanUcPeriod" startAt="2"/>
            </a:pPr>
            <a:r>
              <a:rPr lang="en-US" sz="3000" b="1" dirty="0">
                <a:latin typeface="Calibri" panose="020F0502020204030204" pitchFamily="34" charset="0"/>
                <a:ea typeface="Calibri" panose="020F0502020204030204" pitchFamily="34" charset="0"/>
                <a:cs typeface="Calibri" panose="020F0502020204030204" pitchFamily="34" charset="0"/>
              </a:rPr>
              <a:t>Cultivation</a:t>
            </a:r>
          </a:p>
          <a:p>
            <a:pPr marL="989838" lvl="2" indent="-514350">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CHROM agar</a:t>
            </a:r>
          </a:p>
          <a:p>
            <a:pPr marL="1355598" lvl="4" indent="-514350">
              <a:lnSpc>
                <a:spcPct val="100000"/>
              </a:lnSpc>
              <a:spcBef>
                <a:spcPts val="0"/>
              </a:spcBef>
              <a:buFont typeface="Wingdings" panose="05000000000000000000" pitchFamily="2" charset="2"/>
              <a:buChar char="v"/>
            </a:pPr>
            <a:r>
              <a:rPr lang="en-US" sz="3000" dirty="0">
                <a:latin typeface="Calibri" panose="020F0502020204030204" pitchFamily="34" charset="0"/>
                <a:ea typeface="Calibri" panose="020F0502020204030204" pitchFamily="34" charset="0"/>
                <a:cs typeface="Calibri" panose="020F0502020204030204" pitchFamily="34" charset="0"/>
              </a:rPr>
              <a:t>Selective and differential media for identification of MRSA (contains cefoxitin)</a:t>
            </a:r>
          </a:p>
          <a:p>
            <a:pPr marL="1355598" lvl="4" indent="-514350">
              <a:lnSpc>
                <a:spcPct val="100000"/>
              </a:lnSpc>
              <a:spcBef>
                <a:spcPts val="0"/>
              </a:spcBef>
              <a:buFont typeface="Wingdings" panose="05000000000000000000" pitchFamily="2" charset="2"/>
              <a:buChar char="v"/>
            </a:pPr>
            <a:r>
              <a:rPr lang="en-US" sz="3000" dirty="0">
                <a:latin typeface="Calibri" panose="020F0502020204030204" pitchFamily="34" charset="0"/>
                <a:ea typeface="Calibri" panose="020F0502020204030204" pitchFamily="34" charset="0"/>
                <a:cs typeface="Calibri" panose="020F0502020204030204" pitchFamily="34" charset="0"/>
              </a:rPr>
              <a:t>(+) is mauve – colored colonies</a:t>
            </a:r>
          </a:p>
        </p:txBody>
      </p:sp>
      <p:pic>
        <p:nvPicPr>
          <p:cNvPr id="5" name="Picture 4">
            <a:extLst>
              <a:ext uri="{FF2B5EF4-FFF2-40B4-BE49-F238E27FC236}">
                <a16:creationId xmlns:a16="http://schemas.microsoft.com/office/drawing/2014/main" id="{70870987-F0F6-E909-2BC9-D1C32EA9B5D7}"/>
              </a:ext>
            </a:extLst>
          </p:cNvPr>
          <p:cNvPicPr>
            <a:picLocks noChangeAspect="1"/>
          </p:cNvPicPr>
          <p:nvPr/>
        </p:nvPicPr>
        <p:blipFill>
          <a:blip r:embed="rId5"/>
          <a:stretch>
            <a:fillRect/>
          </a:stretch>
        </p:blipFill>
        <p:spPr>
          <a:xfrm>
            <a:off x="6699730" y="1679893"/>
            <a:ext cx="5229034" cy="3921776"/>
          </a:xfrm>
          <a:prstGeom prst="rect">
            <a:avLst/>
          </a:prstGeom>
        </p:spPr>
      </p:pic>
      <p:pic>
        <p:nvPicPr>
          <p:cNvPr id="6" name="Recorded Sound">
            <a:hlinkClick r:id="" action="ppaction://media"/>
            <a:extLst>
              <a:ext uri="{FF2B5EF4-FFF2-40B4-BE49-F238E27FC236}">
                <a16:creationId xmlns:a16="http://schemas.microsoft.com/office/drawing/2014/main" id="{4B7FDC0B-2F35-9E4D-9CCA-F7DCA7B81A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654327" y="13055600"/>
            <a:ext cx="406400" cy="406400"/>
          </a:xfrm>
          <a:prstGeom prst="rect">
            <a:avLst/>
          </a:prstGeom>
        </p:spPr>
      </p:pic>
    </p:spTree>
    <p:extLst>
      <p:ext uri="{BB962C8B-B14F-4D97-AF65-F5344CB8AC3E}">
        <p14:creationId xmlns:p14="http://schemas.microsoft.com/office/powerpoint/2010/main" val="311485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B124-2AE4-4627-8DF5-5DC60EAF9DFF}"/>
              </a:ext>
            </a:extLst>
          </p:cNvPr>
          <p:cNvSpPr>
            <a:spLocks noGrp="1"/>
          </p:cNvSpPr>
          <p:nvPr>
            <p:ph type="title"/>
          </p:nvPr>
        </p:nvSpPr>
        <p:spPr/>
        <p:txBody>
          <a:bodyPr/>
          <a:lstStyle/>
          <a:p>
            <a:r>
              <a:rPr lang="en-US" dirty="0"/>
              <a:t>Staphylococcus spp. Identification</a:t>
            </a:r>
          </a:p>
        </p:txBody>
      </p:sp>
      <p:sp>
        <p:nvSpPr>
          <p:cNvPr id="3" name="Content Placeholder 2">
            <a:extLst>
              <a:ext uri="{FF2B5EF4-FFF2-40B4-BE49-F238E27FC236}">
                <a16:creationId xmlns:a16="http://schemas.microsoft.com/office/drawing/2014/main" id="{2E30878C-4DCA-4D7A-B5E2-CD5695B39018}"/>
              </a:ext>
            </a:extLst>
          </p:cNvPr>
          <p:cNvSpPr>
            <a:spLocks noGrp="1"/>
          </p:cNvSpPr>
          <p:nvPr>
            <p:ph idx="1"/>
          </p:nvPr>
        </p:nvSpPr>
        <p:spPr>
          <a:xfrm>
            <a:off x="603250" y="1454728"/>
            <a:ext cx="10985500" cy="4797531"/>
          </a:xfrm>
        </p:spPr>
        <p:txBody>
          <a:bodyPr>
            <a:normAutofit/>
          </a:bodyPr>
          <a:lstStyle/>
          <a:p>
            <a:pPr marL="857250" indent="-857250">
              <a:lnSpc>
                <a:spcPct val="100000"/>
              </a:lnSpc>
              <a:spcBef>
                <a:spcPts val="0"/>
              </a:spcBef>
              <a:buFont typeface="+mj-lt"/>
              <a:buAutoNum type="romanUcPeriod" startAt="3"/>
            </a:pPr>
            <a:r>
              <a:rPr lang="en-US" sz="3000" b="1" dirty="0">
                <a:latin typeface="Calibri" panose="020F0502020204030204" pitchFamily="34" charset="0"/>
                <a:ea typeface="Calibri" panose="020F0502020204030204" pitchFamily="34" charset="0"/>
                <a:cs typeface="Calibri" panose="020F0502020204030204" pitchFamily="34" charset="0"/>
              </a:rPr>
              <a:t>Incubation</a:t>
            </a:r>
          </a:p>
          <a:p>
            <a:pPr marL="885825" lvl="2" indent="-428625">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Grows on 5% sheep blood and chocolate agar</a:t>
            </a:r>
          </a:p>
          <a:p>
            <a:pPr marL="1343025" lvl="4" indent="-428625">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Incubate at 35°C, in CO₂ or ambient air</a:t>
            </a:r>
          </a:p>
          <a:p>
            <a:pPr marL="1343025" lvl="4" indent="-428625">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Visible growth in ~24 hours</a:t>
            </a:r>
          </a:p>
          <a:p>
            <a:pPr marL="885825" lvl="2" indent="-428625">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On mannitol salt agar or selective media:</a:t>
            </a:r>
          </a:p>
          <a:p>
            <a:pPr marL="1343025" lvl="4" indent="-428625">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Slower growth – 48 to 72 hours</a:t>
            </a:r>
          </a:p>
          <a:p>
            <a:pPr marL="989838" lvl="2" indent="-514350">
              <a:lnSpc>
                <a:spcPct val="100000"/>
              </a:lnSpc>
              <a:spcBef>
                <a:spcPts val="0"/>
              </a:spcBef>
            </a:pPr>
            <a:endParaRPr lang="en-US" sz="3000" dirty="0">
              <a:latin typeface="Calibri" panose="020F0502020204030204" pitchFamily="34" charset="0"/>
              <a:ea typeface="Calibri" panose="020F0502020204030204" pitchFamily="34" charset="0"/>
              <a:cs typeface="Calibri" panose="020F0502020204030204" pitchFamily="34" charset="0"/>
            </a:endParaRPr>
          </a:p>
          <a:p>
            <a:pPr marL="989838" lvl="2" indent="-514350">
              <a:lnSpc>
                <a:spcPct val="100000"/>
              </a:lnSpc>
              <a:spcBef>
                <a:spcPts val="0"/>
              </a:spcBef>
            </a:pPr>
            <a:endParaRPr lang="en-US" sz="3000" dirty="0">
              <a:latin typeface="Calibri" panose="020F0502020204030204" pitchFamily="34" charset="0"/>
              <a:ea typeface="Calibri" panose="020F0502020204030204" pitchFamily="34" charset="0"/>
              <a:cs typeface="Calibri" panose="020F0502020204030204" pitchFamily="34" charset="0"/>
            </a:endParaRPr>
          </a:p>
        </p:txBody>
      </p:sp>
      <p:pic>
        <p:nvPicPr>
          <p:cNvPr id="4" name="Recorded Sound">
            <a:hlinkClick r:id="" action="ppaction://media"/>
            <a:extLst>
              <a:ext uri="{FF2B5EF4-FFF2-40B4-BE49-F238E27FC236}">
                <a16:creationId xmlns:a16="http://schemas.microsoft.com/office/drawing/2014/main" id="{C764A6E4-AA9C-B043-B5CA-C54F0F8A87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85236" y="13111019"/>
            <a:ext cx="406400" cy="406400"/>
          </a:xfrm>
          <a:prstGeom prst="rect">
            <a:avLst/>
          </a:prstGeom>
        </p:spPr>
      </p:pic>
    </p:spTree>
    <p:extLst>
      <p:ext uri="{BB962C8B-B14F-4D97-AF65-F5344CB8AC3E}">
        <p14:creationId xmlns:p14="http://schemas.microsoft.com/office/powerpoint/2010/main" val="181699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3A3A-DBB6-11F7-3684-566F773D5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3AB38-ECAB-C06D-83AD-8C5581255E0A}"/>
              </a:ext>
            </a:extLst>
          </p:cNvPr>
          <p:cNvSpPr>
            <a:spLocks noGrp="1"/>
          </p:cNvSpPr>
          <p:nvPr>
            <p:ph type="title"/>
          </p:nvPr>
        </p:nvSpPr>
        <p:spPr/>
        <p:txBody>
          <a:bodyPr/>
          <a:lstStyle/>
          <a:p>
            <a:r>
              <a:rPr lang="en-US" dirty="0"/>
              <a:t>Staphylococcus spp. Identification</a:t>
            </a:r>
          </a:p>
        </p:txBody>
      </p:sp>
      <p:sp>
        <p:nvSpPr>
          <p:cNvPr id="3" name="Content Placeholder 2">
            <a:extLst>
              <a:ext uri="{FF2B5EF4-FFF2-40B4-BE49-F238E27FC236}">
                <a16:creationId xmlns:a16="http://schemas.microsoft.com/office/drawing/2014/main" id="{62E8369C-F980-B585-A97F-147679C8240D}"/>
              </a:ext>
            </a:extLst>
          </p:cNvPr>
          <p:cNvSpPr>
            <a:spLocks noGrp="1"/>
          </p:cNvSpPr>
          <p:nvPr>
            <p:ph idx="1"/>
          </p:nvPr>
        </p:nvSpPr>
        <p:spPr>
          <a:xfrm>
            <a:off x="603250" y="1444337"/>
            <a:ext cx="10985500" cy="4807922"/>
          </a:xfrm>
        </p:spPr>
        <p:txBody>
          <a:bodyPr>
            <a:normAutofit/>
          </a:bodyPr>
          <a:lstStyle/>
          <a:p>
            <a:pPr marL="428625" indent="-428625">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Automated machine may not correctly identify nutritionally variant forms such as small colony variants.</a:t>
            </a:r>
          </a:p>
          <a:p>
            <a:pPr marL="428625" indent="-428625">
              <a:lnSpc>
                <a:spcPct val="100000"/>
              </a:lnSpc>
              <a:spcBef>
                <a:spcPts val="0"/>
              </a:spcBef>
            </a:pPr>
            <a:r>
              <a:rPr lang="en-US" sz="3000" dirty="0">
                <a:latin typeface="Calibri" panose="020F0502020204030204" pitchFamily="34" charset="0"/>
                <a:ea typeface="Calibri" panose="020F0502020204030204" pitchFamily="34" charset="0"/>
                <a:cs typeface="Calibri" panose="020F0502020204030204" pitchFamily="34" charset="0"/>
              </a:rPr>
              <a:t>Follow up testing may be required for more specific identification of the isolates</a:t>
            </a:r>
          </a:p>
          <a:p>
            <a:pPr marL="428625" indent="-428625">
              <a:lnSpc>
                <a:spcPct val="100000"/>
              </a:lnSpc>
              <a:spcBef>
                <a:spcPts val="0"/>
              </a:spcBef>
            </a:pPr>
            <a:endParaRPr lang="en-US" sz="3000" dirty="0">
              <a:latin typeface="Calibri" panose="020F0502020204030204" pitchFamily="34" charset="0"/>
              <a:ea typeface="Calibri" panose="020F0502020204030204" pitchFamily="34" charset="0"/>
              <a:cs typeface="Calibri" panose="020F0502020204030204" pitchFamily="34" charset="0"/>
            </a:endParaRPr>
          </a:p>
          <a:p>
            <a:pPr marL="428625" indent="-428625">
              <a:lnSpc>
                <a:spcPct val="100000"/>
              </a:lnSpc>
              <a:spcBef>
                <a:spcPts val="0"/>
              </a:spcBef>
            </a:pPr>
            <a:r>
              <a:rPr lang="en-US" sz="3000" b="1" dirty="0">
                <a:latin typeface="Calibri" panose="020F0502020204030204" pitchFamily="34" charset="0"/>
                <a:ea typeface="Calibri" panose="020F0502020204030204" pitchFamily="34" charset="0"/>
                <a:cs typeface="Calibri" panose="020F0502020204030204" pitchFamily="34" charset="0"/>
              </a:rPr>
              <a:t>Gram stains </a:t>
            </a:r>
            <a:r>
              <a:rPr lang="en-US" sz="3000" dirty="0">
                <a:latin typeface="Calibri" panose="020F0502020204030204" pitchFamily="34" charset="0"/>
                <a:ea typeface="Calibri" panose="020F0502020204030204" pitchFamily="34" charset="0"/>
                <a:cs typeface="Calibri" panose="020F0502020204030204" pitchFamily="34" charset="0"/>
              </a:rPr>
              <a:t>- used as the initial presumptive identification for gram-positive cocci</a:t>
            </a:r>
          </a:p>
        </p:txBody>
      </p:sp>
      <p:pic>
        <p:nvPicPr>
          <p:cNvPr id="4" name="Recorded Sound">
            <a:hlinkClick r:id="" action="ppaction://media"/>
            <a:extLst>
              <a:ext uri="{FF2B5EF4-FFF2-40B4-BE49-F238E27FC236}">
                <a16:creationId xmlns:a16="http://schemas.microsoft.com/office/drawing/2014/main" id="{780E8A79-2300-094E-8854-6CAEED8FC6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737454" y="12917054"/>
            <a:ext cx="406400" cy="406400"/>
          </a:xfrm>
          <a:prstGeom prst="rect">
            <a:avLst/>
          </a:prstGeom>
        </p:spPr>
      </p:pic>
    </p:spTree>
    <p:extLst>
      <p:ext uri="{BB962C8B-B14F-4D97-AF65-F5344CB8AC3E}">
        <p14:creationId xmlns:p14="http://schemas.microsoft.com/office/powerpoint/2010/main" val="334013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8A3A-6E24-48D5-B0ED-C9EB99A51E70}"/>
              </a:ext>
            </a:extLst>
          </p:cNvPr>
          <p:cNvSpPr>
            <a:spLocks noGrp="1"/>
          </p:cNvSpPr>
          <p:nvPr>
            <p:ph type="title"/>
          </p:nvPr>
        </p:nvSpPr>
        <p:spPr/>
        <p:txBody>
          <a:bodyPr/>
          <a:lstStyle/>
          <a:p>
            <a:r>
              <a:rPr lang="en-US" dirty="0"/>
              <a:t>Staphylococcus spp. Identification</a:t>
            </a:r>
          </a:p>
        </p:txBody>
      </p:sp>
      <p:sp>
        <p:nvSpPr>
          <p:cNvPr id="3" name="Content Placeholder 2">
            <a:extLst>
              <a:ext uri="{FF2B5EF4-FFF2-40B4-BE49-F238E27FC236}">
                <a16:creationId xmlns:a16="http://schemas.microsoft.com/office/drawing/2014/main" id="{3C906141-CF21-409D-80C7-6CB6604E7CA3}"/>
              </a:ext>
            </a:extLst>
          </p:cNvPr>
          <p:cNvSpPr>
            <a:spLocks noGrp="1"/>
          </p:cNvSpPr>
          <p:nvPr>
            <p:ph idx="1"/>
          </p:nvPr>
        </p:nvSpPr>
        <p:spPr>
          <a:xfrm>
            <a:off x="603250" y="1444337"/>
            <a:ext cx="10985500" cy="4807922"/>
          </a:xfrm>
        </p:spPr>
        <p:txBody>
          <a:bodyPr>
            <a:normAutofit/>
          </a:bodyPr>
          <a:lstStyle/>
          <a:p>
            <a:pPr marL="428625" indent="-428625">
              <a:lnSpc>
                <a:spcPct val="110000"/>
              </a:lnSpc>
              <a:spcBef>
                <a:spcPts val="0"/>
              </a:spcBef>
            </a:pPr>
            <a:r>
              <a:rPr lang="en-PH" sz="3000" dirty="0">
                <a:latin typeface="Calibri" panose="020F0502020204030204" pitchFamily="34" charset="0"/>
                <a:ea typeface="Calibri" panose="020F0502020204030204" pitchFamily="34" charset="0"/>
                <a:cs typeface="Calibri" panose="020F0502020204030204" pitchFamily="34" charset="0"/>
              </a:rPr>
              <a:t>Gram-positive, catalase-positive, cocci</a:t>
            </a:r>
          </a:p>
          <a:p>
            <a:pPr marL="657225" lvl="1" indent="-428625">
              <a:lnSpc>
                <a:spcPct val="110000"/>
              </a:lnSpc>
              <a:spcBef>
                <a:spcPts val="0"/>
              </a:spcBef>
            </a:pPr>
            <a:r>
              <a:rPr lang="en-PH" sz="3000" dirty="0">
                <a:latin typeface="Calibri" panose="020F0502020204030204" pitchFamily="34" charset="0"/>
                <a:ea typeface="Calibri" panose="020F0502020204030204" pitchFamily="34" charset="0"/>
                <a:cs typeface="Calibri" panose="020F0502020204030204" pitchFamily="34" charset="0"/>
              </a:rPr>
              <a:t>Further ID includes:</a:t>
            </a:r>
          </a:p>
          <a:p>
            <a:pPr marL="1114425" lvl="3" indent="-428625">
              <a:lnSpc>
                <a:spcPct val="110000"/>
              </a:lnSpc>
              <a:spcBef>
                <a:spcPts val="0"/>
              </a:spcBef>
            </a:pPr>
            <a:r>
              <a:rPr lang="en-PH" sz="3000" dirty="0">
                <a:latin typeface="Calibri" panose="020F0502020204030204" pitchFamily="34" charset="0"/>
                <a:ea typeface="Calibri" panose="020F0502020204030204" pitchFamily="34" charset="0"/>
                <a:cs typeface="Calibri" panose="020F0502020204030204" pitchFamily="34" charset="0"/>
              </a:rPr>
              <a:t>(1) Atmospheric requirements</a:t>
            </a:r>
          </a:p>
          <a:p>
            <a:pPr marL="1114425" lvl="3" indent="-428625">
              <a:lnSpc>
                <a:spcPct val="110000"/>
              </a:lnSpc>
              <a:spcBef>
                <a:spcPts val="0"/>
              </a:spcBef>
            </a:pPr>
            <a:r>
              <a:rPr lang="en-PH" sz="3000" dirty="0">
                <a:latin typeface="Calibri" panose="020F0502020204030204" pitchFamily="34" charset="0"/>
                <a:ea typeface="Calibri" panose="020F0502020204030204" pitchFamily="34" charset="0"/>
                <a:cs typeface="Calibri" panose="020F0502020204030204" pitchFamily="34" charset="0"/>
              </a:rPr>
              <a:t>(2) Resistance to bacitracin (0.04 U) and furazolidone</a:t>
            </a:r>
          </a:p>
          <a:p>
            <a:pPr marL="1114425" lvl="3" indent="-428625">
              <a:lnSpc>
                <a:spcPct val="110000"/>
              </a:lnSpc>
              <a:spcBef>
                <a:spcPts val="0"/>
              </a:spcBef>
            </a:pPr>
            <a:r>
              <a:rPr lang="en-PH" sz="3000" dirty="0">
                <a:latin typeface="Calibri" panose="020F0502020204030204" pitchFamily="34" charset="0"/>
                <a:ea typeface="Calibri" panose="020F0502020204030204" pitchFamily="34" charset="0"/>
                <a:cs typeface="Calibri" panose="020F0502020204030204" pitchFamily="34" charset="0"/>
              </a:rPr>
              <a:t>(3) </a:t>
            </a:r>
            <a:r>
              <a:rPr lang="en-PH" sz="3000" dirty="0" err="1">
                <a:latin typeface="Calibri" panose="020F0502020204030204" pitchFamily="34" charset="0"/>
                <a:ea typeface="Calibri" panose="020F0502020204030204" pitchFamily="34" charset="0"/>
                <a:cs typeface="Calibri" panose="020F0502020204030204" pitchFamily="34" charset="0"/>
              </a:rPr>
              <a:t>Microdase</a:t>
            </a:r>
            <a:r>
              <a:rPr lang="en-PH" sz="3000" dirty="0">
                <a:latin typeface="Calibri" panose="020F0502020204030204" pitchFamily="34" charset="0"/>
                <a:ea typeface="Calibri" panose="020F0502020204030204" pitchFamily="34" charset="0"/>
                <a:cs typeface="Calibri" panose="020F0502020204030204" pitchFamily="34" charset="0"/>
              </a:rPr>
              <a:t> test for cytochrome C</a:t>
            </a:r>
          </a:p>
          <a:p>
            <a:pPr marL="657225" lvl="1" indent="-428625">
              <a:lnSpc>
                <a:spcPct val="110000"/>
              </a:lnSpc>
              <a:spcBef>
                <a:spcPts val="0"/>
              </a:spcBef>
            </a:pPr>
            <a:endParaRPr lang="en-PH" sz="3000" dirty="0">
              <a:latin typeface="Calibri" panose="020F0502020204030204" pitchFamily="34" charset="0"/>
              <a:ea typeface="Calibri" panose="020F0502020204030204" pitchFamily="34" charset="0"/>
              <a:cs typeface="Calibri" panose="020F0502020204030204" pitchFamily="34" charset="0"/>
            </a:endParaRPr>
          </a:p>
          <a:p>
            <a:pPr marL="657225" lvl="1" indent="-428625">
              <a:lnSpc>
                <a:spcPct val="110000"/>
              </a:lnSpc>
              <a:spcBef>
                <a:spcPts val="0"/>
              </a:spcBef>
            </a:pPr>
            <a:r>
              <a:rPr lang="en-PH" sz="3000" dirty="0">
                <a:latin typeface="Calibri" panose="020F0502020204030204" pitchFamily="34" charset="0"/>
                <a:ea typeface="Calibri" panose="020F0502020204030204" pitchFamily="34" charset="0"/>
                <a:cs typeface="Calibri" panose="020F0502020204030204" pitchFamily="34" charset="0"/>
              </a:rPr>
              <a:t>Coagulase test:</a:t>
            </a:r>
          </a:p>
          <a:p>
            <a:pPr marL="1114425" lvl="3" indent="-428625">
              <a:lnSpc>
                <a:spcPct val="110000"/>
              </a:lnSpc>
              <a:spcBef>
                <a:spcPts val="0"/>
              </a:spcBef>
            </a:pPr>
            <a:r>
              <a:rPr lang="en-PH" sz="3000" dirty="0">
                <a:latin typeface="Calibri" panose="020F0502020204030204" pitchFamily="34" charset="0"/>
                <a:ea typeface="Calibri" panose="020F0502020204030204" pitchFamily="34" charset="0"/>
                <a:cs typeface="Calibri" panose="020F0502020204030204" pitchFamily="34" charset="0"/>
              </a:rPr>
              <a:t>Differentiates S. aureus (positive) from coagulase-negative staphylococci (</a:t>
            </a:r>
            <a:r>
              <a:rPr lang="en-PH" sz="3000" dirty="0" err="1">
                <a:latin typeface="Calibri" panose="020F0502020204030204" pitchFamily="34" charset="0"/>
                <a:ea typeface="Calibri" panose="020F0502020204030204" pitchFamily="34" charset="0"/>
                <a:cs typeface="Calibri" panose="020F0502020204030204" pitchFamily="34" charset="0"/>
              </a:rPr>
              <a:t>CoNS</a:t>
            </a:r>
            <a:r>
              <a:rPr lang="en-PH" sz="3000" dirty="0">
                <a:latin typeface="Calibri" panose="020F0502020204030204" pitchFamily="34" charset="0"/>
                <a:ea typeface="Calibri" panose="020F0502020204030204" pitchFamily="34" charset="0"/>
                <a:cs typeface="Calibri" panose="020F0502020204030204" pitchFamily="34" charset="0"/>
              </a:rPr>
              <a:t>)</a:t>
            </a:r>
          </a:p>
        </p:txBody>
      </p:sp>
      <p:pic>
        <p:nvPicPr>
          <p:cNvPr id="4" name="Recorded Sound">
            <a:hlinkClick r:id="" action="ppaction://media"/>
            <a:extLst>
              <a:ext uri="{FF2B5EF4-FFF2-40B4-BE49-F238E27FC236}">
                <a16:creationId xmlns:a16="http://schemas.microsoft.com/office/drawing/2014/main" id="{47144120-5B37-6347-B477-F6E4F5E180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20577" y="13123349"/>
            <a:ext cx="406400" cy="406400"/>
          </a:xfrm>
          <a:prstGeom prst="rect">
            <a:avLst/>
          </a:prstGeom>
        </p:spPr>
      </p:pic>
    </p:spTree>
    <p:extLst>
      <p:ext uri="{BB962C8B-B14F-4D97-AF65-F5344CB8AC3E}">
        <p14:creationId xmlns:p14="http://schemas.microsoft.com/office/powerpoint/2010/main" val="133754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5146</TotalTime>
  <Words>5212</Words>
  <Application>Microsoft Office PowerPoint</Application>
  <PresentationFormat>Widescreen</PresentationFormat>
  <Paragraphs>451</Paragraphs>
  <Slides>28</Slides>
  <Notes>28</Notes>
  <HiddenSlides>0</HiddenSlides>
  <MMClips>27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AGaramondPro-Italic</vt:lpstr>
      <vt:lpstr>AGaramondPro-Regular</vt:lpstr>
      <vt:lpstr>Arial</vt:lpstr>
      <vt:lpstr>Calibri</vt:lpstr>
      <vt:lpstr>Calibri Light</vt:lpstr>
      <vt:lpstr>Courier New</vt:lpstr>
      <vt:lpstr>Helvetica Neue</vt:lpstr>
      <vt:lpstr>Wingdings</vt:lpstr>
      <vt:lpstr>Office Theme</vt:lpstr>
      <vt:lpstr>PowerPoint Presentation</vt:lpstr>
      <vt:lpstr>Staphylococci</vt:lpstr>
      <vt:lpstr>Staphylococcus spp. Identification</vt:lpstr>
      <vt:lpstr>Staphylococcus spp. Identification</vt:lpstr>
      <vt:lpstr>Staphylococcus spp. Identification</vt:lpstr>
      <vt:lpstr>Staphylococcus spp. Identification</vt:lpstr>
      <vt:lpstr>Staphylococcus spp. Identification</vt:lpstr>
      <vt:lpstr>Staphylococcus spp. Identification</vt:lpstr>
      <vt:lpstr>Staphylococcus spp. Identification</vt:lpstr>
      <vt:lpstr>Staphylococcus aureus</vt:lpstr>
      <vt:lpstr>S. aureus</vt:lpstr>
      <vt:lpstr>S. aureus</vt:lpstr>
      <vt:lpstr>S. aureus</vt:lpstr>
      <vt:lpstr>S. aureus</vt:lpstr>
      <vt:lpstr>Clinical Conditions </vt:lpstr>
      <vt:lpstr>PowerPoint Presentation</vt:lpstr>
      <vt:lpstr>PowerPoint Presentation</vt:lpstr>
      <vt:lpstr>PowerPoint Presentation</vt:lpstr>
      <vt:lpstr>Staphylococcus epidermidis</vt:lpstr>
      <vt:lpstr>Virulence</vt:lpstr>
      <vt:lpstr>Staphylococcus haemolyticus</vt:lpstr>
      <vt:lpstr>Staphylococcus saprophyticus</vt:lpstr>
      <vt:lpstr>Staphylococcus saprophyticus</vt:lpstr>
      <vt:lpstr>PowerPoint Presentation</vt:lpstr>
      <vt:lpstr>Appearance and Characteristics in 5% Sheep Blood Agar </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krister mejia</dc:creator>
  <cp:lastModifiedBy>John Delgado</cp:lastModifiedBy>
  <cp:revision>60</cp:revision>
  <dcterms:created xsi:type="dcterms:W3CDTF">2025-05-24T10:27:50Z</dcterms:created>
  <dcterms:modified xsi:type="dcterms:W3CDTF">2025-06-05T00:27:26Z</dcterms:modified>
</cp:coreProperties>
</file>